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64B7160-73C2-45CD-96E8-FA0C754B6242}" type="datetimeFigureOut">
              <a:rPr lang="en-US" smtClean="0"/>
              <a:t>6/28/2022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55C77F4-43D8-4552-9E89-E84ACE13B43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7871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4B7160-73C2-45CD-96E8-FA0C754B624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169270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4B7160-73C2-45CD-96E8-FA0C754B624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235159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4B7160-73C2-45CD-96E8-FA0C754B624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5596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4B7160-73C2-45CD-96E8-FA0C754B6242}"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C77F4-43D8-4552-9E89-E84ACE13B43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533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4B7160-73C2-45CD-96E8-FA0C754B6242}"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193779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4B7160-73C2-45CD-96E8-FA0C754B6242}"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133779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4B7160-73C2-45CD-96E8-FA0C754B6242}"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398495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B7160-73C2-45CD-96E8-FA0C754B6242}"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18148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4B7160-73C2-45CD-96E8-FA0C754B6242}"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423183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4B7160-73C2-45CD-96E8-FA0C754B6242}"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C77F4-43D8-4552-9E89-E84ACE13B43F}" type="slidenum">
              <a:rPr lang="en-US" smtClean="0"/>
              <a:t>‹#›</a:t>
            </a:fld>
            <a:endParaRPr lang="en-US"/>
          </a:p>
        </p:txBody>
      </p:sp>
    </p:spTree>
    <p:extLst>
      <p:ext uri="{BB962C8B-B14F-4D97-AF65-F5344CB8AC3E}">
        <p14:creationId xmlns:p14="http://schemas.microsoft.com/office/powerpoint/2010/main" val="75394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64B7160-73C2-45CD-96E8-FA0C754B6242}" type="datetimeFigureOut">
              <a:rPr lang="en-US" smtClean="0"/>
              <a:t>6/28/2022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55C77F4-43D8-4552-9E89-E84ACE13B43F}" type="slidenum">
              <a:rPr lang="en-US" smtClean="0"/>
              <a:t>‹#›</a:t>
            </a:fld>
            <a:endParaRPr lang="en-US"/>
          </a:p>
        </p:txBody>
      </p:sp>
    </p:spTree>
    <p:extLst>
      <p:ext uri="{BB962C8B-B14F-4D97-AF65-F5344CB8AC3E}">
        <p14:creationId xmlns:p14="http://schemas.microsoft.com/office/powerpoint/2010/main" val="2716157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ndara" panose="020E0502030303020204" pitchFamily="34" charset="0"/>
              </a:rPr>
              <a:t>Book Recommender System</a:t>
            </a:r>
            <a:endParaRPr lang="en-US" dirty="0">
              <a:latin typeface="Candara" panose="020E0502030303020204" pitchFamily="34" charset="0"/>
            </a:endParaRPr>
          </a:p>
        </p:txBody>
      </p:sp>
      <p:sp>
        <p:nvSpPr>
          <p:cNvPr id="3" name="Subtitle 2"/>
          <p:cNvSpPr>
            <a:spLocks noGrp="1"/>
          </p:cNvSpPr>
          <p:nvPr>
            <p:ph type="subTitle" idx="1"/>
          </p:nvPr>
        </p:nvSpPr>
        <p:spPr/>
        <p:txBody>
          <a:bodyPr/>
          <a:lstStyle/>
          <a:p>
            <a:r>
              <a:rPr lang="en-US" b="1" dirty="0" smtClean="0">
                <a:solidFill>
                  <a:schemeClr val="tx1">
                    <a:lumMod val="95000"/>
                  </a:schemeClr>
                </a:solidFill>
                <a:latin typeface="Candara" panose="020E0502030303020204" pitchFamily="34" charset="0"/>
              </a:rPr>
              <a:t>By</a:t>
            </a:r>
            <a:r>
              <a:rPr lang="en-US" dirty="0" smtClean="0">
                <a:solidFill>
                  <a:schemeClr val="tx1">
                    <a:lumMod val="95000"/>
                  </a:schemeClr>
                </a:solidFill>
                <a:latin typeface="Candara" panose="020E0502030303020204" pitchFamily="34" charset="0"/>
              </a:rPr>
              <a:t>: Mohamed Benaicha</a:t>
            </a:r>
          </a:p>
          <a:p>
            <a:r>
              <a:rPr lang="en-US" b="1" dirty="0" smtClean="0">
                <a:solidFill>
                  <a:schemeClr val="tx1">
                    <a:lumMod val="95000"/>
                  </a:schemeClr>
                </a:solidFill>
                <a:latin typeface="Candara" panose="020E0502030303020204" pitchFamily="34" charset="0"/>
              </a:rPr>
              <a:t>Portfolio</a:t>
            </a:r>
            <a:r>
              <a:rPr lang="en-US" dirty="0" smtClean="0">
                <a:solidFill>
                  <a:schemeClr val="tx1">
                    <a:lumMod val="95000"/>
                  </a:schemeClr>
                </a:solidFill>
                <a:latin typeface="Candara" panose="020E0502030303020204" pitchFamily="34" charset="0"/>
              </a:rPr>
              <a:t>: https://github.com/mohbenaicha</a:t>
            </a:r>
            <a:endParaRPr lang="en-US" dirty="0">
              <a:solidFill>
                <a:schemeClr val="tx1">
                  <a:lumMod val="95000"/>
                </a:schemeClr>
              </a:solidFill>
              <a:latin typeface="Candara" panose="020E0502030303020204" pitchFamily="34" charset="0"/>
            </a:endParaRPr>
          </a:p>
        </p:txBody>
      </p:sp>
    </p:spTree>
    <p:extLst>
      <p:ext uri="{BB962C8B-B14F-4D97-AF65-F5344CB8AC3E}">
        <p14:creationId xmlns:p14="http://schemas.microsoft.com/office/powerpoint/2010/main" val="75430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261872" y="1828800"/>
            <a:ext cx="9956734" cy="5029200"/>
          </a:xfrm>
        </p:spPr>
        <p:txBody>
          <a:bodyPr>
            <a:normAutofit fontScale="55000" lnSpcReduction="20000"/>
          </a:bodyPr>
          <a:lstStyle/>
          <a:p>
            <a:r>
              <a:rPr lang="en-US" b="1" dirty="0" smtClean="0"/>
              <a:t>Problem</a:t>
            </a:r>
            <a:r>
              <a:rPr lang="en-US" dirty="0" smtClean="0"/>
              <a:t>: </a:t>
            </a:r>
            <a:r>
              <a:rPr lang="en-US" dirty="0" smtClean="0"/>
              <a:t>how to go about making suitable recommendations given a large user and product base</a:t>
            </a:r>
            <a:endParaRPr lang="en-US" dirty="0" smtClean="0"/>
          </a:p>
          <a:p>
            <a:r>
              <a:rPr lang="en-US" b="1" dirty="0" smtClean="0"/>
              <a:t>Hypothesis</a:t>
            </a:r>
            <a:r>
              <a:rPr lang="en-US" dirty="0" smtClean="0"/>
              <a:t>: </a:t>
            </a:r>
            <a:r>
              <a:rPr lang="en-US" dirty="0" smtClean="0"/>
              <a:t>collaborative filtering that uses matrix factorization works well when couples with embedding layers (enter th</a:t>
            </a:r>
            <a:r>
              <a:rPr lang="en-US" dirty="0" smtClean="0"/>
              <a:t>e two tower embedding model); with richer features (through feature engineering), deep cross networks provide much more accurate prediction of user’s likeliness of liking a recommendation</a:t>
            </a:r>
            <a:endParaRPr lang="en-US" dirty="0" smtClean="0"/>
          </a:p>
          <a:p>
            <a:r>
              <a:rPr lang="en-US" b="1" dirty="0" smtClean="0"/>
              <a:t>Methodology</a:t>
            </a:r>
            <a:r>
              <a:rPr lang="en-US" dirty="0" smtClean="0"/>
              <a:t>: setup user and book vocabulary (</a:t>
            </a:r>
            <a:r>
              <a:rPr lang="en-US" dirty="0" err="1" smtClean="0"/>
              <a:t>i.e</a:t>
            </a:r>
            <a:r>
              <a:rPr lang="en-US" dirty="0" smtClean="0"/>
              <a:t> encoding objects) and then train embedding layers; use </a:t>
            </a:r>
            <a:r>
              <a:rPr lang="en-US" dirty="0" err="1" smtClean="0"/>
              <a:t>topkfactorization</a:t>
            </a:r>
            <a:r>
              <a:rPr lang="en-US" dirty="0" smtClean="0"/>
              <a:t> for retrieval (to get the top k recommendations); then use a deep cross network on the same data set to get more unique user prediction that users will like a book or not</a:t>
            </a:r>
            <a:endParaRPr lang="en-US" dirty="0" smtClean="0"/>
          </a:p>
          <a:p>
            <a:r>
              <a:rPr lang="en-US" b="1" dirty="0" smtClean="0"/>
              <a:t>Findings</a:t>
            </a:r>
            <a:r>
              <a:rPr lang="en-US" dirty="0" smtClean="0"/>
              <a:t>: </a:t>
            </a:r>
          </a:p>
          <a:p>
            <a:pPr lvl="1"/>
            <a:r>
              <a:rPr lang="en-US" dirty="0" smtClean="0"/>
              <a:t>Collaborate filtering, even using </a:t>
            </a:r>
            <a:r>
              <a:rPr lang="en-US" dirty="0" err="1" smtClean="0"/>
              <a:t>embeddings</a:t>
            </a:r>
            <a:r>
              <a:rPr lang="en-US" dirty="0" smtClean="0"/>
              <a:t>, provide some good recommendations but do not learn enough to will give many books the same score and hence recommend the same product over and over (ex: out of the top 200, 180 will be the same book while the other 20 are unique recommendations)</a:t>
            </a:r>
            <a:endParaRPr lang="en-US" dirty="0" smtClean="0"/>
          </a:p>
          <a:p>
            <a:pPr lvl="1"/>
            <a:r>
              <a:rPr lang="en-US" dirty="0" smtClean="0"/>
              <a:t>Deep &amp; cross networks (DCN for short) provided unique predictions for each book, given we engineered suitable features, allowing us to recommend products with the highest predicted value (i.e. rating or probability depending on how you structure your model – in my case, I use logit, akin to ratings, to structure my model resulting in rating predictions for different books)</a:t>
            </a:r>
            <a:endParaRPr lang="en-US" dirty="0" smtClean="0"/>
          </a:p>
          <a:p>
            <a:pPr lvl="1"/>
            <a:r>
              <a:rPr lang="en-US" dirty="0" smtClean="0"/>
              <a:t>DCNs are much larger since they feature </a:t>
            </a:r>
            <a:r>
              <a:rPr lang="en-US" dirty="0" err="1" smtClean="0"/>
              <a:t>embeddings</a:t>
            </a:r>
            <a:r>
              <a:rPr lang="en-US" dirty="0" smtClean="0"/>
              <a:t> for not only users and books, but also the engineered features such as the </a:t>
            </a:r>
            <a:r>
              <a:rPr lang="en-US" dirty="0" smtClean="0"/>
              <a:t>particular </a:t>
            </a:r>
            <a:r>
              <a:rPr lang="en-US" dirty="0" smtClean="0"/>
              <a:t>user’s preferred genre and the top genres of the book being recommender</a:t>
            </a:r>
            <a:endParaRPr lang="en-US" dirty="0" smtClean="0"/>
          </a:p>
          <a:p>
            <a:r>
              <a:rPr lang="en-US" b="1" dirty="0" smtClean="0"/>
              <a:t>Data/data collection</a:t>
            </a:r>
            <a:r>
              <a:rPr lang="en-US" dirty="0" smtClean="0"/>
              <a:t>: unique book review data collected over a period of 3-4 weeks features reviewer, review text, rating, book genres.</a:t>
            </a:r>
          </a:p>
          <a:p>
            <a:pPr lvl="1"/>
            <a:r>
              <a:rPr lang="en-US" dirty="0" smtClean="0"/>
              <a:t>the choice of book reviews was that they are unique to – say – Amazon product reviews or IMBD movie reviews</a:t>
            </a:r>
          </a:p>
          <a:p>
            <a:r>
              <a:rPr lang="en-US" b="1" dirty="0" smtClean="0"/>
              <a:t>Salient challenges/ recommendations for improvements</a:t>
            </a:r>
            <a:r>
              <a:rPr lang="en-US" dirty="0" smtClean="0"/>
              <a:t>: </a:t>
            </a:r>
          </a:p>
          <a:p>
            <a:pPr lvl="1"/>
            <a:r>
              <a:rPr lang="en-US" u="sng" dirty="0" smtClean="0"/>
              <a:t>Network size</a:t>
            </a:r>
            <a:r>
              <a:rPr lang="en-US" dirty="0" smtClean="0"/>
              <a:t>: </a:t>
            </a:r>
            <a:r>
              <a:rPr lang="en-US" dirty="0" smtClean="0"/>
              <a:t>both vanilla embedding models and DCN models feature massive </a:t>
            </a:r>
            <a:r>
              <a:rPr lang="en-US" dirty="0" smtClean="0"/>
              <a:t>networks require heavy-duty and sophisticated </a:t>
            </a:r>
            <a:r>
              <a:rPr lang="en-US" dirty="0" smtClean="0"/>
              <a:t>production </a:t>
            </a:r>
            <a:r>
              <a:rPr lang="en-US" dirty="0" smtClean="0"/>
              <a:t>infrastructure; </a:t>
            </a:r>
            <a:endParaRPr lang="en-US" dirty="0" smtClean="0"/>
          </a:p>
          <a:p>
            <a:pPr lvl="1"/>
            <a:r>
              <a:rPr lang="en-US" u="sng" dirty="0" smtClean="0"/>
              <a:t>Inference latency</a:t>
            </a:r>
            <a:r>
              <a:rPr lang="en-US" dirty="0" smtClean="0"/>
              <a:t>: </a:t>
            </a:r>
          </a:p>
          <a:p>
            <a:pPr lvl="2"/>
            <a:r>
              <a:rPr lang="en-US" dirty="0" smtClean="0"/>
              <a:t>In </a:t>
            </a:r>
            <a:r>
              <a:rPr lang="en-US" dirty="0"/>
              <a:t>the case of retrieving </a:t>
            </a:r>
            <a:r>
              <a:rPr lang="en-US" dirty="0" smtClean="0"/>
              <a:t>recommendations, top K factorization is slow but accurate whereas the alternative, </a:t>
            </a:r>
            <a:r>
              <a:rPr lang="en-US" dirty="0" err="1" smtClean="0"/>
              <a:t>ScaNN</a:t>
            </a:r>
            <a:r>
              <a:rPr lang="en-US" dirty="0" smtClean="0"/>
              <a:t>, is much fast but only marginally less accurate</a:t>
            </a:r>
          </a:p>
          <a:p>
            <a:pPr lvl="2"/>
            <a:r>
              <a:rPr lang="en-US" dirty="0" smtClean="0"/>
              <a:t>Retrieving recommendations using DCNs require a forward call (</a:t>
            </a:r>
            <a:r>
              <a:rPr lang="en-US" dirty="0" err="1" smtClean="0"/>
              <a:t>i.e</a:t>
            </a:r>
            <a:r>
              <a:rPr lang="en-US" dirty="0" smtClean="0"/>
              <a:t> forward propagation) for each recommendation hence they could be used to complement the vanilla retrieval models but will mean two networks cached in memory</a:t>
            </a:r>
            <a:endParaRPr lang="en-US" dirty="0"/>
          </a:p>
          <a:p>
            <a:pPr lvl="2"/>
            <a:r>
              <a:rPr lang="en-US" dirty="0" smtClean="0"/>
              <a:t>Improvements</a:t>
            </a:r>
            <a:r>
              <a:rPr lang="en-US" dirty="0" smtClean="0"/>
              <a:t>: cloud infrastructure </a:t>
            </a:r>
            <a:r>
              <a:rPr lang="en-US" dirty="0" smtClean="0"/>
              <a:t>as the </a:t>
            </a:r>
            <a:r>
              <a:rPr lang="en-US" dirty="0" smtClean="0"/>
              <a:t>best </a:t>
            </a:r>
            <a:r>
              <a:rPr lang="en-US" dirty="0" smtClean="0"/>
              <a:t>short-term scalable </a:t>
            </a:r>
            <a:r>
              <a:rPr lang="en-US" dirty="0" smtClean="0"/>
              <a:t>option; </a:t>
            </a:r>
          </a:p>
          <a:p>
            <a:pPr lvl="1"/>
            <a:r>
              <a:rPr lang="en-US" u="sng" dirty="0" smtClean="0"/>
              <a:t>User and product data sparsity</a:t>
            </a:r>
            <a:r>
              <a:rPr lang="en-US" dirty="0" smtClean="0"/>
              <a:t>: out of 700,000 unique users that have rated at least one book, only 150,000 have more than one book read</a:t>
            </a:r>
          </a:p>
          <a:p>
            <a:pPr lvl="2"/>
            <a:r>
              <a:rPr lang="en-US" dirty="0" smtClean="0"/>
              <a:t>Improvements: user genre preferences through feature engineering and DCNs to get more accurate predictions of user preferences to complement retrieval model</a:t>
            </a:r>
          </a:p>
          <a:p>
            <a:pPr lvl="1"/>
            <a:r>
              <a:rPr lang="en-US" u="sng" dirty="0" smtClean="0"/>
              <a:t>Lack of richer features and cold starts</a:t>
            </a:r>
            <a:r>
              <a:rPr lang="en-US" dirty="0" smtClean="0"/>
              <a:t>: I was only able to engineer features based on the existing features which were the genres of the book</a:t>
            </a:r>
            <a:endParaRPr lang="en-US" dirty="0" smtClean="0"/>
          </a:p>
          <a:p>
            <a:pPr lvl="2"/>
            <a:r>
              <a:rPr lang="en-US" dirty="0" smtClean="0"/>
              <a:t>Improvements:</a:t>
            </a:r>
          </a:p>
          <a:p>
            <a:pPr lvl="3"/>
            <a:r>
              <a:rPr lang="en-US" dirty="0"/>
              <a:t>Richer features include books that the user has clicked on or book on a user’s reading list (like a wish list</a:t>
            </a:r>
            <a:r>
              <a:rPr lang="en-US" dirty="0" smtClean="0"/>
              <a:t>)</a:t>
            </a:r>
          </a:p>
          <a:p>
            <a:pPr lvl="3"/>
            <a:r>
              <a:rPr lang="en-US" dirty="0" smtClean="0"/>
              <a:t>In the case of cold starts, no products exist to represent the user’s preference meaning richer features will have to be collected such as the user’s visited book pages or links</a:t>
            </a:r>
            <a:endParaRPr lang="en-US" dirty="0" smtClean="0"/>
          </a:p>
        </p:txBody>
      </p:sp>
    </p:spTree>
    <p:extLst>
      <p:ext uri="{BB962C8B-B14F-4D97-AF65-F5344CB8AC3E}">
        <p14:creationId xmlns:p14="http://schemas.microsoft.com/office/powerpoint/2010/main" val="2459719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a:xfrm>
            <a:off x="1261872" y="1828801"/>
            <a:ext cx="9443073" cy="2641600"/>
          </a:xfrm>
        </p:spPr>
        <p:txBody>
          <a:bodyPr/>
          <a:lstStyle/>
          <a:p>
            <a:r>
              <a:rPr lang="en-US" dirty="0" smtClean="0"/>
              <a:t>1.7 million book reviews</a:t>
            </a:r>
          </a:p>
          <a:p>
            <a:r>
              <a:rPr lang="en-US" dirty="0" smtClean="0"/>
              <a:t>Features: user, review text, rating, book </a:t>
            </a:r>
            <a:r>
              <a:rPr lang="en-US" dirty="0" smtClean="0"/>
              <a:t>genres</a:t>
            </a:r>
            <a:endParaRPr lang="en-US" dirty="0" smtClean="0"/>
          </a:p>
          <a:p>
            <a:r>
              <a:rPr lang="en-US" dirty="0" smtClean="0"/>
              <a:t>720 </a:t>
            </a:r>
            <a:r>
              <a:rPr lang="en-US" dirty="0" smtClean="0"/>
              <a:t>+ book </a:t>
            </a:r>
            <a:r>
              <a:rPr lang="en-US" dirty="0" smtClean="0"/>
              <a:t>genres (used for feature engineering)</a:t>
            </a:r>
            <a:endParaRPr lang="en-US" dirty="0" smtClean="0"/>
          </a:p>
          <a:p>
            <a:r>
              <a:rPr lang="en-US" dirty="0" smtClean="0"/>
              <a:t>700K unique users</a:t>
            </a:r>
          </a:p>
          <a:p>
            <a:r>
              <a:rPr lang="en-US" dirty="0" smtClean="0"/>
              <a:t>50-60K unique books</a:t>
            </a:r>
          </a:p>
        </p:txBody>
      </p:sp>
    </p:spTree>
    <p:extLst>
      <p:ext uri="{BB962C8B-B14F-4D97-AF65-F5344CB8AC3E}">
        <p14:creationId xmlns:p14="http://schemas.microsoft.com/office/powerpoint/2010/main" val="4151110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r>
              <a:rPr lang="en-US" i="1" dirty="0" smtClean="0"/>
              <a:t>A user’s 4 </a:t>
            </a:r>
            <a:r>
              <a:rPr lang="en-US" i="1" dirty="0" err="1" smtClean="0"/>
              <a:t>favourite</a:t>
            </a:r>
            <a:r>
              <a:rPr lang="en-US" i="1" dirty="0" smtClean="0"/>
              <a:t> genres </a:t>
            </a:r>
            <a:r>
              <a:rPr lang="en-US" dirty="0" smtClean="0"/>
              <a:t>(requires collecting all of the user’s read books, their genres, and filtering out the top 4 most recurring genres)</a:t>
            </a:r>
            <a:endParaRPr lang="en-US" dirty="0" smtClean="0"/>
          </a:p>
          <a:p>
            <a:r>
              <a:rPr lang="en-US" i="1" dirty="0" smtClean="0"/>
              <a:t>The books top 4 genre classifications </a:t>
            </a:r>
            <a:r>
              <a:rPr lang="en-US" dirty="0" smtClean="0"/>
              <a:t>(this </a:t>
            </a:r>
            <a:r>
              <a:rPr lang="en-US" dirty="0" smtClean="0"/>
              <a:t>mostly </a:t>
            </a:r>
            <a:r>
              <a:rPr lang="en-US" dirty="0" smtClean="0"/>
              <a:t>comes out of the box when data was collected requiring only to take the first 4 genres attributed to the book)</a:t>
            </a:r>
            <a:endParaRPr lang="en-US" dirty="0"/>
          </a:p>
        </p:txBody>
      </p:sp>
    </p:spTree>
    <p:extLst>
      <p:ext uri="{BB962C8B-B14F-4D97-AF65-F5344CB8AC3E}">
        <p14:creationId xmlns:p14="http://schemas.microsoft.com/office/powerpoint/2010/main" val="2309500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1261872" y="1828800"/>
            <a:ext cx="9055146" cy="5029200"/>
          </a:xfrm>
        </p:spPr>
        <p:txBody>
          <a:bodyPr>
            <a:normAutofit fontScale="70000" lnSpcReduction="20000"/>
          </a:bodyPr>
          <a:lstStyle/>
          <a:p>
            <a:r>
              <a:rPr lang="en-US" sz="1900" dirty="0" err="1" smtClean="0"/>
              <a:t>TensorFlow</a:t>
            </a:r>
            <a:r>
              <a:rPr lang="en-US" sz="1900" dirty="0" smtClean="0"/>
              <a:t> Recommenders two tower model w/ </a:t>
            </a:r>
            <a:r>
              <a:rPr lang="en-US" sz="1900" dirty="0" err="1" smtClean="0"/>
              <a:t>topKfactorization</a:t>
            </a:r>
            <a:r>
              <a:rPr lang="en-US" sz="1900" dirty="0" smtClean="0"/>
              <a:t> algorithm for retrieval</a:t>
            </a:r>
          </a:p>
          <a:p>
            <a:pPr lvl="1"/>
            <a:r>
              <a:rPr lang="en-US" sz="1700" dirty="0" smtClean="0"/>
              <a:t>(unsupervised learning)</a:t>
            </a:r>
          </a:p>
          <a:p>
            <a:pPr lvl="1"/>
            <a:r>
              <a:rPr lang="en-US" sz="1700" dirty="0" smtClean="0"/>
              <a:t>Embedding layers fo</a:t>
            </a:r>
            <a:r>
              <a:rPr lang="en-US" sz="1700" dirty="0" smtClean="0"/>
              <a:t>r users, books</a:t>
            </a:r>
          </a:p>
          <a:p>
            <a:pPr lvl="1"/>
            <a:r>
              <a:rPr lang="en-US" sz="1700" dirty="0" smtClean="0"/>
              <a:t>Top K factorization model that does matrix factorization baser on the user and book </a:t>
            </a:r>
            <a:r>
              <a:rPr lang="en-US" sz="1700" dirty="0" err="1" smtClean="0"/>
              <a:t>embeddings</a:t>
            </a:r>
            <a:r>
              <a:rPr lang="en-US" sz="1700" dirty="0" smtClean="0"/>
              <a:t> and retrieves the top K elements  (books) of the vector representing user X</a:t>
            </a:r>
            <a:endParaRPr lang="en-US" sz="1700" dirty="0" smtClean="0"/>
          </a:p>
          <a:p>
            <a:r>
              <a:rPr lang="en-US" sz="1900" dirty="0" err="1" smtClean="0"/>
              <a:t>TensorFlow</a:t>
            </a:r>
            <a:r>
              <a:rPr lang="en-US" sz="1900" dirty="0" smtClean="0"/>
              <a:t> Recommenders DCN with a high rank architecture </a:t>
            </a:r>
          </a:p>
          <a:p>
            <a:pPr lvl="1"/>
            <a:r>
              <a:rPr lang="en-US" dirty="0" smtClean="0"/>
              <a:t>(</a:t>
            </a:r>
            <a:r>
              <a:rPr lang="en-US" dirty="0" smtClean="0"/>
              <a:t>supervised </a:t>
            </a:r>
            <a:r>
              <a:rPr lang="en-US" dirty="0" smtClean="0"/>
              <a:t>learning)</a:t>
            </a:r>
          </a:p>
          <a:p>
            <a:pPr lvl="1"/>
            <a:r>
              <a:rPr lang="en-US" dirty="0"/>
              <a:t>Embedding layers for users, books, engineered features (8 of them</a:t>
            </a:r>
            <a:r>
              <a:rPr lang="en-US" dirty="0" smtClean="0"/>
              <a:t>)</a:t>
            </a:r>
          </a:p>
          <a:p>
            <a:pPr lvl="1"/>
            <a:r>
              <a:rPr lang="en-US" dirty="0" smtClean="0"/>
              <a:t>A DCN feature N layers (‘N cross layers’)</a:t>
            </a:r>
          </a:p>
          <a:p>
            <a:pPr lvl="1"/>
            <a:r>
              <a:rPr lang="en-US" dirty="0" smtClean="0"/>
              <a:t>A DNN with a final single logit output (or a probability prediction with a sigmoid)</a:t>
            </a:r>
            <a:endParaRPr lang="en-US" dirty="0"/>
          </a:p>
          <a:p>
            <a:pPr>
              <a:lnSpc>
                <a:spcPct val="170000"/>
              </a:lnSpc>
            </a:pPr>
            <a:r>
              <a:rPr lang="en-US" b="1" dirty="0" smtClean="0"/>
              <a:t>Key takeaway</a:t>
            </a:r>
            <a:r>
              <a:rPr lang="en-US" dirty="0" smtClean="0"/>
              <a:t>: </a:t>
            </a:r>
            <a:r>
              <a:rPr lang="en-US" dirty="0" smtClean="0"/>
              <a:t>while both model feature large networks, both train relatively quickly, but the training speed is offset by the ability to infer from the models. The two-tower model required top k factorization to retrieve the top recommendations whereas the DCN requires predicting </a:t>
            </a:r>
            <a:r>
              <a:rPr lang="en-US" dirty="0" err="1" smtClean="0"/>
              <a:t>auser’s</a:t>
            </a:r>
            <a:r>
              <a:rPr lang="en-US" dirty="0" smtClean="0"/>
              <a:t> preference for every book out there without a away to only predict score for say, the top 1000 books, and then recommend the top 20 of those. </a:t>
            </a:r>
            <a:r>
              <a:rPr lang="en-US" b="1" dirty="0" smtClean="0"/>
              <a:t>The ideal approach would be to use the DCN in conjunction with the two-tower model with </a:t>
            </a:r>
            <a:r>
              <a:rPr lang="en-US" b="1" dirty="0" err="1" smtClean="0"/>
              <a:t>ScaNN</a:t>
            </a:r>
            <a:r>
              <a:rPr lang="en-US" b="1" dirty="0" smtClean="0"/>
              <a:t> as the retrieval algorithm which is way faster than </a:t>
            </a:r>
            <a:r>
              <a:rPr lang="en-US" b="1" dirty="0" err="1" smtClean="0"/>
              <a:t>topKfactorization</a:t>
            </a:r>
            <a:r>
              <a:rPr lang="en-US" dirty="0" smtClean="0"/>
              <a:t>.</a:t>
            </a:r>
            <a:endParaRPr lang="en-US" dirty="0"/>
          </a:p>
          <a:p>
            <a:pPr marL="0" indent="0">
              <a:lnSpc>
                <a:spcPct val="170000"/>
              </a:lnSpc>
              <a:buNone/>
            </a:pPr>
            <a:r>
              <a:rPr lang="en-US" dirty="0" smtClean="0"/>
              <a:t>*Probability of user X liking book Y depends on some features, as well as their interaction: P(user X likes Y) = feature 1 + feature 2 + (feature1 x feature 2)</a:t>
            </a:r>
          </a:p>
        </p:txBody>
      </p:sp>
    </p:spTree>
    <p:extLst>
      <p:ext uri="{BB962C8B-B14F-4D97-AF65-F5344CB8AC3E}">
        <p14:creationId xmlns:p14="http://schemas.microsoft.com/office/powerpoint/2010/main" val="1040354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p:txBody>
          <a:bodyPr>
            <a:normAutofit/>
          </a:bodyPr>
          <a:lstStyle/>
          <a:p>
            <a:r>
              <a:rPr lang="en-US" b="1" dirty="0" smtClean="0"/>
              <a:t>Training</a:t>
            </a:r>
            <a:r>
              <a:rPr lang="en-US" dirty="0" smtClean="0"/>
              <a:t>: </a:t>
            </a:r>
            <a:r>
              <a:rPr lang="en-US" dirty="0" smtClean="0"/>
              <a:t>cleaning user data, encoding user and book features, setting </a:t>
            </a:r>
            <a:r>
              <a:rPr lang="en-US" dirty="0" smtClean="0"/>
              <a:t>up </a:t>
            </a:r>
            <a:r>
              <a:rPr lang="en-US" dirty="0" smtClean="0"/>
              <a:t>embedding models, training </a:t>
            </a:r>
            <a:r>
              <a:rPr lang="en-US" dirty="0" err="1" smtClean="0"/>
              <a:t>embeddings</a:t>
            </a:r>
            <a:endParaRPr lang="en-US" dirty="0" smtClean="0"/>
          </a:p>
          <a:p>
            <a:r>
              <a:rPr lang="en-US" b="1" dirty="0" smtClean="0"/>
              <a:t>Inference</a:t>
            </a:r>
            <a:r>
              <a:rPr lang="en-US" dirty="0" smtClean="0"/>
              <a:t>: cleaning </a:t>
            </a:r>
            <a:r>
              <a:rPr lang="en-US" dirty="0" smtClean="0"/>
              <a:t>user data, validation, encoding, </a:t>
            </a:r>
            <a:r>
              <a:rPr lang="en-US" dirty="0" err="1" smtClean="0"/>
              <a:t>ScaNN</a:t>
            </a:r>
            <a:r>
              <a:rPr lang="en-US" dirty="0" smtClean="0"/>
              <a:t> (or top K factorization) </a:t>
            </a:r>
            <a:r>
              <a:rPr lang="en-US" dirty="0" smtClean="0"/>
              <a:t>recommendation </a:t>
            </a:r>
            <a:r>
              <a:rPr lang="en-US" dirty="0" smtClean="0"/>
              <a:t>retrieval with DCN to filter out the top 20 recommendations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750182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b="1" dirty="0" smtClean="0"/>
              <a:t>Development</a:t>
            </a:r>
            <a:r>
              <a:rPr lang="en-US" dirty="0" smtClean="0"/>
              <a:t>: </a:t>
            </a:r>
          </a:p>
          <a:p>
            <a:pPr lvl="1"/>
            <a:r>
              <a:rPr lang="en-US" dirty="0" smtClean="0"/>
              <a:t>User data sparsity and cold starts</a:t>
            </a:r>
            <a:endParaRPr lang="en-US" dirty="0" smtClean="0"/>
          </a:p>
          <a:p>
            <a:pPr lvl="1"/>
            <a:r>
              <a:rPr lang="en-US" dirty="0" smtClean="0"/>
              <a:t>Hyper parameter choices are nearly infinite and have consequence on </a:t>
            </a:r>
            <a:r>
              <a:rPr lang="en-US" dirty="0" smtClean="0"/>
              <a:t>the DCN production models especially when the comes to the projection dimension </a:t>
            </a:r>
            <a:endParaRPr lang="en-US" dirty="0" smtClean="0"/>
          </a:p>
          <a:p>
            <a:r>
              <a:rPr lang="en-US" b="1" dirty="0" smtClean="0"/>
              <a:t>Production</a:t>
            </a:r>
            <a:r>
              <a:rPr lang="en-US" dirty="0" smtClean="0"/>
              <a:t>:</a:t>
            </a:r>
          </a:p>
          <a:p>
            <a:pPr lvl="1"/>
            <a:r>
              <a:rPr lang="en-US" dirty="0" smtClean="0"/>
              <a:t>Very large </a:t>
            </a:r>
            <a:r>
              <a:rPr lang="en-US" dirty="0" smtClean="0"/>
              <a:t>networks, a recommender system may require two networks cooperating to provide the richest recommendations in the shortest amoun</a:t>
            </a:r>
            <a:r>
              <a:rPr lang="en-US" dirty="0" smtClean="0"/>
              <a:t>t of time (</a:t>
            </a:r>
            <a:r>
              <a:rPr lang="en-US" dirty="0" smtClean="0"/>
              <a:t>constant </a:t>
            </a:r>
            <a:r>
              <a:rPr lang="en-US" dirty="0" smtClean="0"/>
              <a:t>memory space allocated creates scaling problems</a:t>
            </a:r>
            <a:r>
              <a:rPr lang="en-US" dirty="0" smtClean="0"/>
              <a:t>) – this is slightly abated by the use </a:t>
            </a:r>
            <a:r>
              <a:rPr lang="en-US" dirty="0" smtClean="0"/>
              <a:t>of </a:t>
            </a:r>
            <a:r>
              <a:rPr lang="en-US" dirty="0" err="1" smtClean="0"/>
              <a:t>embeddings</a:t>
            </a:r>
            <a:r>
              <a:rPr lang="en-US" dirty="0" smtClean="0"/>
              <a:t> to shrink data </a:t>
            </a:r>
            <a:r>
              <a:rPr lang="en-US" dirty="0" smtClean="0"/>
              <a:t>dimensionality (and hence model size) </a:t>
            </a:r>
            <a:r>
              <a:rPr lang="en-US" dirty="0" smtClean="0"/>
              <a:t>significantly*</a:t>
            </a:r>
            <a:endParaRPr lang="en-US" dirty="0" smtClean="0"/>
          </a:p>
          <a:p>
            <a:pPr lvl="1"/>
            <a:r>
              <a:rPr lang="en-US" dirty="0" smtClean="0"/>
              <a:t>Custom networks don’t allow for things like DNN pruning for </a:t>
            </a:r>
            <a:r>
              <a:rPr lang="en-US" dirty="0" smtClean="0"/>
              <a:t>more efficient model serving</a:t>
            </a:r>
          </a:p>
          <a:p>
            <a:pPr lvl="1"/>
            <a:r>
              <a:rPr lang="en-US" dirty="0" smtClean="0"/>
              <a:t>Some aspects of Tensorflow Recommenders are akin to experimental releases than stable releases</a:t>
            </a:r>
            <a:endParaRPr lang="en-US" dirty="0" smtClean="0"/>
          </a:p>
          <a:p>
            <a:pPr lvl="1"/>
            <a:r>
              <a:rPr lang="en-US" dirty="0" smtClean="0"/>
              <a:t>Inference latency </a:t>
            </a:r>
            <a:r>
              <a:rPr lang="en-US" dirty="0" smtClean="0"/>
              <a:t>(two networks), abated thanks to </a:t>
            </a:r>
            <a:r>
              <a:rPr lang="en-US" dirty="0" err="1" smtClean="0"/>
              <a:t>ScaNN</a:t>
            </a:r>
            <a:r>
              <a:rPr lang="en-US" dirty="0" smtClean="0"/>
              <a:t> retrieval algorithm </a:t>
            </a:r>
          </a:p>
          <a:p>
            <a:pPr lvl="1"/>
            <a:endParaRPr lang="en-US" dirty="0"/>
          </a:p>
          <a:p>
            <a:pPr marL="274320" lvl="1" indent="0">
              <a:buNone/>
            </a:pPr>
            <a:r>
              <a:rPr lang="en-US" dirty="0" smtClean="0"/>
              <a:t>* For example, instead using a user vector of 100K products by 700K users, we’re only using an embedding of 32 dimensions by 100K products</a:t>
            </a:r>
            <a:endParaRPr lang="en-US" dirty="0" smtClean="0"/>
          </a:p>
          <a:p>
            <a:endParaRPr lang="en-US" dirty="0"/>
          </a:p>
        </p:txBody>
      </p:sp>
    </p:spTree>
    <p:extLst>
      <p:ext uri="{BB962C8B-B14F-4D97-AF65-F5344CB8AC3E}">
        <p14:creationId xmlns:p14="http://schemas.microsoft.com/office/powerpoint/2010/main" val="1845085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package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Modules for training (ex: pipeline.py)</a:t>
            </a:r>
          </a:p>
          <a:p>
            <a:r>
              <a:rPr lang="en-US" dirty="0" smtClean="0"/>
              <a:t>Modules for modelling tools and data processing utilities (ex: import_date.py)</a:t>
            </a:r>
          </a:p>
          <a:p>
            <a:r>
              <a:rPr lang="en-US" dirty="0" smtClean="0"/>
              <a:t>Modules for package building/ publishing (ex setup.py, README.md)</a:t>
            </a:r>
          </a:p>
          <a:p>
            <a:r>
              <a:rPr lang="en-US" dirty="0" smtClean="0"/>
              <a:t>Modules for validation and testing (ex: </a:t>
            </a:r>
            <a:r>
              <a:rPr lang="en-US" dirty="0" err="1" smtClean="0"/>
              <a:t>PyTest</a:t>
            </a:r>
            <a:r>
              <a:rPr lang="en-US" dirty="0" smtClean="0"/>
              <a:t>)</a:t>
            </a:r>
          </a:p>
          <a:p>
            <a:r>
              <a:rPr lang="en-US" dirty="0" smtClean="0"/>
              <a:t>Modules for REST APIs (ex: app.py, api.py)</a:t>
            </a:r>
          </a:p>
          <a:p>
            <a:r>
              <a:rPr lang="en-US" dirty="0" smtClean="0"/>
              <a:t>Saved model/weights object, fitted encoders object, string lookups objects, etc. (ex: Tensorflow/</a:t>
            </a:r>
            <a:r>
              <a:rPr lang="en-US" dirty="0" err="1" smtClean="0"/>
              <a:t>PyTorch</a:t>
            </a:r>
            <a:r>
              <a:rPr lang="en-US" dirty="0" smtClean="0"/>
              <a:t>/ </a:t>
            </a:r>
            <a:r>
              <a:rPr lang="en-US" dirty="0" err="1" smtClean="0"/>
              <a:t>scikit</a:t>
            </a:r>
            <a:r>
              <a:rPr lang="en-US" dirty="0" smtClean="0"/>
              <a:t>-learn </a:t>
            </a:r>
            <a:r>
              <a:rPr lang="en-US" dirty="0" err="1" smtClean="0"/>
              <a:t>joblib</a:t>
            </a:r>
            <a:r>
              <a:rPr lang="en-US" dirty="0" smtClean="0"/>
              <a:t> files)</a:t>
            </a:r>
          </a:p>
          <a:p>
            <a:r>
              <a:rPr lang="en-US" dirty="0" smtClean="0"/>
              <a:t>CI/CD files (ex: I use </a:t>
            </a:r>
            <a:r>
              <a:rPr lang="en-US" dirty="0" err="1" smtClean="0"/>
              <a:t>CircleCI</a:t>
            </a:r>
            <a:r>
              <a:rPr lang="en-US" dirty="0" smtClean="0"/>
              <a:t> </a:t>
            </a:r>
            <a:r>
              <a:rPr lang="en-US" dirty="0" err="1" smtClean="0"/>
              <a:t>config</a:t>
            </a:r>
            <a:r>
              <a:rPr lang="en-US" dirty="0" smtClean="0"/>
              <a:t> files)</a:t>
            </a:r>
          </a:p>
          <a:p>
            <a:r>
              <a:rPr lang="en-US" dirty="0" err="1" smtClean="0"/>
              <a:t>Config</a:t>
            </a:r>
            <a:r>
              <a:rPr lang="en-US" dirty="0" smtClean="0"/>
              <a:t>/ </a:t>
            </a:r>
            <a:r>
              <a:rPr lang="en-US" dirty="0" err="1" smtClean="0"/>
              <a:t>env</a:t>
            </a:r>
            <a:r>
              <a:rPr lang="en-US" dirty="0" smtClean="0"/>
              <a:t> variable/code dependency files (ex: model </a:t>
            </a:r>
            <a:r>
              <a:rPr lang="en-US" dirty="0" err="1" smtClean="0"/>
              <a:t>config</a:t>
            </a:r>
            <a:r>
              <a:rPr lang="en-US" dirty="0" smtClean="0"/>
              <a:t>, app </a:t>
            </a:r>
            <a:r>
              <a:rPr lang="en-US" dirty="0" err="1" smtClean="0"/>
              <a:t>config</a:t>
            </a:r>
            <a:r>
              <a:rPr lang="en-US" dirty="0" smtClean="0"/>
              <a:t>, </a:t>
            </a:r>
            <a:r>
              <a:rPr lang="en-US" dirty="0" err="1" smtClean="0"/>
              <a:t>api</a:t>
            </a:r>
            <a:r>
              <a:rPr lang="en-US" dirty="0" smtClean="0"/>
              <a:t> </a:t>
            </a:r>
            <a:r>
              <a:rPr lang="en-US" dirty="0" err="1" smtClean="0"/>
              <a:t>config</a:t>
            </a:r>
            <a:r>
              <a:rPr lang="en-US" dirty="0" smtClean="0"/>
              <a:t>, Docker, </a:t>
            </a:r>
            <a:r>
              <a:rPr lang="en-US" dirty="0" err="1" smtClean="0"/>
              <a:t>CircleCI</a:t>
            </a:r>
            <a:r>
              <a:rPr lang="en-US" dirty="0" smtClean="0"/>
              <a:t>, etc.)</a:t>
            </a:r>
          </a:p>
          <a:p>
            <a:r>
              <a:rPr lang="en-US" dirty="0" smtClean="0"/>
              <a:t>Shell/bash scripts for various deployments steps (ex: bootstrapping for cloud-based deployment, EC2; Docker container building; Kubernetes services)</a:t>
            </a:r>
          </a:p>
          <a:p>
            <a:endParaRPr lang="en-US" dirty="0" smtClean="0"/>
          </a:p>
          <a:p>
            <a:endParaRPr lang="en-US" dirty="0"/>
          </a:p>
        </p:txBody>
      </p:sp>
    </p:spTree>
    <p:extLst>
      <p:ext uri="{BB962C8B-B14F-4D97-AF65-F5344CB8AC3E}">
        <p14:creationId xmlns:p14="http://schemas.microsoft.com/office/powerpoint/2010/main" val="522111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US" dirty="0"/>
          </a:p>
        </p:txBody>
      </p:sp>
      <p:sp>
        <p:nvSpPr>
          <p:cNvPr id="3" name="Content Placeholder 2"/>
          <p:cNvSpPr>
            <a:spLocks noGrp="1"/>
          </p:cNvSpPr>
          <p:nvPr>
            <p:ph idx="1"/>
          </p:nvPr>
        </p:nvSpPr>
        <p:spPr/>
        <p:txBody>
          <a:bodyPr/>
          <a:lstStyle/>
          <a:p>
            <a:r>
              <a:rPr lang="en-US" dirty="0"/>
              <a:t>https://github.com/mohbenaicha/Book--Recommender-System</a:t>
            </a:r>
            <a:endParaRPr lang="en-US" dirty="0" smtClean="0"/>
          </a:p>
          <a:p>
            <a:r>
              <a:rPr lang="en-US" dirty="0" smtClean="0"/>
              <a:t>https</a:t>
            </a:r>
            <a:r>
              <a:rPr lang="en-US" dirty="0"/>
              <a:t>://</a:t>
            </a:r>
            <a:r>
              <a:rPr lang="en-US" dirty="0" smtClean="0"/>
              <a:t>github.com/mohbenaicha/DeepCrossNetwork_RecommenderSystem</a:t>
            </a:r>
            <a:endParaRPr lang="en-US" dirty="0"/>
          </a:p>
        </p:txBody>
      </p:sp>
    </p:spTree>
    <p:extLst>
      <p:ext uri="{BB962C8B-B14F-4D97-AF65-F5344CB8AC3E}">
        <p14:creationId xmlns:p14="http://schemas.microsoft.com/office/powerpoint/2010/main" val="4216069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247</TotalTime>
  <Words>1267</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Candara</vt:lpstr>
      <vt:lpstr>Century Schoolbook</vt:lpstr>
      <vt:lpstr>Wingdings 2</vt:lpstr>
      <vt:lpstr>View</vt:lpstr>
      <vt:lpstr>Book Recommender System</vt:lpstr>
      <vt:lpstr>Summary</vt:lpstr>
      <vt:lpstr>Data Exploration</vt:lpstr>
      <vt:lpstr>Feature engineering</vt:lpstr>
      <vt:lpstr>Modelling</vt:lpstr>
      <vt:lpstr>Pipeline</vt:lpstr>
      <vt:lpstr>Challenges</vt:lpstr>
      <vt:lpstr>Production package</vt:lpstr>
      <vt:lpstr>Source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Mohamed Benaicha</dc:creator>
  <cp:lastModifiedBy>Mohamed Benaicha</cp:lastModifiedBy>
  <cp:revision>24</cp:revision>
  <dcterms:created xsi:type="dcterms:W3CDTF">2022-06-28T15:45:17Z</dcterms:created>
  <dcterms:modified xsi:type="dcterms:W3CDTF">2022-06-28T23:29:05Z</dcterms:modified>
</cp:coreProperties>
</file>