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64B7160-73C2-45CD-96E8-FA0C754B62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55C77F4-43D8-4552-9E89-E84ACE13B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378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7160-73C2-45CD-96E8-FA0C754B62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7F4-43D8-4552-9E89-E84ACE13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7160-73C2-45CD-96E8-FA0C754B62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7F4-43D8-4552-9E89-E84ACE13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9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7160-73C2-45CD-96E8-FA0C754B62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7F4-43D8-4552-9E89-E84ACE13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7160-73C2-45CD-96E8-FA0C754B62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7F4-43D8-4552-9E89-E84ACE13B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533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7160-73C2-45CD-96E8-FA0C754B62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7F4-43D8-4552-9E89-E84ACE13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9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7160-73C2-45CD-96E8-FA0C754B62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7F4-43D8-4552-9E89-E84ACE13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9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7160-73C2-45CD-96E8-FA0C754B62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7F4-43D8-4552-9E89-E84ACE13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5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7160-73C2-45CD-96E8-FA0C754B62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7F4-43D8-4552-9E89-E84ACE13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7160-73C2-45CD-96E8-FA0C754B62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7F4-43D8-4552-9E89-E84ACE13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7160-73C2-45CD-96E8-FA0C754B62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7F4-43D8-4552-9E89-E84ACE13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64B7160-73C2-45CD-96E8-FA0C754B62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55C77F4-43D8-4552-9E89-E84ACE13B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5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Sentiment Analysis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By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: Mohamed Benaicha</a:t>
            </a:r>
          </a:p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Portfolio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: https://github.com/mohbenaicha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956734" cy="5029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Problem</a:t>
            </a:r>
            <a:r>
              <a:rPr lang="en-US" dirty="0" smtClean="0"/>
              <a:t>: derive dominant sentiment from social media post/ product review - specifically on book reviews. </a:t>
            </a:r>
          </a:p>
          <a:p>
            <a:r>
              <a:rPr lang="en-US" b="1" dirty="0" smtClean="0"/>
              <a:t>Hypothesis</a:t>
            </a:r>
            <a:r>
              <a:rPr lang="en-US" dirty="0" smtClean="0"/>
              <a:t>: sentence transformers should be able to understand sentiment from text that is properly  and extensively normalized</a:t>
            </a:r>
          </a:p>
          <a:p>
            <a:r>
              <a:rPr lang="en-US" b="1" dirty="0" smtClean="0"/>
              <a:t>Methodology</a:t>
            </a:r>
            <a:r>
              <a:rPr lang="en-US" dirty="0" smtClean="0"/>
              <a:t>: normalize NLP data; train transformers on labelled data; transfer learning from pre-trained transformers on all of the data</a:t>
            </a:r>
          </a:p>
          <a:p>
            <a:r>
              <a:rPr lang="en-US" b="1" dirty="0" smtClean="0"/>
              <a:t>Findings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70% test accuracy on locally trained and pre-trained networks</a:t>
            </a:r>
          </a:p>
          <a:p>
            <a:pPr lvl="1"/>
            <a:r>
              <a:rPr lang="en-US" dirty="0" smtClean="0"/>
              <a:t>Existing labels not very reflective of review sentiment</a:t>
            </a:r>
          </a:p>
          <a:p>
            <a:pPr lvl="1"/>
            <a:r>
              <a:rPr lang="en-US" dirty="0" smtClean="0"/>
              <a:t>Transfer learning works much, much better at picking up dominant sentiment</a:t>
            </a:r>
          </a:p>
          <a:p>
            <a:pPr lvl="1"/>
            <a:r>
              <a:rPr lang="en-US" dirty="0" smtClean="0"/>
              <a:t>Text summary arbitrarily filters out important aspects of a record</a:t>
            </a:r>
          </a:p>
          <a:p>
            <a:r>
              <a:rPr lang="en-US" b="1" dirty="0" smtClean="0"/>
              <a:t>Data/data collection</a:t>
            </a:r>
            <a:r>
              <a:rPr lang="en-US" dirty="0" smtClean="0"/>
              <a:t>: unique book review data collected over a period of 3-4 weeks features reviewer, review text, rating, book genres.</a:t>
            </a:r>
          </a:p>
          <a:p>
            <a:pPr lvl="1"/>
            <a:r>
              <a:rPr lang="en-US" dirty="0" smtClean="0"/>
              <a:t>the choice of book reviews was that they are unique to – say – Amazon product reviews or IMBD movie reviews</a:t>
            </a:r>
          </a:p>
          <a:p>
            <a:r>
              <a:rPr lang="en-US" b="1" dirty="0" smtClean="0"/>
              <a:t>Salient challenges/ recommendations for improvements</a:t>
            </a:r>
            <a:r>
              <a:rPr lang="en-US" dirty="0" smtClean="0"/>
              <a:t>: </a:t>
            </a:r>
          </a:p>
          <a:p>
            <a:pPr lvl="1"/>
            <a:r>
              <a:rPr lang="en-US" u="sng" dirty="0" smtClean="0"/>
              <a:t>Network size</a:t>
            </a:r>
            <a:r>
              <a:rPr lang="en-US" dirty="0" smtClean="0"/>
              <a:t>: massive networks require heavy-duty and sophisticated deployment infrastructure; </a:t>
            </a:r>
          </a:p>
          <a:p>
            <a:pPr lvl="2"/>
            <a:r>
              <a:rPr lang="en-US" dirty="0" smtClean="0"/>
              <a:t>Improvements: cloud infrastructure best short-term scalable option</a:t>
            </a:r>
          </a:p>
          <a:p>
            <a:pPr lvl="1"/>
            <a:r>
              <a:rPr lang="en-US" u="sng" dirty="0" smtClean="0"/>
              <a:t>Long reviews</a:t>
            </a:r>
            <a:r>
              <a:rPr lang="en-US" dirty="0" smtClean="0"/>
              <a:t>: still extremely challenging for transformers to handle long sentences; </a:t>
            </a:r>
          </a:p>
          <a:p>
            <a:pPr lvl="2"/>
            <a:r>
              <a:rPr lang="en-US" dirty="0" smtClean="0"/>
              <a:t>Improvements: use text summarization (this was attempted in this project but did not work well; alternative: ‘every-other-token/ every-other-token sentence’ – creates latency during live inference</a:t>
            </a:r>
          </a:p>
          <a:p>
            <a:pPr lvl="1"/>
            <a:r>
              <a:rPr lang="en-US" u="sng" dirty="0" smtClean="0"/>
              <a:t>Sentiment complexity</a:t>
            </a:r>
            <a:r>
              <a:rPr lang="en-US" dirty="0" smtClean="0"/>
              <a:t>: more than one sentiment in a review </a:t>
            </a:r>
          </a:p>
          <a:p>
            <a:pPr lvl="3"/>
            <a:r>
              <a:rPr lang="en-US" dirty="0" smtClean="0"/>
              <a:t>book/movie reviews feature sentiment about the plot of the movie/book, but also about the quality of directing/writing</a:t>
            </a:r>
          </a:p>
          <a:p>
            <a:pPr lvl="3"/>
            <a:r>
              <a:rPr lang="en-US" dirty="0" smtClean="0"/>
              <a:t>A number of records feature neutral sentiment</a:t>
            </a:r>
          </a:p>
          <a:p>
            <a:pPr lvl="2"/>
            <a:r>
              <a:rPr lang="en-US" dirty="0" smtClean="0"/>
              <a:t>Improvements: ‘per-record-sentiment’ which are summed up to get over all sentiment – creates inference latency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45971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6284237" cy="4351337"/>
          </a:xfrm>
        </p:spPr>
        <p:txBody>
          <a:bodyPr/>
          <a:lstStyle/>
          <a:p>
            <a:r>
              <a:rPr lang="en-US" dirty="0" smtClean="0"/>
              <a:t>1.7 million book reviews</a:t>
            </a:r>
          </a:p>
          <a:p>
            <a:r>
              <a:rPr lang="en-US" dirty="0" smtClean="0"/>
              <a:t>Features: user, review text, rating, book genres</a:t>
            </a:r>
          </a:p>
          <a:p>
            <a:r>
              <a:rPr lang="en-US" dirty="0" smtClean="0"/>
              <a:t>Review text ranges between 1-4000 words, with a right skew (much more shorter review than long ones)</a:t>
            </a:r>
          </a:p>
          <a:p>
            <a:pPr lvl="1"/>
            <a:r>
              <a:rPr lang="en-US" dirty="0" smtClean="0"/>
              <a:t>there is further a statistically significant relationship between review length and rating</a:t>
            </a:r>
          </a:p>
          <a:p>
            <a:r>
              <a:rPr lang="en-US" dirty="0" smtClean="0"/>
              <a:t>Book review count against ratings exhibits a non-uniform distribution</a:t>
            </a:r>
          </a:p>
          <a:p>
            <a:r>
              <a:rPr lang="en-US" dirty="0" smtClean="0"/>
              <a:t>720 + book genres</a:t>
            </a:r>
          </a:p>
          <a:p>
            <a:r>
              <a:rPr lang="en-US" dirty="0" smtClean="0"/>
              <a:t>700K unique users</a:t>
            </a:r>
          </a:p>
          <a:p>
            <a:r>
              <a:rPr lang="en-US" dirty="0" smtClean="0"/>
              <a:t>50-60K unique books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25673" y="3528291"/>
            <a:ext cx="801398" cy="9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422391" y="132157"/>
            <a:ext cx="3667125" cy="2403433"/>
            <a:chOff x="7422391" y="132157"/>
            <a:chExt cx="3667125" cy="24034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2391" y="132157"/>
              <a:ext cx="3667125" cy="227647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961869" y="2281674"/>
              <a:ext cx="12101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Review length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708033" y="2544254"/>
            <a:ext cx="3314700" cy="2147930"/>
            <a:chOff x="7708033" y="2544254"/>
            <a:chExt cx="3314700" cy="21479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8033" y="2544254"/>
              <a:ext cx="3314700" cy="205709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516938" y="4438268"/>
              <a:ext cx="22353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Review character length / 1000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17533" y="4648979"/>
            <a:ext cx="3505200" cy="2264806"/>
            <a:chOff x="7517533" y="4648979"/>
            <a:chExt cx="3505200" cy="22648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7533" y="4648979"/>
              <a:ext cx="3505200" cy="214747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9634630" y="5251155"/>
              <a:ext cx="114192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Show in counts instead of probabilities</a:t>
              </a:r>
              <a:endParaRPr lang="en-US" sz="10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37178" y="6659869"/>
              <a:ext cx="12101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Rating out of 5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5815" y="2544255"/>
            <a:ext cx="1304657" cy="168873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7247767" y="2069280"/>
            <a:ext cx="332346" cy="70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733309" y="4341091"/>
            <a:ext cx="940720" cy="47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Normalization: punctuation, capitalization, filtering only alphabet characters, lemmatization, tokenization</a:t>
            </a:r>
          </a:p>
          <a:p>
            <a:r>
              <a:rPr lang="en-US" dirty="0" smtClean="0"/>
              <a:t>Tools: regex, tensorflow text, pandas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055146" cy="5029200"/>
          </a:xfrm>
        </p:spPr>
        <p:txBody>
          <a:bodyPr>
            <a:normAutofit fontScale="62500" lnSpcReduction="20000"/>
          </a:bodyPr>
          <a:lstStyle/>
          <a:p>
            <a:r>
              <a:rPr lang="en-US" sz="1900" dirty="0" smtClean="0"/>
              <a:t>TF Hub’s trainable BERT encoder + classifier models </a:t>
            </a:r>
          </a:p>
          <a:p>
            <a:pPr lvl="1"/>
            <a:r>
              <a:rPr lang="en-US" dirty="0" smtClean="0"/>
              <a:t>(supervised learning)</a:t>
            </a:r>
          </a:p>
          <a:p>
            <a:pPr lvl="1"/>
            <a:r>
              <a:rPr lang="en-US" dirty="0" smtClean="0"/>
              <a:t>Long training, fast inference, </a:t>
            </a:r>
            <a:r>
              <a:rPr lang="en-US" dirty="0"/>
              <a:t>accuracy subject to the quality of labels</a:t>
            </a:r>
            <a:endParaRPr lang="en-US" dirty="0" smtClean="0"/>
          </a:p>
          <a:p>
            <a:pPr lvl="1"/>
            <a:r>
              <a:rPr lang="en-US" dirty="0" err="1" smtClean="0"/>
              <a:t>Hyperparameters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Optimizer: </a:t>
            </a:r>
            <a:r>
              <a:rPr lang="en-US" dirty="0" err="1" smtClean="0"/>
              <a:t>adam</a:t>
            </a:r>
            <a:r>
              <a:rPr lang="en-US" dirty="0" smtClean="0"/>
              <a:t> being the faster and most versatile</a:t>
            </a:r>
          </a:p>
          <a:p>
            <a:pPr lvl="2"/>
            <a:r>
              <a:rPr lang="en-US" dirty="0" smtClean="0"/>
              <a:t>LR: 10e-5 for slow learning</a:t>
            </a:r>
          </a:p>
          <a:p>
            <a:r>
              <a:rPr lang="en-US" sz="1900" dirty="0" smtClean="0"/>
              <a:t>SBERT’s pre-trained BERT preprocessor-classifier architectures </a:t>
            </a:r>
          </a:p>
          <a:p>
            <a:pPr lvl="1"/>
            <a:r>
              <a:rPr lang="en-US" dirty="0" smtClean="0"/>
              <a:t>(supervised transfer learning)</a:t>
            </a:r>
          </a:p>
          <a:p>
            <a:pPr lvl="1"/>
            <a:r>
              <a:rPr lang="en-US" dirty="0" smtClean="0"/>
              <a:t>Short training, fast inference, accuracy subject to the quality of labels</a:t>
            </a:r>
          </a:p>
          <a:p>
            <a:r>
              <a:rPr lang="en-US" sz="1900" dirty="0"/>
              <a:t>Hugging Face’s pre-trained BERT/BART </a:t>
            </a:r>
            <a:r>
              <a:rPr lang="en-US" sz="1900" dirty="0" smtClean="0"/>
              <a:t>preprocessor-classifier models 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unsupervised transfer learning)</a:t>
            </a:r>
            <a:endParaRPr lang="en-US" dirty="0" smtClean="0"/>
          </a:p>
          <a:p>
            <a:pPr lvl="1"/>
            <a:r>
              <a:rPr lang="en-US" dirty="0"/>
              <a:t>Fast inference, </a:t>
            </a:r>
            <a:r>
              <a:rPr lang="en-US" dirty="0" smtClean="0"/>
              <a:t>accurate </a:t>
            </a:r>
            <a:r>
              <a:rPr lang="en-US" dirty="0"/>
              <a:t>through </a:t>
            </a:r>
            <a:r>
              <a:rPr lang="en-US" dirty="0" smtClean="0"/>
              <a:t>sampling + human </a:t>
            </a:r>
            <a:r>
              <a:rPr lang="en-US" dirty="0"/>
              <a:t>evaluation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Key takeaway</a:t>
            </a:r>
            <a:r>
              <a:rPr lang="en-US" dirty="0" smtClean="0"/>
              <a:t>: the existing labels on the dataset reflect the user’s opinion of the book and not the actual sentiment of the post, hence supervised learning isn’t an ideal option; this was test and backed by the fact that each of the above model yielded accuracy metrics of 70%;  however, </a:t>
            </a:r>
            <a:r>
              <a:rPr lang="en-US" b="1" dirty="0" smtClean="0"/>
              <a:t>judging the unsupervised label propagation done by SBERT’s and </a:t>
            </a:r>
            <a:r>
              <a:rPr lang="en-US" b="1" dirty="0" err="1" smtClean="0"/>
              <a:t>HuggingFace’s</a:t>
            </a:r>
            <a:r>
              <a:rPr lang="en-US" b="1" dirty="0" smtClean="0"/>
              <a:t> transformers, the (eye-balled) accuracy from 100 random records is significantly higher than 70%, meaning manually training a network does not work well given the labels don’t reflect the sentiment of the review, instead pre-trained sentence transformers capture sentiment much better</a:t>
            </a:r>
            <a:r>
              <a:rPr lang="en-US" dirty="0" smtClean="0"/>
              <a:t> (with the contributors of such networks claiming some of them to have an accuracy of 91%)</a:t>
            </a:r>
          </a:p>
        </p:txBody>
      </p:sp>
      <p:pic>
        <p:nvPicPr>
          <p:cNvPr id="1028" name="Picture 4" descr="TensorFlow 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540" y="1443437"/>
            <a:ext cx="2007466" cy="11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424" y="2572637"/>
            <a:ext cx="1529698" cy="790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698" y="3733800"/>
            <a:ext cx="23431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Training</a:t>
            </a:r>
            <a:r>
              <a:rPr lang="en-US" dirty="0" smtClean="0"/>
              <a:t>: cleaning, normalization, summarization[optional]*, encoding, classification, evaluation</a:t>
            </a:r>
          </a:p>
          <a:p>
            <a:r>
              <a:rPr lang="en-US" b="1" dirty="0" smtClean="0"/>
              <a:t>Inference</a:t>
            </a:r>
            <a:r>
              <a:rPr lang="en-US" dirty="0" smtClean="0"/>
              <a:t>: cleaning validation, normalization, summarization[required]*, encoding, classification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 Records could be cut short or eliminated during the cleaning/normalization processes.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Development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Long train times, and numerous hypothesis to test</a:t>
            </a:r>
          </a:p>
          <a:p>
            <a:pPr lvl="1"/>
            <a:r>
              <a:rPr lang="en-US" dirty="0" smtClean="0"/>
              <a:t>Labelled data that reflects the overall sentiment of the review</a:t>
            </a:r>
          </a:p>
          <a:p>
            <a:pPr lvl="1"/>
            <a:r>
              <a:rPr lang="en-US" dirty="0" smtClean="0"/>
              <a:t>Choice of how to consistently deal with long reviews</a:t>
            </a:r>
          </a:p>
          <a:p>
            <a:pPr lvl="1"/>
            <a:r>
              <a:rPr lang="en-US" dirty="0" smtClean="0"/>
              <a:t>Hyper parameter choices are nearly infinite and have consequence on production models</a:t>
            </a:r>
          </a:p>
          <a:p>
            <a:r>
              <a:rPr lang="en-US" b="1" dirty="0" smtClean="0"/>
              <a:t>Production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Very large networks (large constant memory space allocated creates scaling problems)</a:t>
            </a:r>
          </a:p>
          <a:p>
            <a:pPr lvl="1"/>
            <a:r>
              <a:rPr lang="en-US" dirty="0" smtClean="0"/>
              <a:t>Custom networks don’t allow for things like DNN pruning for fast model deployment</a:t>
            </a:r>
          </a:p>
          <a:p>
            <a:pPr lvl="1"/>
            <a:r>
              <a:rPr lang="en-US" dirty="0" smtClean="0"/>
              <a:t>Inference latency (</a:t>
            </a:r>
            <a:r>
              <a:rPr lang="en-US" dirty="0" err="1" smtClean="0"/>
              <a:t>nlp</a:t>
            </a:r>
            <a:r>
              <a:rPr lang="en-US" dirty="0" smtClean="0"/>
              <a:t> data requires extensive transformation and validation before inference is done)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 Records could be cut short or eliminated during the cleaning/normalization processes.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8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for training (ex: pipeline.py)</a:t>
            </a:r>
          </a:p>
          <a:p>
            <a:r>
              <a:rPr lang="en-US" dirty="0" smtClean="0"/>
              <a:t>Modules for modelling tools and data processing utilities (ex: import_date.py)</a:t>
            </a:r>
          </a:p>
          <a:p>
            <a:r>
              <a:rPr lang="en-US" dirty="0" smtClean="0"/>
              <a:t>Modules for package building/ publishing (ex setup.py, README.md)</a:t>
            </a:r>
          </a:p>
          <a:p>
            <a:r>
              <a:rPr lang="en-US" dirty="0" smtClean="0"/>
              <a:t>Modules for validation and testing (ex: </a:t>
            </a:r>
            <a:r>
              <a:rPr lang="en-US" dirty="0" err="1" smtClean="0"/>
              <a:t>PyTest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Modules for REST APIs (ex: app.py, api.py)</a:t>
            </a:r>
          </a:p>
          <a:p>
            <a:r>
              <a:rPr lang="en-US" dirty="0" smtClean="0"/>
              <a:t>Saved model/weights object, fitted encoders object, string lookups objects, etc. (ex: Tensorflow/</a:t>
            </a:r>
            <a:r>
              <a:rPr lang="en-US" dirty="0" err="1" smtClean="0"/>
              <a:t>PyTorch</a:t>
            </a:r>
            <a:r>
              <a:rPr lang="en-US" dirty="0" smtClean="0"/>
              <a:t>/ </a:t>
            </a:r>
            <a:r>
              <a:rPr lang="en-US" dirty="0" err="1" smtClean="0"/>
              <a:t>scikit</a:t>
            </a:r>
            <a:r>
              <a:rPr lang="en-US" dirty="0" smtClean="0"/>
              <a:t>-learn </a:t>
            </a:r>
            <a:r>
              <a:rPr lang="en-US" dirty="0" err="1" smtClean="0"/>
              <a:t>joblib</a:t>
            </a:r>
            <a:r>
              <a:rPr lang="en-US" dirty="0" smtClean="0"/>
              <a:t> files)</a:t>
            </a:r>
          </a:p>
          <a:p>
            <a:r>
              <a:rPr lang="en-US" dirty="0" smtClean="0"/>
              <a:t>CI/CD files (ex: I use </a:t>
            </a:r>
            <a:r>
              <a:rPr lang="en-US" dirty="0" err="1" smtClean="0"/>
              <a:t>CircleCI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files)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/ </a:t>
            </a:r>
            <a:r>
              <a:rPr lang="en-US" dirty="0" err="1" smtClean="0"/>
              <a:t>env</a:t>
            </a:r>
            <a:r>
              <a:rPr lang="en-US" dirty="0" smtClean="0"/>
              <a:t> variable/code dependency files (ex: model </a:t>
            </a:r>
            <a:r>
              <a:rPr lang="en-US" dirty="0" err="1" smtClean="0"/>
              <a:t>config</a:t>
            </a:r>
            <a:r>
              <a:rPr lang="en-US" dirty="0" smtClean="0"/>
              <a:t>, app </a:t>
            </a:r>
            <a:r>
              <a:rPr lang="en-US" dirty="0" err="1" smtClean="0"/>
              <a:t>config</a:t>
            </a:r>
            <a:r>
              <a:rPr lang="en-US" dirty="0" smtClean="0"/>
              <a:t>,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, Docker, </a:t>
            </a:r>
            <a:r>
              <a:rPr lang="en-US" dirty="0" err="1" smtClean="0"/>
              <a:t>CircleCI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Shell/bash scripts for various deployments steps (ex: bootstrapping for cloud-based deployment, EC2; Docker container building; Kubernetes services)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1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https://github.com/mohbenaicha/Reviewer-sentiment-analysis-BERT</a:t>
            </a:r>
          </a:p>
        </p:txBody>
      </p:sp>
    </p:spTree>
    <p:extLst>
      <p:ext uri="{BB962C8B-B14F-4D97-AF65-F5344CB8AC3E}">
        <p14:creationId xmlns:p14="http://schemas.microsoft.com/office/powerpoint/2010/main" val="42160694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173</TotalTime>
  <Words>888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Candara</vt:lpstr>
      <vt:lpstr>Century Schoolbook</vt:lpstr>
      <vt:lpstr>Wingdings 2</vt:lpstr>
      <vt:lpstr>View</vt:lpstr>
      <vt:lpstr>Sentiment Analysis</vt:lpstr>
      <vt:lpstr>Summary</vt:lpstr>
      <vt:lpstr>Data Exploration</vt:lpstr>
      <vt:lpstr>Feature engineering</vt:lpstr>
      <vt:lpstr>Modelling</vt:lpstr>
      <vt:lpstr>Pipeline</vt:lpstr>
      <vt:lpstr>Challenges</vt:lpstr>
      <vt:lpstr>Production package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Mohamed Benaicha</dc:creator>
  <cp:lastModifiedBy>Mohamed Benaicha</cp:lastModifiedBy>
  <cp:revision>9</cp:revision>
  <dcterms:created xsi:type="dcterms:W3CDTF">2022-06-28T15:45:17Z</dcterms:created>
  <dcterms:modified xsi:type="dcterms:W3CDTF">2022-06-28T18:38:28Z</dcterms:modified>
</cp:coreProperties>
</file>