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72" r:id="rId2"/>
    <p:sldId id="273" r:id="rId3"/>
    <p:sldId id="364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779" autoAdjust="0"/>
  </p:normalViewPr>
  <p:slideViewPr>
    <p:cSldViewPr snapToGrid="0" snapToObjects="1">
      <p:cViewPr>
        <p:scale>
          <a:sx n="72" d="100"/>
          <a:sy n="72" d="100"/>
        </p:scale>
        <p:origin x="2264" y="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9B9FF-71BF-6149-A0CB-459184DAAD9F}" type="datetimeFigureOut">
              <a:rPr lang="en-US" smtClean="0"/>
              <a:t>4/5/17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16DAE-669F-3546-9A68-DB1260F5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4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128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4148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  <a:p>
            <a:pPr algn="l"/>
            <a:r>
              <a:rPr lang="en-US" sz="1400" dirty="0" err="1" smtClean="0">
                <a:latin typeface="Arial"/>
                <a:cs typeface="Arial"/>
              </a:rPr>
              <a:t>Rayid</a:t>
            </a:r>
            <a:r>
              <a:rPr lang="en-US" sz="1400" baseline="0" dirty="0" smtClean="0">
                <a:latin typeface="Arial"/>
                <a:cs typeface="Arial"/>
              </a:rPr>
              <a:t> </a:t>
            </a:r>
            <a:r>
              <a:rPr lang="en-US" sz="1400" baseline="0" dirty="0" err="1" smtClean="0">
                <a:latin typeface="Arial"/>
                <a:cs typeface="Arial"/>
              </a:rPr>
              <a:t>Ghani</a:t>
            </a:r>
            <a:r>
              <a:rPr lang="en-US" sz="1400" baseline="0" dirty="0" smtClean="0">
                <a:latin typeface="Arial"/>
                <a:cs typeface="Arial"/>
              </a:rPr>
              <a:t>															@</a:t>
            </a:r>
            <a:r>
              <a:rPr lang="en-US" sz="1400" baseline="0" dirty="0" err="1" smtClean="0">
                <a:latin typeface="Arial"/>
                <a:cs typeface="Arial"/>
              </a:rPr>
              <a:t>rayidghani</a:t>
            </a:r>
            <a:r>
              <a:rPr lang="en-US" sz="1400" baseline="0" dirty="0" smtClean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  <p:pic>
        <p:nvPicPr>
          <p:cNvPr id="8" name="Picture 7" descr="UChicago_RGB_MAROO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432" y="5316288"/>
            <a:ext cx="2667201" cy="94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1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8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280" y="1353805"/>
            <a:ext cx="8749772" cy="49546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  <a:p>
            <a:pPr algn="l"/>
            <a:r>
              <a:rPr lang="en-US" sz="1400" dirty="0" err="1" smtClean="0">
                <a:latin typeface="Arial"/>
                <a:cs typeface="Arial"/>
              </a:rPr>
              <a:t>Rayid</a:t>
            </a:r>
            <a:r>
              <a:rPr lang="en-US" sz="1400" baseline="0" dirty="0" smtClean="0">
                <a:latin typeface="Arial"/>
                <a:cs typeface="Arial"/>
              </a:rPr>
              <a:t> </a:t>
            </a:r>
            <a:r>
              <a:rPr lang="en-US" sz="1400" baseline="0" dirty="0" err="1" smtClean="0">
                <a:latin typeface="Arial"/>
                <a:cs typeface="Arial"/>
              </a:rPr>
              <a:t>Ghani</a:t>
            </a:r>
            <a:r>
              <a:rPr lang="en-US" sz="1400" baseline="0" dirty="0" smtClean="0">
                <a:latin typeface="Arial"/>
                <a:cs typeface="Arial"/>
              </a:rPr>
              <a:t>															@</a:t>
            </a:r>
            <a:r>
              <a:rPr lang="en-US" sz="1400" baseline="0" dirty="0" err="1" smtClean="0">
                <a:latin typeface="Arial"/>
                <a:cs typeface="Arial"/>
              </a:rPr>
              <a:t>rayidghani</a:t>
            </a:r>
            <a:r>
              <a:rPr lang="en-US" sz="1400" baseline="0" dirty="0" smtClean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12066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12"/>
            <a:ext cx="9144000" cy="11430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1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3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5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3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  <a:p>
            <a:pPr algn="l"/>
            <a:r>
              <a:rPr lang="en-US" sz="1400" dirty="0" err="1" smtClean="0">
                <a:latin typeface="Arial"/>
                <a:cs typeface="Arial"/>
              </a:rPr>
              <a:t>Rayid</a:t>
            </a:r>
            <a:r>
              <a:rPr lang="en-US" sz="1400" baseline="0" dirty="0" smtClean="0">
                <a:latin typeface="Arial"/>
                <a:cs typeface="Arial"/>
              </a:rPr>
              <a:t> </a:t>
            </a:r>
            <a:r>
              <a:rPr lang="en-US" sz="1400" baseline="0" dirty="0" err="1" smtClean="0">
                <a:latin typeface="Arial"/>
                <a:cs typeface="Arial"/>
              </a:rPr>
              <a:t>Ghani</a:t>
            </a:r>
            <a:r>
              <a:rPr lang="en-US" sz="1400" baseline="0" dirty="0" smtClean="0">
                <a:latin typeface="Arial"/>
                <a:cs typeface="Arial"/>
              </a:rPr>
              <a:t>															@</a:t>
            </a:r>
            <a:r>
              <a:rPr lang="en-US" sz="1400" baseline="0" dirty="0" err="1" smtClean="0">
                <a:latin typeface="Arial"/>
                <a:cs typeface="Arial"/>
              </a:rPr>
              <a:t>rayidghani</a:t>
            </a:r>
            <a:r>
              <a:rPr lang="en-US" sz="1400" baseline="0" dirty="0" smtClean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665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3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3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12F8-2DE2-6B40-83C5-731724CAE2B0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4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at/DataGotham2013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45439"/>
            <a:ext cx="8943348" cy="1470025"/>
          </a:xfrm>
        </p:spPr>
        <p:txBody>
          <a:bodyPr/>
          <a:lstStyle/>
          <a:p>
            <a:r>
              <a:rPr lang="en-US" dirty="0" smtClean="0"/>
              <a:t>Machine Learning: Pipeline and 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41489"/>
            <a:ext cx="6400800" cy="786542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Rayid</a:t>
            </a:r>
            <a:r>
              <a:rPr lang="en-US" sz="3600" dirty="0" smtClean="0"/>
              <a:t> </a:t>
            </a:r>
            <a:r>
              <a:rPr lang="en-US" sz="3600" dirty="0" err="1" smtClean="0"/>
              <a:t>Ghani</a:t>
            </a:r>
            <a:endParaRPr lang="en-US" sz="3600" dirty="0" smtClean="0"/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85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Re-training</a:t>
            </a:r>
          </a:p>
          <a:p>
            <a:pPr lvl="1"/>
            <a:r>
              <a:rPr lang="en-US" dirty="0" smtClean="0"/>
              <a:t>How often?</a:t>
            </a:r>
          </a:p>
          <a:p>
            <a:pPr lvl="1"/>
            <a:r>
              <a:rPr lang="en-US" dirty="0" smtClean="0"/>
              <a:t>Re-select methods?</a:t>
            </a:r>
          </a:p>
          <a:p>
            <a:r>
              <a:rPr lang="en-US" dirty="0" smtClean="0"/>
              <a:t>Scoring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864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Build a simple, modular, extensible, machine learning pipeline in Python</a:t>
            </a:r>
          </a:p>
          <a:p>
            <a:pPr lvl="1"/>
            <a:r>
              <a:rPr lang="en-US" dirty="0" smtClean="0"/>
              <a:t>Read data (from </a:t>
            </a:r>
            <a:r>
              <a:rPr lang="en-US" dirty="0" err="1" smtClean="0"/>
              <a:t>csv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Explore data</a:t>
            </a:r>
          </a:p>
          <a:p>
            <a:pPr lvl="1"/>
            <a:r>
              <a:rPr lang="en-US" dirty="0" smtClean="0"/>
              <a:t>Pre-process data</a:t>
            </a:r>
          </a:p>
          <a:p>
            <a:pPr lvl="1"/>
            <a:r>
              <a:rPr lang="en-US" dirty="0" smtClean="0"/>
              <a:t>Create features</a:t>
            </a:r>
          </a:p>
          <a:p>
            <a:pPr lvl="1"/>
            <a:r>
              <a:rPr lang="en-US" dirty="0" smtClean="0"/>
              <a:t>Use 1 classifier (Logistic Regression)</a:t>
            </a:r>
          </a:p>
          <a:p>
            <a:pPr lvl="1"/>
            <a:r>
              <a:rPr lang="en-US" dirty="0" smtClean="0"/>
              <a:t>Validate (Accuracy)</a:t>
            </a:r>
          </a:p>
          <a:p>
            <a:pPr lvl="1"/>
            <a:endParaRPr lang="en-US" dirty="0"/>
          </a:p>
          <a:p>
            <a:r>
              <a:rPr lang="en-US" dirty="0" smtClean="0"/>
              <a:t>Data/Problem: modified from </a:t>
            </a:r>
            <a:r>
              <a:rPr lang="en-US" dirty="0" err="1" smtClean="0"/>
              <a:t>kaggle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/>
              <a:t>Useful code: </a:t>
            </a:r>
            <a:r>
              <a:rPr lang="en-US" dirty="0">
                <a:hlinkClick r:id="rId2"/>
              </a:rPr>
              <a:t>https://github.com/yhat/DataGotham2013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28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covered already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Machine Learning</a:t>
            </a:r>
          </a:p>
          <a:p>
            <a:r>
              <a:rPr lang="en-US" dirty="0" smtClean="0"/>
              <a:t>Examples</a:t>
            </a:r>
          </a:p>
          <a:p>
            <a:r>
              <a:rPr lang="en-US" dirty="0" smtClean="0"/>
              <a:t>Policy Project Scoping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05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 “Business” problem</a:t>
            </a:r>
          </a:p>
          <a:p>
            <a:r>
              <a:rPr lang="en-US" dirty="0" smtClean="0"/>
              <a:t>Map to Machine </a:t>
            </a:r>
            <a:r>
              <a:rPr lang="en-US" dirty="0"/>
              <a:t>L</a:t>
            </a:r>
            <a:r>
              <a:rPr lang="en-US" dirty="0" smtClean="0"/>
              <a:t>earning problem</a:t>
            </a:r>
          </a:p>
          <a:p>
            <a:r>
              <a:rPr lang="en-US" dirty="0" smtClean="0"/>
              <a:t>Get (and integrate) the data</a:t>
            </a:r>
          </a:p>
          <a:p>
            <a:r>
              <a:rPr lang="en-US" dirty="0" smtClean="0"/>
              <a:t>Explore and Process the data</a:t>
            </a:r>
          </a:p>
          <a:p>
            <a:r>
              <a:rPr lang="en-US" dirty="0" smtClean="0"/>
              <a:t>Create “Features”</a:t>
            </a:r>
          </a:p>
          <a:p>
            <a:r>
              <a:rPr lang="en-US" dirty="0" smtClean="0"/>
              <a:t>Select which methods to test </a:t>
            </a:r>
          </a:p>
          <a:p>
            <a:r>
              <a:rPr lang="en-US" dirty="0" smtClean="0"/>
              <a:t>Evaluate methods</a:t>
            </a:r>
          </a:p>
          <a:p>
            <a:r>
              <a:rPr lang="en-US" dirty="0" smtClean="0"/>
              <a:t>Deploy, Maintain,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</a:p>
          <a:p>
            <a:r>
              <a:rPr lang="en-US" dirty="0" smtClean="0"/>
              <a:t>Classification</a:t>
            </a:r>
          </a:p>
          <a:p>
            <a:r>
              <a:rPr lang="en-US" dirty="0" smtClean="0"/>
              <a:t>Regression</a:t>
            </a:r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Detection</a:t>
            </a:r>
          </a:p>
          <a:p>
            <a:r>
              <a:rPr lang="en-US" dirty="0" smtClean="0"/>
              <a:t>Recommendation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 to Machine Learning P</a:t>
            </a:r>
            <a:r>
              <a:rPr lang="en-US" dirty="0" smtClean="0"/>
              <a:t>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562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Data</a:t>
            </a:r>
          </a:p>
          <a:p>
            <a:pPr lvl="1"/>
            <a:r>
              <a:rPr lang="en-US" dirty="0" smtClean="0"/>
              <a:t>API, CSV, Database</a:t>
            </a:r>
          </a:p>
          <a:p>
            <a:r>
              <a:rPr lang="en-US" dirty="0" smtClean="0"/>
              <a:t>Store Data</a:t>
            </a:r>
          </a:p>
          <a:p>
            <a:pPr lvl="1"/>
            <a:r>
              <a:rPr lang="en-US" dirty="0" smtClean="0"/>
              <a:t>Database</a:t>
            </a:r>
          </a:p>
          <a:p>
            <a:r>
              <a:rPr lang="en-US" dirty="0" smtClean="0"/>
              <a:t>Integrate Data</a:t>
            </a:r>
          </a:p>
          <a:p>
            <a:pPr lvl="1"/>
            <a:r>
              <a:rPr lang="en-US" dirty="0" smtClean="0"/>
              <a:t>Record Linkage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Acquisition &amp;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0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Exploration</a:t>
            </a:r>
          </a:p>
          <a:p>
            <a:pPr lvl="1"/>
            <a:r>
              <a:rPr lang="en-US" dirty="0" smtClean="0"/>
              <a:t>Distributions</a:t>
            </a:r>
          </a:p>
          <a:p>
            <a:pPr lvl="1"/>
            <a:r>
              <a:rPr lang="en-US" dirty="0" smtClean="0"/>
              <a:t>Missing Values</a:t>
            </a:r>
          </a:p>
          <a:p>
            <a:pPr lvl="1"/>
            <a:r>
              <a:rPr lang="en-US" dirty="0" smtClean="0"/>
              <a:t>Correlations</a:t>
            </a:r>
          </a:p>
          <a:p>
            <a:pPr lvl="1"/>
            <a:r>
              <a:rPr lang="en-US" dirty="0" smtClean="0"/>
              <a:t>Other Patterns</a:t>
            </a:r>
          </a:p>
          <a:p>
            <a:r>
              <a:rPr lang="en-US" dirty="0" smtClean="0"/>
              <a:t>Pre-Processing</a:t>
            </a:r>
          </a:p>
          <a:p>
            <a:pPr lvl="1"/>
            <a:r>
              <a:rPr lang="en-US" dirty="0" smtClean="0"/>
              <a:t>Leakage</a:t>
            </a:r>
          </a:p>
          <a:p>
            <a:pPr lvl="1"/>
            <a:r>
              <a:rPr lang="en-US" dirty="0" smtClean="0"/>
              <a:t>Deal with Missing values</a:t>
            </a:r>
          </a:p>
          <a:p>
            <a:pPr lvl="1"/>
            <a:r>
              <a:rPr lang="en-US" dirty="0" smtClean="0"/>
              <a:t>Scaling</a:t>
            </a:r>
          </a:p>
          <a:p>
            <a:pPr lvl="1"/>
            <a:r>
              <a:rPr lang="en-US" dirty="0" smtClean="0"/>
              <a:t>Data errors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Explore and Prepare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33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Features</a:t>
            </a:r>
          </a:p>
          <a:p>
            <a:pPr lvl="1"/>
            <a:r>
              <a:rPr lang="en-US" dirty="0" smtClean="0"/>
              <a:t>Discretization</a:t>
            </a:r>
          </a:p>
          <a:p>
            <a:pPr lvl="1"/>
            <a:r>
              <a:rPr lang="en-US" dirty="0" smtClean="0"/>
              <a:t>Transformations</a:t>
            </a:r>
          </a:p>
          <a:p>
            <a:pPr lvl="1"/>
            <a:r>
              <a:rPr lang="en-US" dirty="0" smtClean="0"/>
              <a:t>Interactions/Conjunctions</a:t>
            </a:r>
          </a:p>
          <a:p>
            <a:pPr lvl="1"/>
            <a:r>
              <a:rPr lang="en-US" dirty="0" smtClean="0"/>
              <a:t>Disaggregation</a:t>
            </a:r>
          </a:p>
          <a:p>
            <a:pPr lvl="1"/>
            <a:r>
              <a:rPr lang="en-US" dirty="0" smtClean="0"/>
              <a:t>Aggregations</a:t>
            </a:r>
          </a:p>
          <a:p>
            <a:pPr lvl="2"/>
            <a:r>
              <a:rPr lang="en-US" dirty="0" smtClean="0"/>
              <a:t>Temporal</a:t>
            </a:r>
          </a:p>
          <a:p>
            <a:pPr lvl="2"/>
            <a:r>
              <a:rPr lang="en-US" dirty="0" smtClean="0"/>
              <a:t>Spatial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 Creation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33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pool of methods applicable for task</a:t>
            </a:r>
          </a:p>
          <a:p>
            <a:r>
              <a:rPr lang="en-US" dirty="0" smtClean="0"/>
              <a:t>For loop over a large number of methods</a:t>
            </a:r>
          </a:p>
          <a:p>
            <a:pPr lvl="1"/>
            <a:r>
              <a:rPr lang="en-US" dirty="0" smtClean="0"/>
              <a:t>For loop over parameters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66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historical data</a:t>
            </a:r>
          </a:p>
          <a:p>
            <a:pPr lvl="1"/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Metric</a:t>
            </a:r>
          </a:p>
          <a:p>
            <a:endParaRPr lang="en-US" dirty="0" smtClean="0"/>
          </a:p>
          <a:p>
            <a:r>
              <a:rPr lang="en-US" dirty="0" smtClean="0"/>
              <a:t>Field Experiment</a:t>
            </a:r>
          </a:p>
          <a:p>
            <a:pPr lvl="1"/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Metric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999781"/>
      </p:ext>
    </p:extLst>
  </p:cSld>
  <p:clrMapOvr>
    <a:masterClrMapping/>
  </p:clrMapOvr>
</p:sld>
</file>

<file path=ppt/theme/theme1.xml><?xml version="1.0" encoding="utf-8"?>
<a:theme xmlns:a="http://schemas.openxmlformats.org/drawingml/2006/main" name="ghani uof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ghani uofc template.potx</Template>
  <TotalTime>15735</TotalTime>
  <Words>210</Words>
  <Application>Microsoft Macintosh PowerPoint</Application>
  <PresentationFormat>On-screen Show (4:3)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ghani uofc template</vt:lpstr>
      <vt:lpstr>Machine Learning: Pipeline and Process</vt:lpstr>
      <vt:lpstr>What we covered already</vt:lpstr>
      <vt:lpstr>Process</vt:lpstr>
      <vt:lpstr>Map to Machine Learning Problem</vt:lpstr>
      <vt:lpstr>Data Acquisition &amp; Integration</vt:lpstr>
      <vt:lpstr>Explore and Prepare data</vt:lpstr>
      <vt:lpstr>Feature Creation</vt:lpstr>
      <vt:lpstr>Method Selection</vt:lpstr>
      <vt:lpstr>Validation</vt:lpstr>
      <vt:lpstr>Deployment</vt:lpstr>
      <vt:lpstr>Homework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(Real-Time) Data and Analytics</dc:title>
  <dc:creator>rg</dc:creator>
  <cp:lastModifiedBy>Microsoft Office User</cp:lastModifiedBy>
  <cp:revision>83</cp:revision>
  <dcterms:created xsi:type="dcterms:W3CDTF">2013-08-06T06:32:01Z</dcterms:created>
  <dcterms:modified xsi:type="dcterms:W3CDTF">2017-04-06T04:02:00Z</dcterms:modified>
</cp:coreProperties>
</file>