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2" r:id="rId2"/>
    <p:sldId id="379" r:id="rId3"/>
    <p:sldId id="380" r:id="rId4"/>
    <p:sldId id="381" r:id="rId5"/>
    <p:sldId id="382" r:id="rId6"/>
    <p:sldId id="383" r:id="rId7"/>
    <p:sldId id="384" r:id="rId8"/>
    <p:sldId id="293" r:id="rId9"/>
    <p:sldId id="280" r:id="rId10"/>
    <p:sldId id="385" r:id="rId11"/>
    <p:sldId id="386" r:id="rId12"/>
    <p:sldId id="387" r:id="rId13"/>
    <p:sldId id="295" r:id="rId14"/>
    <p:sldId id="315" r:id="rId15"/>
    <p:sldId id="316" r:id="rId16"/>
    <p:sldId id="317" r:id="rId17"/>
    <p:sldId id="318" r:id="rId18"/>
    <p:sldId id="377" r:id="rId19"/>
    <p:sldId id="319" r:id="rId20"/>
    <p:sldId id="388" r:id="rId21"/>
    <p:sldId id="376" r:id="rId22"/>
    <p:sldId id="336" r:id="rId23"/>
    <p:sldId id="369" r:id="rId24"/>
    <p:sldId id="370" r:id="rId25"/>
    <p:sldId id="372" r:id="rId26"/>
    <p:sldId id="371" r:id="rId27"/>
    <p:sldId id="373" r:id="rId28"/>
    <p:sldId id="374" r:id="rId29"/>
    <p:sldId id="375" r:id="rId30"/>
    <p:sldId id="391" r:id="rId31"/>
    <p:sldId id="389" r:id="rId32"/>
    <p:sldId id="39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 autoAdjust="0"/>
  </p:normalViewPr>
  <p:slideViewPr>
    <p:cSldViewPr snapToGrid="0" snapToObjects="1">
      <p:cViewPr>
        <p:scale>
          <a:sx n="72" d="100"/>
          <a:sy n="72" d="100"/>
        </p:scale>
        <p:origin x="105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6A6D14-B43F-D74E-ADD0-67839421EB5F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0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DB9194-D790-C246-9471-CBD8AF6B1B30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3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DB9194-D790-C246-9471-CBD8AF6B1B30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2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C88D16-0FCF-4047-AC43-CECEE371041D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4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3C67B1-6D70-BF49-BAD2-A954622D7852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8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193604" cy="1470025"/>
          </a:xfrm>
        </p:spPr>
        <p:txBody>
          <a:bodyPr/>
          <a:lstStyle/>
          <a:p>
            <a:r>
              <a:rPr lang="en-US" dirty="0" smtClean="0"/>
              <a:t>Supervised Learning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assumptions does it make about </a:t>
            </a:r>
            <a:r>
              <a:rPr lang="en-US" dirty="0" smtClean="0"/>
              <a:t>the data</a:t>
            </a:r>
            <a:r>
              <a:rPr lang="en-US" dirty="0"/>
              <a:t>?</a:t>
            </a:r>
          </a:p>
          <a:p>
            <a:r>
              <a:rPr lang="en-US" dirty="0" smtClean="0"/>
              <a:t>What is it optimizing for?</a:t>
            </a:r>
          </a:p>
          <a:p>
            <a:r>
              <a:rPr lang="en-US" dirty="0" smtClean="0"/>
              <a:t>How to train it?</a:t>
            </a:r>
          </a:p>
          <a:p>
            <a:r>
              <a:rPr lang="en-US" dirty="0"/>
              <a:t>What parameters does it have</a:t>
            </a:r>
            <a:r>
              <a:rPr lang="en-US" dirty="0" smtClean="0"/>
              <a:t>?</a:t>
            </a:r>
          </a:p>
          <a:p>
            <a:r>
              <a:rPr lang="en-US" dirty="0"/>
              <a:t>How to select those parameters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How to use it to score new data?</a:t>
            </a:r>
          </a:p>
          <a:p>
            <a:r>
              <a:rPr lang="en-US" dirty="0" smtClean="0"/>
              <a:t>How to interpret the model and the predictions?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you want to know about a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Scoring</a:t>
            </a:r>
          </a:p>
          <a:p>
            <a:r>
              <a:rPr lang="en-US" dirty="0" smtClean="0"/>
              <a:t>Robustness to noise in the data</a:t>
            </a:r>
          </a:p>
          <a:p>
            <a:r>
              <a:rPr lang="en-US" dirty="0" smtClean="0"/>
              <a:t>Robustness to violations of assumptions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dimensions to compare supervised learning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Classifiers: Nearest neighbor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686800" cy="13255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>
                <a:solidFill>
                  <a:srgbClr val="0000FF"/>
                </a:solidFill>
                <a:latin typeface="Arial" charset="0"/>
              </a:rPr>
              <a:t>f(</a:t>
            </a:r>
            <a:r>
              <a:rPr lang="en-US" b="1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) = label of the training example nearest to </a:t>
            </a:r>
            <a:r>
              <a:rPr lang="en-US" b="1">
                <a:solidFill>
                  <a:srgbClr val="0000FF"/>
                </a:solidFill>
                <a:latin typeface="Arial" charset="0"/>
              </a:rPr>
              <a:t>x</a:t>
            </a:r>
          </a:p>
          <a:p>
            <a:endParaRPr lang="en-US" sz="2400">
              <a:latin typeface="Arial" charset="0"/>
            </a:endParaRPr>
          </a:p>
          <a:p>
            <a:r>
              <a:rPr lang="en-US" sz="2400">
                <a:latin typeface="Arial" charset="0"/>
              </a:rPr>
              <a:t>All we need is a distance function for our inputs</a:t>
            </a:r>
          </a:p>
          <a:p>
            <a:r>
              <a:rPr lang="en-US" sz="2400">
                <a:latin typeface="Arial" charset="0"/>
              </a:rPr>
              <a:t>No training required!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752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3276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2971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733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12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578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76800" y="3581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57600" y="2235200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rgbClr val="000000"/>
                </a:solidFill>
              </a:rPr>
              <a:t>Test example</a:t>
            </a:r>
          </a:p>
        </p:txBody>
      </p:sp>
      <p:sp>
        <p:nvSpPr>
          <p:cNvPr id="56337" name="TextBox 18"/>
          <p:cNvSpPr txBox="1">
            <a:spLocks noChangeArrowheads="1"/>
          </p:cNvSpPr>
          <p:nvPr/>
        </p:nvSpPr>
        <p:spPr bwMode="auto">
          <a:xfrm>
            <a:off x="990600" y="22860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rgbClr val="0000FF"/>
                </a:solidFill>
              </a:rPr>
              <a:t>Training examples from class 1</a:t>
            </a:r>
          </a:p>
        </p:txBody>
      </p:sp>
      <p:sp>
        <p:nvSpPr>
          <p:cNvPr id="56338" name="TextBox 19"/>
          <p:cNvSpPr txBox="1">
            <a:spLocks noChangeArrowheads="1"/>
          </p:cNvSpPr>
          <p:nvPr/>
        </p:nvSpPr>
        <p:spPr bwMode="auto">
          <a:xfrm>
            <a:off x="6248400" y="21336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rgbClr val="FF0000"/>
                </a:solidFill>
              </a:rPr>
              <a:t>Training examples from class 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3352800" y="2057400"/>
            <a:ext cx="381000" cy="2286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3505200" y="2209800"/>
            <a:ext cx="304800" cy="3048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ea typeface="+mn-ea"/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ea typeface="+mn-ea"/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8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K-nearest neighbor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76806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07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08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09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0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1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2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3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4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5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6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7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8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9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20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23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6824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940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1-nearest neighbor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77833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7834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7835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7836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7837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7838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7839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7840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7841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7842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7843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7844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7845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7846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7847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50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7851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77828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77829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5867400" y="2438400"/>
            <a:ext cx="381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781800" y="3048000"/>
            <a:ext cx="5334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7832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3-nearest neighbor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78857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58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59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0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1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2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3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4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5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6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7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8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9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70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71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74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8875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78852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78853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5486400" y="2438400"/>
            <a:ext cx="1066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48400" y="2971800"/>
            <a:ext cx="1447800" cy="685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8856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5-nearest neighbor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79880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1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2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3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4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5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6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7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8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89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0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1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2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3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4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97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9898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79876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79877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 rot="2565105">
            <a:off x="5334000" y="2286000"/>
            <a:ext cx="1447800" cy="1143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96000" y="2743200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points, a </a:t>
            </a:r>
            <a:r>
              <a:rPr lang="en-US" dirty="0" err="1"/>
              <a:t>Voronoi</a:t>
            </a:r>
            <a:r>
              <a:rPr lang="en-US" dirty="0"/>
              <a:t> diagram describes the areas that are nearest to any given point.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3268009"/>
            <a:ext cx="2959100" cy="283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14" y="2499573"/>
            <a:ext cx="3815972" cy="38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K-NN: Benefits</a:t>
            </a:r>
            <a:endParaRPr lang="en-US" dirty="0">
              <a:latin typeface="Calibri" charset="0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Simple to use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Fast to train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With infinite examples, 1-NN provably has error that is at most twice </a:t>
            </a:r>
            <a:r>
              <a:rPr lang="en-US" dirty="0" smtClean="0">
                <a:latin typeface="Calibri" charset="0"/>
              </a:rPr>
              <a:t>‘optimal’ </a:t>
            </a:r>
            <a:r>
              <a:rPr lang="en-US" dirty="0">
                <a:latin typeface="Calibri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0588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dirty="0"/>
              <a:t>from last </a:t>
            </a:r>
            <a:r>
              <a:rPr lang="en-US" dirty="0" smtClean="0"/>
              <a:t>class: ML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“Business” problem</a:t>
            </a:r>
          </a:p>
          <a:p>
            <a:r>
              <a:rPr lang="en-US" dirty="0" smtClean="0"/>
              <a:t>Map to Machine </a:t>
            </a:r>
            <a:r>
              <a:rPr lang="en-US" dirty="0"/>
              <a:t>L</a:t>
            </a:r>
            <a:r>
              <a:rPr lang="en-US" dirty="0" smtClean="0"/>
              <a:t>earning problem</a:t>
            </a:r>
          </a:p>
          <a:p>
            <a:r>
              <a:rPr lang="en-US" dirty="0" smtClean="0"/>
              <a:t>Get (and integrate) the data</a:t>
            </a:r>
          </a:p>
          <a:p>
            <a:r>
              <a:rPr lang="en-US" dirty="0" smtClean="0"/>
              <a:t>Explore and Process the data</a:t>
            </a:r>
          </a:p>
          <a:p>
            <a:r>
              <a:rPr lang="en-US" dirty="0" smtClean="0"/>
              <a:t>Create “Features”</a:t>
            </a:r>
          </a:p>
          <a:p>
            <a:r>
              <a:rPr lang="en-US" dirty="0" smtClean="0"/>
              <a:t>Select which methods to test </a:t>
            </a:r>
          </a:p>
          <a:p>
            <a:r>
              <a:rPr lang="en-US" dirty="0" smtClean="0"/>
              <a:t>Evaluate methods</a:t>
            </a:r>
          </a:p>
          <a:p>
            <a:r>
              <a:rPr lang="en-US" dirty="0" smtClean="0"/>
              <a:t>Deploy, Maintain,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would </a:t>
            </a:r>
            <a:r>
              <a:rPr lang="en-US" dirty="0" err="1" smtClean="0"/>
              <a:t>kNN</a:t>
            </a:r>
            <a:r>
              <a:rPr lang="en-US" dirty="0" smtClean="0"/>
              <a:t> not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K-NN: Problems</a:t>
            </a:r>
            <a:endParaRPr lang="en-US" dirty="0">
              <a:latin typeface="Calibri" charset="0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Need to figure out the right distance function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Slow at scoring/prediction time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Need to store all the data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Extra variables can hurt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Classifiers: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040332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284" b="328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4" b="89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166" b="3166"/>
          <a:stretch>
            <a:fillRect/>
          </a:stretch>
        </p:blipFill>
        <p:spPr>
          <a:xfrm>
            <a:off x="223280" y="1246229"/>
            <a:ext cx="8749772" cy="49546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6750" b="6750"/>
          <a:stretch>
            <a:fillRect/>
          </a:stretch>
        </p:blipFill>
        <p:spPr>
          <a:xfrm>
            <a:off x="223280" y="1302322"/>
            <a:ext cx="8749772" cy="4954647"/>
          </a:xfrm>
        </p:spPr>
      </p:pic>
    </p:spTree>
    <p:extLst>
      <p:ext uri="{BB962C8B-B14F-4D97-AF65-F5344CB8AC3E}">
        <p14:creationId xmlns:p14="http://schemas.microsoft.com/office/powerpoint/2010/main" val="3167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732" b="3732"/>
          <a:stretch>
            <a:fillRect/>
          </a:stretch>
        </p:blipFill>
        <p:spPr>
          <a:xfrm>
            <a:off x="223280" y="1353805"/>
            <a:ext cx="8749772" cy="49546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555" b="955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0" r="-988"/>
          <a:stretch/>
        </p:blipFill>
        <p:spPr>
          <a:xfrm>
            <a:off x="97776" y="1353805"/>
            <a:ext cx="8920717" cy="49546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Types of Learning</a:t>
            </a:r>
            <a:endParaRPr lang="en-US" dirty="0">
              <a:latin typeface="Arial" charset="0"/>
            </a:endParaRPr>
          </a:p>
        </p:txBody>
      </p:sp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3787" y="2479973"/>
            <a:ext cx="238558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Unsupervised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Clustering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PCA</a:t>
            </a:r>
          </a:p>
          <a:p>
            <a:pPr algn="ctr"/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6799055" y="2456510"/>
            <a:ext cx="232307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Supervised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Classification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Regression</a:t>
            </a:r>
          </a:p>
          <a:p>
            <a:pPr algn="ctr"/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315776" y="3073013"/>
            <a:ext cx="8220118" cy="42338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43203" y="2694833"/>
            <a:ext cx="2966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“Weakly” supervised</a:t>
            </a:r>
          </a:p>
        </p:txBody>
      </p:sp>
    </p:spTree>
    <p:extLst>
      <p:ext uri="{BB962C8B-B14F-4D97-AF65-F5344CB8AC3E}">
        <p14:creationId xmlns:p14="http://schemas.microsoft.com/office/powerpoint/2010/main" val="9591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# of samples for splitting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and Stopping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10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Possibly easy to understand (if small)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Unstable: Sensitive to small changes in data</a:t>
            </a:r>
          </a:p>
          <a:p>
            <a:pPr lvl="1"/>
            <a:r>
              <a:rPr lang="en-US" dirty="0" smtClean="0"/>
              <a:t>(usually) Not very accurate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Trees: 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</a:t>
            </a:r>
            <a:r>
              <a:rPr lang="en-US" dirty="0" smtClean="0"/>
              <a:t>decision trees not work well?</a:t>
            </a:r>
          </a:p>
          <a:p>
            <a:endParaRPr lang="en-US" dirty="0"/>
          </a:p>
          <a:p>
            <a:r>
              <a:rPr lang="en-US" dirty="0" smtClean="0"/>
              <a:t>How would you do regression using a tree?</a:t>
            </a:r>
          </a:p>
          <a:p>
            <a:endParaRPr lang="en-US" dirty="0"/>
          </a:p>
          <a:p>
            <a:r>
              <a:rPr lang="en-US" dirty="0" smtClean="0"/>
              <a:t>Is any special data prep required </a:t>
            </a:r>
            <a:r>
              <a:rPr lang="en-US" smtClean="0"/>
              <a:t>for trees?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to think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outcome or dependent variable is present</a:t>
            </a:r>
          </a:p>
          <a:p>
            <a:endParaRPr lang="en-US" dirty="0"/>
          </a:p>
          <a:p>
            <a:r>
              <a:rPr lang="en-US" dirty="0" smtClean="0"/>
              <a:t>Goal is exploration, understanding historical data, finding patterns and/or groups in the data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Clustering (cluster analysis)</a:t>
            </a:r>
          </a:p>
          <a:p>
            <a:pPr lvl="1"/>
            <a:r>
              <a:rPr lang="en-US" dirty="0" smtClean="0"/>
              <a:t>Principal Components Analysis</a:t>
            </a:r>
          </a:p>
          <a:p>
            <a:pPr lvl="1"/>
            <a:r>
              <a:rPr lang="en-US" dirty="0" smtClean="0"/>
              <a:t>Association Rules (beer and diapers)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Unsupervised Learning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4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94220" y="1458674"/>
            <a:ext cx="32960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  <a:latin typeface="Arial" charset="0"/>
              </a:rPr>
              <a:t> =  f(  )</a:t>
            </a:r>
            <a:endParaRPr lang="en-US" sz="66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Supervised learning </a:t>
            </a:r>
            <a:r>
              <a:rPr lang="en-US" dirty="0">
                <a:latin typeface="Arial" charset="0"/>
              </a:rPr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74904"/>
            <a:ext cx="8610600" cy="96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charset="0"/>
              </a:rPr>
              <a:t>Training or Learning: </a:t>
            </a:r>
            <a:r>
              <a:rPr lang="en-US" sz="2400" dirty="0" smtClean="0">
                <a:latin typeface="Arial" charset="0"/>
              </a:rPr>
              <a:t>Find an f that minimizes error in recovering 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363906" y="2933700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3767543" y="2868469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639510" y="2554942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2336918" y="3276600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3048119" y="3211369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“Learned”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function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6006032" y="3257671"/>
            <a:ext cx="3017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Features/Predictors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ea typeface="+mn-ea"/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ea typeface="+mn-ea"/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0761" y="1322760"/>
            <a:ext cx="517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  <a:latin typeface="Arial" charset="0"/>
              </a:rPr>
              <a:t>y</a:t>
            </a:r>
            <a:endParaRPr lang="en-US" sz="66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9959" y="1644804"/>
            <a:ext cx="595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Arial" charset="0"/>
              </a:rPr>
              <a:t>X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39510" y="4453509"/>
            <a:ext cx="2454518" cy="635849"/>
            <a:chOff x="5639510" y="4453509"/>
            <a:chExt cx="2454518" cy="635849"/>
          </a:xfrm>
        </p:grpSpPr>
        <p:sp>
          <p:nvSpPr>
            <p:cNvPr id="9" name="Rectangle 8"/>
            <p:cNvSpPr/>
            <p:nvPr/>
          </p:nvSpPr>
          <p:spPr>
            <a:xfrm>
              <a:off x="5639510" y="4453509"/>
              <a:ext cx="245451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b="1" dirty="0">
                  <a:latin typeface="Arial" charset="0"/>
                </a:rPr>
                <a:t>f</a:t>
              </a:r>
              <a:r>
                <a:rPr lang="en-US" b="1" dirty="0" smtClean="0">
                  <a:latin typeface="Arial" charset="0"/>
                </a:rPr>
                <a:t>uture/generalization</a:t>
              </a:r>
              <a:endParaRPr lang="en-US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773779" y="4762682"/>
              <a:ext cx="0" cy="3266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8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53255" grpId="0"/>
      <p:bldP spid="53256" grpId="0"/>
      <p:bldP spid="53257" grpId="0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94220" y="1458674"/>
            <a:ext cx="32960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  <a:latin typeface="Arial" charset="0"/>
              </a:rPr>
              <a:t> =  f(  )</a:t>
            </a:r>
            <a:endParaRPr lang="en-US" sz="66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Supervised learning </a:t>
            </a:r>
            <a:r>
              <a:rPr lang="en-US" dirty="0">
                <a:latin typeface="Arial" charset="0"/>
              </a:rPr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157482"/>
            <a:ext cx="8610600" cy="226124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endParaRPr lang="en-US" dirty="0" smtClean="0">
              <a:latin typeface="Arial" charset="0"/>
            </a:endParaRPr>
          </a:p>
          <a:p>
            <a:r>
              <a:rPr lang="en-US" sz="2400" b="1" dirty="0" smtClean="0">
                <a:latin typeface="Arial" charset="0"/>
              </a:rPr>
              <a:t>Training: </a:t>
            </a:r>
            <a:r>
              <a:rPr lang="en-US" sz="2400" dirty="0" smtClean="0">
                <a:latin typeface="Arial" charset="0"/>
              </a:rPr>
              <a:t>Given a </a:t>
            </a:r>
            <a:r>
              <a:rPr lang="en-US" sz="2400" i="1" dirty="0" smtClean="0">
                <a:latin typeface="Arial" charset="0"/>
              </a:rPr>
              <a:t>training set </a:t>
            </a:r>
            <a:r>
              <a:rPr lang="en-US" sz="2400" dirty="0" smtClean="0">
                <a:latin typeface="Arial" charset="0"/>
              </a:rPr>
              <a:t>of labeled examples</a:t>
            </a:r>
            <a:r>
              <a:rPr lang="en-US" sz="2400" i="1" dirty="0" smtClean="0">
                <a:latin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{(</a:t>
            </a:r>
            <a:r>
              <a:rPr lang="en-US" sz="2400" b="1" dirty="0" smtClean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,y</a:t>
            </a:r>
            <a:r>
              <a:rPr lang="en-US" sz="2400" baseline="-25000" dirty="0" smtClean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), …, (</a:t>
            </a:r>
            <a:r>
              <a:rPr lang="en-US" sz="2400" b="1" dirty="0" err="1" smtClean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,y</a:t>
            </a:r>
            <a:r>
              <a:rPr lang="en-US" sz="2400" baseline="-25000" dirty="0" err="1" smtClean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)}</a:t>
            </a:r>
            <a:r>
              <a:rPr lang="en-US" sz="2400" dirty="0" smtClean="0">
                <a:latin typeface="Arial" charset="0"/>
              </a:rPr>
              <a:t>, estimate the prediction function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f </a:t>
            </a:r>
            <a:r>
              <a:rPr lang="en-US" sz="2400" dirty="0" smtClean="0">
                <a:latin typeface="Arial" charset="0"/>
              </a:rPr>
              <a:t>that minimizes future generalization (out of sample) error </a:t>
            </a:r>
          </a:p>
          <a:p>
            <a:endParaRPr lang="en-US" sz="2400" b="1" dirty="0" smtClean="0">
              <a:latin typeface="Arial" charset="0"/>
            </a:endParaRPr>
          </a:p>
          <a:p>
            <a:r>
              <a:rPr lang="en-US" sz="2400" b="1" dirty="0" smtClean="0">
                <a:latin typeface="Arial" charset="0"/>
              </a:rPr>
              <a:t>Scoring/Testing:</a:t>
            </a:r>
            <a:r>
              <a:rPr lang="en-US" sz="2400" dirty="0" smtClean="0">
                <a:latin typeface="Arial" charset="0"/>
              </a:rPr>
              <a:t> apply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latin typeface="Arial" charset="0"/>
              </a:rPr>
              <a:t> to a new </a:t>
            </a:r>
            <a:r>
              <a:rPr lang="en-US" sz="2400" i="1" dirty="0" smtClean="0">
                <a:latin typeface="Arial" charset="0"/>
              </a:rPr>
              <a:t>example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dirty="0" smtClean="0">
                <a:latin typeface="Arial" charset="0"/>
              </a:rPr>
              <a:t> and output the predicted value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y = f(</a:t>
            </a:r>
            <a:r>
              <a:rPr lang="en-US" sz="2400" b="1" dirty="0" smtClean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)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363906" y="2933700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3767543" y="2868469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639510" y="2554942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2336918" y="3276600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3048119" y="3211369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“Learned”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function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6006032" y="3257671"/>
            <a:ext cx="301765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Features/variables/inputs/predictors/independent </a:t>
            </a:r>
            <a:r>
              <a:rPr lang="en-US" sz="2200" dirty="0">
                <a:solidFill>
                  <a:srgbClr val="000000"/>
                </a:solidFill>
              </a:rPr>
              <a:t>variables</a:t>
            </a:r>
          </a:p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0761" y="1322760"/>
            <a:ext cx="517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  <a:latin typeface="Arial" charset="0"/>
              </a:rPr>
              <a:t>y</a:t>
            </a:r>
            <a:endParaRPr lang="en-US" sz="66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9959" y="1644804"/>
            <a:ext cx="595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Arial" charset="0"/>
              </a:rPr>
              <a:t>X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label (outcome variable)</a:t>
            </a:r>
          </a:p>
          <a:p>
            <a:r>
              <a:rPr lang="en-US" dirty="0" smtClean="0"/>
              <a:t>Define and Create Features (predictors)</a:t>
            </a:r>
          </a:p>
          <a:p>
            <a:r>
              <a:rPr lang="en-US" dirty="0" smtClean="0"/>
              <a:t>Create Training and Validation Sets</a:t>
            </a:r>
          </a:p>
          <a:p>
            <a:r>
              <a:rPr lang="en-US" dirty="0" smtClean="0"/>
              <a:t>Train model(s) on Training Set</a:t>
            </a:r>
          </a:p>
          <a:p>
            <a:r>
              <a:rPr lang="en-US" dirty="0" smtClean="0"/>
              <a:t>Validate model(s) on Validation Set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solve a supervised learning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7315200" y="476875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Modeling/Learning Steps</a:t>
            </a:r>
            <a:endParaRPr lang="en-US" dirty="0"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1537471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 Labels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0200" y="2932348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54279" name="TextBox 13"/>
          <p:cNvSpPr txBox="1">
            <a:spLocks noChangeArrowheads="1"/>
          </p:cNvSpPr>
          <p:nvPr/>
        </p:nvSpPr>
        <p:spPr bwMode="auto">
          <a:xfrm>
            <a:off x="552450" y="1437994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932348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3087165"/>
            <a:ext cx="3048000" cy="546909"/>
            <a:chOff x="76200" y="3087165"/>
            <a:chExt cx="3048000" cy="546909"/>
          </a:xfrm>
        </p:grpSpPr>
        <p:grpSp>
          <p:nvGrpSpPr>
            <p:cNvPr id="54277" name="Group 12"/>
            <p:cNvGrpSpPr>
              <a:grpSpLocks/>
            </p:cNvGrpSpPr>
            <p:nvPr/>
          </p:nvGrpSpPr>
          <p:grpSpPr bwMode="auto">
            <a:xfrm>
              <a:off x="76200" y="3087165"/>
              <a:ext cx="2438400" cy="546909"/>
              <a:chOff x="228600" y="1417320"/>
              <a:chExt cx="2438400" cy="2849880"/>
            </a:xfrm>
          </p:grpSpPr>
          <p:sp>
            <p:nvSpPr>
              <p:cNvPr id="54296" name="TextBox 7"/>
              <p:cNvSpPr txBox="1">
                <a:spLocks noChangeArrowheads="1"/>
              </p:cNvSpPr>
              <p:nvPr/>
            </p:nvSpPr>
            <p:spPr bwMode="auto">
              <a:xfrm>
                <a:off x="427560" y="1417320"/>
                <a:ext cx="2133600" cy="738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Training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Data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28600" y="1448185"/>
                <a:ext cx="2438400" cy="281901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Right Arrow 15"/>
            <p:cNvSpPr/>
            <p:nvPr/>
          </p:nvSpPr>
          <p:spPr>
            <a:xfrm>
              <a:off x="2590800" y="323714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4800600" y="323714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821363" y="25280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60960" y="476875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620713" y="4236088"/>
            <a:ext cx="1436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858000" y="323714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3800" y="2932348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99360" y="476875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289760" y="507355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740160" y="507355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2442" y="4921401"/>
            <a:ext cx="2093558" cy="540986"/>
            <a:chOff x="132442" y="4921401"/>
            <a:chExt cx="2093558" cy="540986"/>
          </a:xfrm>
        </p:grpSpPr>
        <p:sp>
          <p:nvSpPr>
            <p:cNvPr id="20" name="Right Arrow 19"/>
            <p:cNvSpPr/>
            <p:nvPr/>
          </p:nvSpPr>
          <p:spPr>
            <a:xfrm>
              <a:off x="1692600" y="5073555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32442" y="4921401"/>
              <a:ext cx="1719729" cy="540986"/>
              <a:chOff x="132442" y="4921401"/>
              <a:chExt cx="1719729" cy="540986"/>
            </a:xfrm>
          </p:grpSpPr>
          <p:sp>
            <p:nvSpPr>
              <p:cNvPr id="10255" name="TextBox 21"/>
              <p:cNvSpPr txBox="1">
                <a:spLocks noChangeArrowheads="1"/>
              </p:cNvSpPr>
              <p:nvPr/>
            </p:nvSpPr>
            <p:spPr bwMode="auto">
              <a:xfrm>
                <a:off x="275160" y="4980447"/>
                <a:ext cx="15770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solidFill>
                      <a:srgbClr val="000000"/>
                    </a:solidFill>
                  </a:rPr>
                  <a:t>Test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Data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32442" y="4921401"/>
                <a:ext cx="1455135" cy="5409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2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Nearest neighbor</a:t>
            </a:r>
          </a:p>
          <a:p>
            <a:r>
              <a:rPr lang="en-US" dirty="0">
                <a:solidFill>
                  <a:srgbClr val="FF0000"/>
                </a:solidFill>
              </a:rPr>
              <a:t>Decision </a:t>
            </a:r>
            <a:r>
              <a:rPr lang="en-US" dirty="0" smtClean="0">
                <a:solidFill>
                  <a:srgbClr val="FF0000"/>
                </a:solidFill>
              </a:rPr>
              <a:t>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 smtClean="0"/>
              <a:t>Support Vector Machines</a:t>
            </a:r>
          </a:p>
          <a:p>
            <a:r>
              <a:rPr lang="en-US" dirty="0"/>
              <a:t>Bayes Classifier</a:t>
            </a:r>
          </a:p>
          <a:p>
            <a:r>
              <a:rPr lang="en-US" dirty="0" smtClean="0"/>
              <a:t>Ensembles</a:t>
            </a:r>
          </a:p>
          <a:p>
            <a:pPr lvl="1"/>
            <a:r>
              <a:rPr lang="en-US" dirty="0" smtClean="0"/>
              <a:t>Bagging</a:t>
            </a:r>
          </a:p>
          <a:p>
            <a:pPr lvl="1"/>
            <a:r>
              <a:rPr lang="en-US" dirty="0" smtClean="0"/>
              <a:t>Boosting</a:t>
            </a:r>
          </a:p>
          <a:p>
            <a:pPr lvl="1"/>
            <a:r>
              <a:rPr lang="en-US" dirty="0" smtClean="0"/>
              <a:t>Random Forests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3460376" y="1353805"/>
            <a:ext cx="484094" cy="100404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6146" y="1624995"/>
            <a:ext cx="47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We’ll cover these two in class today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501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16453</TotalTime>
  <Words>675</Words>
  <Application>Microsoft Macintosh PowerPoint</Application>
  <PresentationFormat>On-screen Show (4:3)</PresentationFormat>
  <Paragraphs>237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Mangal</vt:lpstr>
      <vt:lpstr>ＭＳ Ｐゴシック</vt:lpstr>
      <vt:lpstr>Arial</vt:lpstr>
      <vt:lpstr>ghani uofc template</vt:lpstr>
      <vt:lpstr>Supervised Learning 1</vt:lpstr>
      <vt:lpstr>Recap from last class: ML Process</vt:lpstr>
      <vt:lpstr>Types of Learning</vt:lpstr>
      <vt:lpstr>Unsupervised Learning</vt:lpstr>
      <vt:lpstr>Supervised learning framework</vt:lpstr>
      <vt:lpstr>Supervised learning framework</vt:lpstr>
      <vt:lpstr>How to solve a supervised learning problem</vt:lpstr>
      <vt:lpstr>Modeling/Learning Steps</vt:lpstr>
      <vt:lpstr>Methods</vt:lpstr>
      <vt:lpstr>Things you want to know about a method</vt:lpstr>
      <vt:lpstr>Some dimensions to compare supervised learning methods</vt:lpstr>
      <vt:lpstr>Simplest classifier</vt:lpstr>
      <vt:lpstr>Classifiers: Nearest neighbor</vt:lpstr>
      <vt:lpstr>K-nearest neighbor</vt:lpstr>
      <vt:lpstr>1-nearest neighbor</vt:lpstr>
      <vt:lpstr>3-nearest neighbor</vt:lpstr>
      <vt:lpstr>5-nearest neighbor</vt:lpstr>
      <vt:lpstr>Voronoi Diagrams</vt:lpstr>
      <vt:lpstr>K-NN: Benefits</vt:lpstr>
      <vt:lpstr>When would kNN not work?</vt:lpstr>
      <vt:lpstr>K-NN: Problems</vt:lpstr>
      <vt:lpstr>Classifiers: Decision Trees</vt:lpstr>
      <vt:lpstr>Information Gain</vt:lpstr>
      <vt:lpstr>Information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Pruning and Stopping Criteria</vt:lpstr>
      <vt:lpstr>Decision Trees: Pros and Cons</vt:lpstr>
      <vt:lpstr>Questions to think about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98</cp:revision>
  <dcterms:created xsi:type="dcterms:W3CDTF">2013-08-06T06:32:01Z</dcterms:created>
  <dcterms:modified xsi:type="dcterms:W3CDTF">2017-04-13T03:54:31Z</dcterms:modified>
</cp:coreProperties>
</file>