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82" r:id="rId5"/>
    <p:sldId id="274" r:id="rId6"/>
    <p:sldId id="283" r:id="rId7"/>
    <p:sldId id="284" r:id="rId8"/>
    <p:sldId id="285" r:id="rId9"/>
    <p:sldId id="286" r:id="rId10"/>
    <p:sldId id="287" r:id="rId11"/>
    <p:sldId id="275" r:id="rId12"/>
    <p:sldId id="276" r:id="rId13"/>
    <p:sldId id="277" r:id="rId14"/>
    <p:sldId id="278" r:id="rId15"/>
    <p:sldId id="279" r:id="rId16"/>
    <p:sldId id="264" r:id="rId17"/>
    <p:sldId id="280" r:id="rId18"/>
    <p:sldId id="281" r:id="rId19"/>
    <p:sldId id="288" r:id="rId20"/>
    <p:sldId id="265" r:id="rId21"/>
    <p:sldId id="266" r:id="rId22"/>
    <p:sldId id="267" r:id="rId23"/>
    <p:sldId id="268" r:id="rId24"/>
    <p:sldId id="269" r:id="rId25"/>
    <p:sldId id="270" r:id="rId26"/>
    <p:sldId id="289" r:id="rId27"/>
    <p:sldId id="291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661" autoAdjust="0"/>
  </p:normalViewPr>
  <p:slideViewPr>
    <p:cSldViewPr snapToGrid="0" snapToObjects="1">
      <p:cViewPr>
        <p:scale>
          <a:sx n="72" d="100"/>
          <a:sy n="72" d="100"/>
        </p:scale>
        <p:origin x="2264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6A6D14-B43F-D74E-ADD0-67839421EB5F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DB9194-D790-C246-9471-CBD8AF6B1B30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333A27-E603-F54F-821F-5753EB24605C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1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1Q5FGRnxt4&amp;list=PL5-da3qGB5IC4vaDba5ClatUmFppXLAhE" TargetMode="External"/><Relationship Id="rId4" Type="http://schemas.openxmlformats.org/officeDocument/2006/relationships/hyperlink" Target="https://florianhartl.com/logistic-regression-geometric-intuit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bviewer.jupyter.org/github/justmarkham/DAT8/blob/master/notebooks/12_logistic_regression.ipyn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193604" cy="1470025"/>
          </a:xfrm>
        </p:spPr>
        <p:txBody>
          <a:bodyPr/>
          <a:lstStyle/>
          <a:p>
            <a:r>
              <a:rPr lang="en-US" dirty="0" smtClean="0"/>
              <a:t>Supervised Learning: Overview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8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nbviewer.jupyter.org/github/justmarkham/DAT8/blob/master/notebooks/12_logistic_regression.ipynb</a:t>
            </a:r>
            <a:endParaRPr lang="en-US" dirty="0" smtClean="0"/>
          </a:p>
          <a:p>
            <a:r>
              <a:rPr lang="en-US" dirty="0" smtClean="0"/>
              <a:t>Little deeper into Logistic Regression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www.youtube.com/watch?v=31Q5FGRnxt4&amp;list=PL5-da3qGB5IC4vaDba5ClatUmFppXLAhE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Visualization: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florianhartl.com/logistic-regression-geometric-intuition.html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V="1">
            <a:off x="2869174" y="2050303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2734236" y="4976066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908986" y="280595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3334311" y="316314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3486711" y="370924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3105711" y="416644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639111" y="256624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3105711" y="348064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3258111" y="363304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4020111" y="325204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4921811" y="323934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4553511" y="416644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16"/>
          <p:cNvSpPr>
            <a:spLocks noChangeArrowheads="1"/>
          </p:cNvSpPr>
          <p:nvPr/>
        </p:nvSpPr>
        <p:spPr bwMode="auto">
          <a:xfrm>
            <a:off x="5544111" y="416644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4236011" y="468714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4858311" y="355684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19"/>
          <p:cNvSpPr>
            <a:spLocks noChangeArrowheads="1"/>
          </p:cNvSpPr>
          <p:nvPr/>
        </p:nvSpPr>
        <p:spPr bwMode="auto">
          <a:xfrm>
            <a:off x="4236011" y="400134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4934511" y="439504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5620311" y="348064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3181911" y="2032841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AutoShape 23"/>
          <p:cNvSpPr>
            <a:spLocks noChangeArrowheads="1"/>
          </p:cNvSpPr>
          <p:nvPr/>
        </p:nvSpPr>
        <p:spPr bwMode="auto">
          <a:xfrm>
            <a:off x="4105836" y="196775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4715436" y="204395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5782236" y="280595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the “best” separator?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606675" y="28257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471738" y="57515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4648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071813" y="3938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224213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8432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376613" y="3341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8432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995613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3757613" y="402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659313" y="4014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42910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2816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397351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4595813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973513" y="4776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672013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53578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2919413" y="3048000"/>
            <a:ext cx="2676525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3843338" y="27432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4452938" y="281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551973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3071813" y="27432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2700338" y="3048000"/>
            <a:ext cx="297180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233738" y="28194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3005138" y="27432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2852738" y="28956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663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528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703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28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281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900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433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900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3052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3814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716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4348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338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4030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4652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4084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729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5414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3900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4510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576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3128963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3981450" y="3340100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 flipH="1" flipV="1">
            <a:off x="4464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086225" y="3476625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r</a:t>
            </a:r>
          </a:p>
        </p:txBody>
      </p:sp>
      <p:sp>
        <p:nvSpPr>
          <p:cNvPr id="29" name="Oval 38"/>
          <p:cNvSpPr>
            <a:spLocks noChangeArrowheads="1"/>
          </p:cNvSpPr>
          <p:nvPr/>
        </p:nvSpPr>
        <p:spPr bwMode="auto">
          <a:xfrm>
            <a:off x="3740150" y="4476750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39"/>
          <p:cNvSpPr>
            <a:spLocks noChangeArrowheads="1"/>
          </p:cNvSpPr>
          <p:nvPr/>
        </p:nvSpPr>
        <p:spPr bwMode="auto">
          <a:xfrm>
            <a:off x="4013200" y="5272088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auto">
          <a:xfrm>
            <a:off x="4646613" y="4459288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41"/>
          <p:cNvSpPr>
            <a:spLocks noChangeShapeType="1"/>
          </p:cNvSpPr>
          <p:nvPr/>
        </p:nvSpPr>
        <p:spPr bwMode="auto">
          <a:xfrm flipH="1" flipV="1">
            <a:off x="3840163" y="5176838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 flipH="1" flipV="1">
            <a:off x="3892550" y="4614863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3567113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flipV="1">
            <a:off x="2919413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5"/>
          <p:cNvSpPr>
            <a:spLocks noChangeShapeType="1"/>
          </p:cNvSpPr>
          <p:nvPr/>
        </p:nvSpPr>
        <p:spPr bwMode="auto">
          <a:xfrm>
            <a:off x="4933950" y="3143250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5010150" y="2819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i="1" dirty="0"/>
              <a:t>ρ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17533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896938" y="30543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762000" y="59801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93675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362075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5144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1334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666875" y="357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11334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285875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2047875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949575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5812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5718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2263775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8860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2263775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29622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36480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1209675" y="3036888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2133600" y="2971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2743200" y="3048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381000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619500" y="26955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= 0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619500" y="325755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&lt; 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190625" y="30384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err="1"/>
              <a:t>w</a:t>
            </a:r>
            <a:r>
              <a:rPr lang="en-US" altLang="en-US" b="1" baseline="30000" dirty="0" err="1"/>
              <a:t>T</a:t>
            </a:r>
            <a:r>
              <a:rPr lang="en-US" altLang="en-US" b="1" dirty="0" err="1"/>
              <a:t>x</a:t>
            </a:r>
            <a:r>
              <a:rPr lang="en-US" altLang="en-US" b="1" dirty="0"/>
              <a:t>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b="1" dirty="0"/>
              <a:t> &gt; 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286375" y="4381500"/>
            <a:ext cx="2933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 smtClean="0"/>
              <a:t>y = 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</a:t>
            </a:r>
            <a:r>
              <a:rPr lang="en-US" altLang="en-US" i="1" dirty="0"/>
              <a:t> = </a:t>
            </a:r>
            <a:r>
              <a:rPr lang="en-US" altLang="en-US" dirty="0"/>
              <a:t>sign(</a:t>
            </a:r>
            <a:r>
              <a:rPr lang="en-US" altLang="en-US" b="1" dirty="0" err="1"/>
              <a:t>w</a:t>
            </a:r>
            <a:r>
              <a:rPr lang="en-US" altLang="en-US" b="1" baseline="30000" dirty="0" err="1"/>
              <a:t>T</a:t>
            </a:r>
            <a:r>
              <a:rPr lang="en-US" altLang="en-US" b="1" dirty="0" err="1"/>
              <a:t>x</a:t>
            </a:r>
            <a:r>
              <a:rPr lang="en-US" altLang="en-US" b="1" dirty="0"/>
              <a:t>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6773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SVMs </a:t>
            </a:r>
            <a:r>
              <a:rPr lang="en-US" altLang="en-US" dirty="0" smtClean="0"/>
              <a:t>Mathematically</a:t>
            </a:r>
            <a:endParaRPr lang="en-US" alt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47" y="1371734"/>
            <a:ext cx="9691685" cy="4954647"/>
          </a:xfrm>
        </p:spPr>
        <p:txBody>
          <a:bodyPr/>
          <a:lstStyle/>
          <a:p>
            <a:r>
              <a:rPr lang="en-US" altLang="en-US" sz="2800" dirty="0"/>
              <a:t>Then we can formulate the </a:t>
            </a:r>
            <a:r>
              <a:rPr lang="en-US" altLang="en-US" sz="2800" i="1" dirty="0"/>
              <a:t>quadratic optimization problem: </a:t>
            </a:r>
          </a:p>
          <a:p>
            <a:endParaRPr lang="en-US" altLang="en-US" i="1" dirty="0"/>
          </a:p>
          <a:p>
            <a:endParaRPr lang="en-US" altLang="en-US" i="1" dirty="0"/>
          </a:p>
          <a:p>
            <a:endParaRPr lang="en-US" altLang="en-US" i="1" dirty="0"/>
          </a:p>
          <a:p>
            <a:pPr>
              <a:buFontTx/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Which </a:t>
            </a:r>
            <a:r>
              <a:rPr lang="en-US" altLang="en-US" dirty="0"/>
              <a:t>can be reformulated as: 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323975" y="2233564"/>
            <a:ext cx="5886450" cy="157797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Find </a:t>
            </a:r>
            <a:r>
              <a:rPr lang="en-US" altLang="en-US" b="1"/>
              <a:t>w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such that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          is maximized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and for all (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), </a:t>
            </a:r>
            <a:r>
              <a:rPr lang="en-US" altLang="en-US" i="1"/>
              <a:t>i</a:t>
            </a:r>
            <a:r>
              <a:rPr lang="en-US" altLang="en-US"/>
              <a:t>=1..</a:t>
            </a:r>
            <a:r>
              <a:rPr lang="en-US" altLang="en-US" i="1"/>
              <a:t>n</a:t>
            </a:r>
            <a:r>
              <a:rPr lang="en-US" altLang="en-US"/>
              <a:t> :    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(</a:t>
            </a: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 b="1"/>
              <a:t> </a:t>
            </a:r>
            <a:r>
              <a:rPr lang="en-US" altLang="en-US"/>
              <a:t>+ </a:t>
            </a:r>
            <a:r>
              <a:rPr lang="en-US" altLang="en-US" i="1"/>
              <a:t>b)</a:t>
            </a:r>
            <a:r>
              <a:rPr lang="en-US" altLang="en-US" b="1"/>
              <a:t> </a:t>
            </a:r>
            <a:r>
              <a:rPr lang="en-US" altLang="en-US" b="1">
                <a:ea typeface="Times New Roman" charset="0"/>
                <a:cs typeface="Times New Roman" charset="0"/>
              </a:rPr>
              <a:t>≥ </a:t>
            </a:r>
            <a:r>
              <a:rPr lang="en-US" altLang="en-US">
                <a:ea typeface="Times New Roman" charset="0"/>
                <a:cs typeface="Times New Roman" charset="0"/>
              </a:rPr>
              <a:t>1</a:t>
            </a:r>
          </a:p>
        </p:txBody>
      </p:sp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1397000" y="2457450"/>
          <a:ext cx="8080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3" imgW="520560" imgH="444240" progId="Equation.3">
                  <p:embed/>
                </p:oleObj>
              </mc:Choice>
              <mc:Fallback>
                <p:oleObj name="Equation" r:id="rId3" imgW="520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457450"/>
                        <a:ext cx="80803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1047750" y="4672290"/>
            <a:ext cx="6438900" cy="157797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Find </a:t>
            </a:r>
            <a:r>
              <a:rPr lang="en-US" altLang="en-US" b="1"/>
              <a:t>w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such that</a:t>
            </a:r>
          </a:p>
          <a:p>
            <a:pPr>
              <a:spcBef>
                <a:spcPct val="50000"/>
              </a:spcBef>
            </a:pPr>
            <a:r>
              <a:rPr lang="el-GR" altLang="en-US" b="1">
                <a:ea typeface="Times New Roman" charset="0"/>
                <a:cs typeface="Times New Roman" charset="0"/>
              </a:rPr>
              <a:t>Φ</a:t>
            </a:r>
            <a:r>
              <a:rPr lang="en-US" altLang="en-US">
                <a:ea typeface="Times New Roman" charset="0"/>
                <a:cs typeface="Times New Roman" charset="0"/>
              </a:rPr>
              <a:t>(</a:t>
            </a:r>
            <a:r>
              <a:rPr lang="en-US" altLang="en-US" b="1">
                <a:ea typeface="Times New Roman" charset="0"/>
                <a:cs typeface="Times New Roman" charset="0"/>
              </a:rPr>
              <a:t>w</a:t>
            </a:r>
            <a:r>
              <a:rPr lang="en-US" altLang="en-US">
                <a:ea typeface="Times New Roman" charset="0"/>
                <a:cs typeface="Times New Roman" charset="0"/>
              </a:rPr>
              <a:t>)</a:t>
            </a:r>
            <a:r>
              <a:rPr lang="en-US" altLang="en-US" b="1">
                <a:ea typeface="Times New Roman" charset="0"/>
                <a:cs typeface="Times New Roman" charset="0"/>
              </a:rPr>
              <a:t> = ||w||</a:t>
            </a:r>
            <a:r>
              <a:rPr lang="en-US" altLang="en-US" baseline="30000">
                <a:ea typeface="Times New Roman" charset="0"/>
                <a:cs typeface="Times New Roman" charset="0"/>
              </a:rPr>
              <a:t>2</a:t>
            </a:r>
            <a:r>
              <a:rPr lang="en-US" altLang="en-US">
                <a:ea typeface="Times New Roman" charset="0"/>
                <a:cs typeface="Times New Roman" charset="0"/>
              </a:rPr>
              <a:t>=</a:t>
            </a:r>
            <a:r>
              <a:rPr lang="en-US" altLang="en-US" b="1"/>
              <a:t>w</a:t>
            </a:r>
            <a:r>
              <a:rPr lang="en-US" altLang="en-US" baseline="30000"/>
              <a:t>T</a:t>
            </a:r>
            <a:r>
              <a:rPr lang="en-US" altLang="en-US" b="1"/>
              <a:t>w</a:t>
            </a:r>
            <a:r>
              <a:rPr lang="en-US" altLang="en-US"/>
              <a:t>  is minimized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and for all (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), </a:t>
            </a:r>
            <a:r>
              <a:rPr lang="en-US" altLang="en-US" i="1"/>
              <a:t>i</a:t>
            </a:r>
            <a:r>
              <a:rPr lang="en-US" altLang="en-US"/>
              <a:t>=1..</a:t>
            </a:r>
            <a:r>
              <a:rPr lang="en-US" altLang="en-US" i="1"/>
              <a:t>n</a:t>
            </a:r>
            <a:r>
              <a:rPr lang="en-US" altLang="en-US"/>
              <a:t> :   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 (</a:t>
            </a: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 b="1"/>
              <a:t>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/>
              <a:t>)</a:t>
            </a:r>
            <a:r>
              <a:rPr lang="en-US" altLang="en-US" b="1"/>
              <a:t> </a:t>
            </a:r>
            <a:r>
              <a:rPr lang="en-US" altLang="en-US" b="1">
                <a:ea typeface="Times New Roman" charset="0"/>
                <a:cs typeface="Times New Roman" charset="0"/>
              </a:rPr>
              <a:t>≥ </a:t>
            </a:r>
            <a:r>
              <a:rPr lang="en-US" altLang="en-US">
                <a:ea typeface="Times New Roman" charset="0"/>
                <a:cs typeface="Times New Roma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7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5" name="Rectangle 3"/>
          <p:cNvSpPr>
            <a:spLocks noChangeArrowheads="1"/>
          </p:cNvSpPr>
          <p:nvPr/>
        </p:nvSpPr>
        <p:spPr bwMode="auto">
          <a:xfrm>
            <a:off x="228600" y="1174374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宋体" charset="0"/>
              </a:rPr>
              <a:t>Datasets that are linearly separable work out great:</a:t>
            </a:r>
            <a:br>
              <a:rPr lang="en-US" altLang="zh-CN" sz="2800">
                <a:solidFill>
                  <a:srgbClr val="000000"/>
                </a:solidFill>
                <a:ea typeface="宋体" charset="0"/>
              </a:rPr>
            </a:br>
            <a:endParaRPr lang="en-US" altLang="zh-CN" sz="800">
              <a:solidFill>
                <a:srgbClr val="000000"/>
              </a:solidFill>
              <a:ea typeface="宋体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800" dirty="0">
                <a:solidFill>
                  <a:srgbClr val="000000"/>
                </a:solidFill>
                <a:ea typeface="宋体" charset="0"/>
              </a:rPr>
              <a:t/>
            </a:r>
            <a:br>
              <a:rPr lang="en-US" altLang="zh-CN" sz="800" dirty="0">
                <a:solidFill>
                  <a:srgbClr val="000000"/>
                </a:solidFill>
                <a:ea typeface="宋体" charset="0"/>
              </a:rPr>
            </a:br>
            <a:r>
              <a:rPr lang="en-US" altLang="zh-CN" sz="800" dirty="0">
                <a:solidFill>
                  <a:srgbClr val="000000"/>
                </a:solidFill>
                <a:ea typeface="宋体" charset="0"/>
              </a:rPr>
              <a:t/>
            </a:r>
            <a:br>
              <a:rPr lang="en-US" altLang="zh-CN" sz="800" dirty="0">
                <a:solidFill>
                  <a:srgbClr val="000000"/>
                </a:solidFill>
                <a:ea typeface="宋体" charset="0"/>
              </a:rPr>
            </a:br>
            <a:endParaRPr lang="en-US" altLang="zh-CN" sz="800" dirty="0">
              <a:solidFill>
                <a:srgbClr val="000000"/>
              </a:solidFill>
              <a:ea typeface="宋体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800" dirty="0">
                <a:solidFill>
                  <a:srgbClr val="000000"/>
                </a:solidFill>
                <a:ea typeface="宋体" charset="0"/>
              </a:rPr>
              <a:t/>
            </a:r>
            <a:br>
              <a:rPr lang="en-US" altLang="zh-CN" sz="800" dirty="0">
                <a:solidFill>
                  <a:srgbClr val="000000"/>
                </a:solidFill>
                <a:ea typeface="宋体" charset="0"/>
              </a:rPr>
            </a:br>
            <a:endParaRPr lang="en-US" altLang="zh-CN" sz="800" dirty="0">
              <a:solidFill>
                <a:srgbClr val="000000"/>
              </a:solidFill>
              <a:ea typeface="宋体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800" dirty="0">
              <a:solidFill>
                <a:srgbClr val="000000"/>
              </a:solidFill>
              <a:ea typeface="宋体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800" dirty="0">
                <a:solidFill>
                  <a:srgbClr val="000000"/>
                </a:solidFill>
                <a:ea typeface="宋体" charset="0"/>
              </a:rPr>
              <a:t>But what if the dataset is just too hard? </a:t>
            </a:r>
            <a:br>
              <a:rPr lang="en-US" altLang="zh-CN" sz="2800" dirty="0">
                <a:solidFill>
                  <a:srgbClr val="000000"/>
                </a:solidFill>
                <a:ea typeface="宋体" charset="0"/>
              </a:rPr>
            </a:br>
            <a:endParaRPr lang="en-US" altLang="zh-CN" sz="2800" dirty="0">
              <a:solidFill>
                <a:srgbClr val="000000"/>
              </a:solidFill>
              <a:ea typeface="宋体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800" dirty="0">
              <a:solidFill>
                <a:srgbClr val="000000"/>
              </a:solidFill>
              <a:ea typeface="宋体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800" dirty="0">
                <a:solidFill>
                  <a:srgbClr val="000000"/>
                </a:solidFill>
                <a:ea typeface="宋体" charset="0"/>
              </a:rPr>
              <a:t>We can map it to a higher-dimensional space:</a:t>
            </a:r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4267200" y="6163239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Times New Roman" charset="0"/>
                <a:ea typeface="宋体" charset="0"/>
              </a:rPr>
              <a:t>0</a:t>
            </a:r>
          </a:p>
        </p:txBody>
      </p:sp>
      <p:sp>
        <p:nvSpPr>
          <p:cNvPr id="1155077" name="Text Box 5"/>
          <p:cNvSpPr txBox="1">
            <a:spLocks noChangeArrowheads="1"/>
          </p:cNvSpPr>
          <p:nvPr/>
        </p:nvSpPr>
        <p:spPr bwMode="auto">
          <a:xfrm>
            <a:off x="6324600" y="614531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000000"/>
                </a:solidFill>
                <a:latin typeface="Times New Roman" charset="0"/>
                <a:ea typeface="宋体" charset="0"/>
              </a:rPr>
              <a:t>x</a:t>
            </a:r>
            <a:endParaRPr lang="en-US" altLang="zh-CN" sz="1800" i="1" baseline="30000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95550" y="3462338"/>
            <a:ext cx="4286250" cy="423862"/>
            <a:chOff x="1056" y="2322"/>
            <a:chExt cx="2700" cy="267"/>
          </a:xfrm>
        </p:grpSpPr>
        <p:sp>
          <p:nvSpPr>
            <p:cNvPr id="89134" name="Line 7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5" name="AutoShape 8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6" name="Line 9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7" name="Text Box 10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charset="0"/>
                  <a:ea typeface="宋体" charset="0"/>
                </a:rPr>
                <a:t>0</a:t>
              </a:r>
            </a:p>
          </p:txBody>
        </p:sp>
        <p:sp>
          <p:nvSpPr>
            <p:cNvPr id="89138" name="AutoShape 11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9" name="AutoShape 12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0" name="AutoShape 13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1" name="AutoShape 14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2" name="AutoShape 15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3" name="AutoShape 16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4" name="AutoShape 17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5" name="AutoShape 18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6" name="AutoShape 19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7" name="Text Box 20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charset="0"/>
                  <a:ea typeface="宋体" charset="0"/>
                </a:rPr>
                <a:t>x</a:t>
              </a:r>
              <a:endParaRPr lang="en-US" altLang="zh-CN" sz="1800" i="1" baseline="30000">
                <a:solidFill>
                  <a:srgbClr val="000000"/>
                </a:solidFill>
                <a:latin typeface="Times New Roman" charset="0"/>
                <a:ea typeface="宋体" charset="0"/>
              </a:endParaRPr>
            </a:p>
          </p:txBody>
        </p:sp>
      </p:grpSp>
      <p:grpSp>
        <p:nvGrpSpPr>
          <p:cNvPr id="89094" name="Group 21"/>
          <p:cNvGrpSpPr>
            <a:grpSpLocks/>
          </p:cNvGrpSpPr>
          <p:nvPr/>
        </p:nvGrpSpPr>
        <p:grpSpPr bwMode="auto">
          <a:xfrm>
            <a:off x="2457450" y="1752600"/>
            <a:ext cx="4324350" cy="642938"/>
            <a:chOff x="1056" y="1284"/>
            <a:chExt cx="2724" cy="405"/>
          </a:xfrm>
        </p:grpSpPr>
        <p:sp>
          <p:nvSpPr>
            <p:cNvPr id="89118" name="Line 22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AutoShape 23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0" name="Line 24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Text Box 25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charset="0"/>
                  <a:ea typeface="宋体" charset="0"/>
                </a:rPr>
                <a:t>0</a:t>
              </a:r>
            </a:p>
          </p:txBody>
        </p:sp>
        <p:sp>
          <p:nvSpPr>
            <p:cNvPr id="89122" name="AutoShape 26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3" name="AutoShape 27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4" name="AutoShape 28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5" name="AutoShape 29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6" name="AutoShape 30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7" name="AutoShape 31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8" name="Line 32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9" name="Oval 33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0" name="Oval 34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1" name="Line 35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2" name="Line 36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3" name="Text Box 37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charset="0"/>
                  <a:ea typeface="宋体" charset="0"/>
                </a:rPr>
                <a:t>x</a:t>
              </a:r>
              <a:endParaRPr lang="en-US" altLang="zh-CN" sz="1800" i="1" baseline="30000">
                <a:solidFill>
                  <a:srgbClr val="000000"/>
                </a:solidFill>
                <a:latin typeface="Times New Roman" charset="0"/>
                <a:ea typeface="宋体" charset="0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514600" y="4600913"/>
            <a:ext cx="4352925" cy="1827213"/>
            <a:chOff x="1122" y="2874"/>
            <a:chExt cx="2742" cy="1151"/>
          </a:xfrm>
        </p:grpSpPr>
        <p:sp>
          <p:nvSpPr>
            <p:cNvPr id="89098" name="Line 39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099" name="AutoShape 40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0" name="Line 41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AutoShape 42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2" name="AutoShape 43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3" name="AutoShape 44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4" name="AutoShape 45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5" name="AutoShape 46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6" name="AutoShape 47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7" name="AutoShape 48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8" name="AutoShape 49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9" name="AutoShape 50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0" name="Line 51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Text Box 52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charset="0"/>
                  <a:ea typeface="宋体" charset="0"/>
                </a:rPr>
                <a:t>x</a:t>
              </a:r>
              <a:r>
                <a:rPr lang="en-US" altLang="zh-CN" sz="1800" i="1" baseline="30000">
                  <a:solidFill>
                    <a:srgbClr val="000000"/>
                  </a:solidFill>
                  <a:latin typeface="Times New Roman" charset="0"/>
                  <a:ea typeface="宋体" charset="0"/>
                </a:rPr>
                <a:t>2</a:t>
              </a:r>
            </a:p>
          </p:txBody>
        </p:sp>
        <p:sp>
          <p:nvSpPr>
            <p:cNvPr id="89112" name="Line 53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3" name="Line 54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Line 55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Oval 56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6" name="Oval 57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7" name="Oval 58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89096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Nonlinear SVMs</a:t>
            </a:r>
          </a:p>
        </p:txBody>
      </p:sp>
    </p:spTree>
    <p:extLst>
      <p:ext uri="{BB962C8B-B14F-4D97-AF65-F5344CB8AC3E}">
        <p14:creationId xmlns:p14="http://schemas.microsoft.com/office/powerpoint/2010/main" val="18551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allAtOnce"/>
      <p:bldP spid="1155076" grpId="0"/>
      <p:bldP spid="11550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r>
              <a:rPr lang="en-US" dirty="0" smtClean="0"/>
              <a:t>maximizes </a:t>
            </a:r>
            <a:r>
              <a:rPr lang="en-US" dirty="0"/>
              <a:t>the conditional likelihood of the training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Linear SVM maximizes the margin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vs Linear SVMs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7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Kernel: Linear, Polynomial, RBF</a:t>
            </a:r>
          </a:p>
          <a:p>
            <a:r>
              <a:rPr lang="en-US" dirty="0" smtClean="0"/>
              <a:t>Normalizing features</a:t>
            </a:r>
          </a:p>
          <a:p>
            <a:r>
              <a:rPr lang="en-US" dirty="0" smtClean="0"/>
              <a:t>Other Parameters</a:t>
            </a:r>
          </a:p>
          <a:p>
            <a:pPr lvl="1"/>
            <a:r>
              <a:rPr lang="en-US" dirty="0" smtClean="0"/>
              <a:t>C: penalty for errors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No Probability estimates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2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estimate P(class | data) for every class (and often pick the class with the max p( class | data)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Classifiers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1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Types of Learning</a:t>
            </a:r>
            <a:endParaRPr lang="en-US" dirty="0">
              <a:latin typeface="Arial" charset="0"/>
            </a:endParaRPr>
          </a:p>
        </p:txBody>
      </p:sp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0" y="2479973"/>
            <a:ext cx="20664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Unsupervised</a:t>
            </a:r>
          </a:p>
        </p:txBody>
      </p:sp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3081840" y="2497613"/>
            <a:ext cx="2966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“Weakly” supervised</a:t>
            </a:r>
          </a:p>
        </p:txBody>
      </p:sp>
      <p:sp>
        <p:nvSpPr>
          <p:cNvPr id="60422" name="Text Box 9"/>
          <p:cNvSpPr txBox="1">
            <a:spLocks noChangeArrowheads="1"/>
          </p:cNvSpPr>
          <p:nvPr/>
        </p:nvSpPr>
        <p:spPr bwMode="auto">
          <a:xfrm>
            <a:off x="6799055" y="2456510"/>
            <a:ext cx="2408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Fully supervised</a:t>
            </a:r>
          </a:p>
        </p:txBody>
      </p:sp>
      <p:sp>
        <p:nvSpPr>
          <p:cNvPr id="3" name="Left-Right Arrow 2"/>
          <p:cNvSpPr/>
          <p:nvPr/>
        </p:nvSpPr>
        <p:spPr>
          <a:xfrm>
            <a:off x="423351" y="2857863"/>
            <a:ext cx="8220118" cy="42338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920" y="3457667"/>
            <a:ext cx="1528230" cy="1852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</a:p>
          <a:p>
            <a:pPr algn="ctr"/>
            <a:r>
              <a:rPr lang="en-US" dirty="0" smtClean="0"/>
              <a:t>PCA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21965" y="3521862"/>
            <a:ext cx="3693062" cy="1852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1733" y="3521862"/>
            <a:ext cx="1739977" cy="2511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</a:p>
          <a:p>
            <a:pPr marL="0" lvl="2" algn="ctr"/>
            <a:r>
              <a:rPr lang="en-US" dirty="0"/>
              <a:t>Binary, multi-class, hierarchical, sequential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Regression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4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Bayes’ Rule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1446460" y="3483977"/>
          <a:ext cx="5454404" cy="203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371600" imgH="419100" progId="Equation.3">
                  <p:embed/>
                </p:oleObj>
              </mc:Choice>
              <mc:Fallback>
                <p:oleObj name="Equation" r:id="rId3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460" y="3483977"/>
                        <a:ext cx="5454404" cy="2032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3556000"/>
          </a:xfrm>
        </p:spPr>
        <p:txBody>
          <a:bodyPr/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sz="3200" dirty="0" smtClean="0"/>
              <a:t>For a data point </a:t>
            </a:r>
            <a:r>
              <a:rPr lang="en-US" sz="3600" i="1" dirty="0" smtClean="0">
                <a:solidFill>
                  <a:srgbClr val="FF0000"/>
                </a:solidFill>
              </a:rPr>
              <a:t>d</a:t>
            </a:r>
            <a:r>
              <a:rPr lang="en-US" sz="4000" dirty="0" smtClean="0"/>
              <a:t> </a:t>
            </a:r>
            <a:r>
              <a:rPr lang="en-US" sz="3600" dirty="0" smtClean="0"/>
              <a:t>and a class </a:t>
            </a:r>
            <a:r>
              <a:rPr lang="en-US" sz="4000" i="1" dirty="0" smtClean="0">
                <a:solidFill>
                  <a:srgbClr val="FF0000"/>
                </a:solidFill>
              </a:rPr>
              <a:t>c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68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005465" y="2178051"/>
          <a:ext cx="4739699" cy="114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3" imgW="1371600" imgH="292100" progId="Equation.3">
                  <p:embed/>
                </p:oleObj>
              </mc:Choice>
              <mc:Fallback>
                <p:oleObj name="Equation" r:id="rId3" imgW="1371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465" y="2178051"/>
                        <a:ext cx="4739699" cy="1149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1552298" y="3327400"/>
          <a:ext cx="5000904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5" imgW="1371600" imgH="419100" progId="Equation.3">
                  <p:embed/>
                </p:oleObj>
              </mc:Choice>
              <mc:Fallback>
                <p:oleObj name="Equation" r:id="rId5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298" y="3327400"/>
                        <a:ext cx="5000904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1834533" y="5156200"/>
          <a:ext cx="456309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7" imgW="1346200" imgH="292100" progId="Equation.3">
                  <p:embed/>
                </p:oleObj>
              </mc:Choice>
              <mc:Fallback>
                <p:oleObj name="Equation" r:id="rId7" imgW="1346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533" y="5156200"/>
                        <a:ext cx="456309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48400" y="2108201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MAP is “maximum a posteriori”  = most likely class</a:t>
            </a:r>
            <a:endParaRPr lang="en-US" altLang="zh-TW" sz="1600" dirty="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934200" y="3835400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Bayes Rule</a:t>
            </a:r>
            <a:endParaRPr lang="en-US" altLang="zh-TW" sz="1600" dirty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010400" y="5257800"/>
            <a:ext cx="1676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Dropping the denominator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531122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380999" y="2108200"/>
          <a:ext cx="5510673" cy="114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1651000" imgH="292100" progId="Equation.3">
                  <p:embed/>
                </p:oleObj>
              </mc:Choice>
              <mc:Fallback>
                <p:oleObj name="Equation" r:id="rId3" imgW="1651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" y="2108200"/>
                        <a:ext cx="5510673" cy="1149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239000" y="3429000"/>
            <a:ext cx="1676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Data point d represented as features x1..xn</a:t>
            </a:r>
            <a:endParaRPr lang="en-US" altLang="zh-TW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687951" y="3632201"/>
          <a:ext cx="6376426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5" imgW="1943100" imgH="292100" progId="Equation.3">
                  <p:embed/>
                </p:oleObj>
              </mc:Choice>
              <mc:Fallback>
                <p:oleObj name="Equation" r:id="rId5" imgW="1943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951" y="3632201"/>
                        <a:ext cx="6376426" cy="1149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392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934906" y="261026"/>
            <a:ext cx="8056694" cy="990600"/>
          </a:xfrm>
        </p:spPr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324600" y="3540204"/>
            <a:ext cx="2438400" cy="646331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dirty="0" smtClean="0"/>
              <a:t>How often does this class occur?</a:t>
            </a:r>
            <a:endParaRPr lang="en-US" altLang="zh-TW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762001" y="2006601"/>
          <a:ext cx="7563956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006601"/>
                        <a:ext cx="7563956" cy="1149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600200" y="3469721"/>
            <a:ext cx="4343400" cy="400110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sz="2000" dirty="0">
                <a:latin typeface="Calibri" charset="0"/>
                <a:cs typeface="Arial" charset="0"/>
              </a:rPr>
              <a:t>O(|</a:t>
            </a:r>
            <a:r>
              <a:rPr lang="en-US" sz="2000" i="1" dirty="0" err="1">
                <a:latin typeface="Calibri" charset="0"/>
                <a:cs typeface="Arial" charset="0"/>
              </a:rPr>
              <a:t>X</a:t>
            </a:r>
            <a:r>
              <a:rPr lang="en-US" sz="2000" dirty="0" err="1">
                <a:latin typeface="Calibri" charset="0"/>
                <a:cs typeface="Arial" charset="0"/>
              </a:rPr>
              <a:t>|</a:t>
            </a:r>
            <a:r>
              <a:rPr lang="en-US" sz="2000" i="1" baseline="30000" dirty="0" err="1">
                <a:latin typeface="Calibri" charset="0"/>
                <a:cs typeface="Arial" charset="0"/>
              </a:rPr>
              <a:t>n</a:t>
            </a:r>
            <a:r>
              <a:rPr lang="en-US" sz="2000" dirty="0">
                <a:latin typeface="Calibri" charset="0"/>
                <a:cs typeface="Arial" charset="0"/>
                <a:sym typeface="Symbol" charset="0"/>
              </a:rPr>
              <a:t>•|</a:t>
            </a:r>
            <a:r>
              <a:rPr lang="en-US" sz="2000" i="1" dirty="0">
                <a:latin typeface="Calibri" charset="0"/>
                <a:cs typeface="Arial" charset="0"/>
                <a:sym typeface="Symbol" charset="0"/>
              </a:rPr>
              <a:t>C</a:t>
            </a:r>
            <a:r>
              <a:rPr lang="en-US" sz="2000" dirty="0">
                <a:latin typeface="Calibri" charset="0"/>
                <a:cs typeface="Arial" charset="0"/>
                <a:sym typeface="Symbol" charset="0"/>
              </a:rPr>
              <a:t>|) </a:t>
            </a:r>
            <a:r>
              <a:rPr lang="en-US" sz="2000" dirty="0" smtClean="0">
                <a:latin typeface="Calibri" charset="0"/>
                <a:cs typeface="Arial" charset="0"/>
                <a:sym typeface="Symbol" charset="0"/>
              </a:rPr>
              <a:t>parameters</a:t>
            </a:r>
            <a:endParaRPr lang="en-US" sz="2000" dirty="0">
              <a:latin typeface="Calibri" charset="0"/>
              <a:cs typeface="Arial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400800" y="4861005"/>
            <a:ext cx="2438400" cy="923330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dirty="0" smtClean="0"/>
              <a:t>We can just count the relative frequencies in a </a:t>
            </a:r>
            <a:r>
              <a:rPr lang="en-US" altLang="zh-TW" dirty="0" smtClean="0"/>
              <a:t>data set</a:t>
            </a:r>
            <a:endParaRPr lang="en-US" altLang="zh-TW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00200" y="4485720"/>
            <a:ext cx="4343400" cy="1015663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sz="2000" dirty="0" smtClean="0">
                <a:latin typeface="Calibri" charset="0"/>
              </a:rPr>
              <a:t>Could </a:t>
            </a:r>
            <a:r>
              <a:rPr lang="en-US" sz="2000" dirty="0">
                <a:latin typeface="Calibri" charset="0"/>
              </a:rPr>
              <a:t>only be estimated if a very, very large number of training examples was available.</a:t>
            </a:r>
          </a:p>
        </p:txBody>
      </p:sp>
    </p:spTree>
    <p:extLst>
      <p:ext uri="{BB962C8B-B14F-4D97-AF65-F5344CB8AC3E}">
        <p14:creationId xmlns:p14="http://schemas.microsoft.com/office/powerpoint/2010/main" val="1793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9278503" cy="12525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-  Independence Assumptions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749623"/>
              </p:ext>
            </p:extLst>
          </p:nvPr>
        </p:nvGraphicFramePr>
        <p:xfrm>
          <a:off x="1728694" y="1600201"/>
          <a:ext cx="5044966" cy="1071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3" imgW="1079500" imgH="215900" progId="Equation.3">
                  <p:embed/>
                </p:oleObj>
              </mc:Choice>
              <mc:Fallback>
                <p:oleObj name="Equation" r:id="rId3" imgW="1079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694" y="1600201"/>
                        <a:ext cx="5044966" cy="1071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921000"/>
            <a:ext cx="8686800" cy="3454400"/>
          </a:xfrm>
        </p:spPr>
        <p:txBody>
          <a:bodyPr/>
          <a:lstStyle/>
          <a:p>
            <a:r>
              <a:rPr lang="en-US" sz="2800" b="1" dirty="0" smtClean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 smtClean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 smtClean="0">
                <a:latin typeface="Calibri" charset="0"/>
                <a:sym typeface="Symbol" charset="2"/>
              </a:rPr>
              <a:t>P</a:t>
            </a:r>
            <a:r>
              <a:rPr lang="en-US" sz="2800" dirty="0" smtClean="0">
                <a:latin typeface="Calibri" charset="0"/>
                <a:sym typeface="Symbol" charset="2"/>
              </a:rPr>
              <a:t>(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i</a:t>
            </a:r>
            <a:r>
              <a:rPr lang="en-US" sz="2800" dirty="0" err="1" smtClean="0">
                <a:latin typeface="Calibri" charset="0"/>
                <a:sym typeface="Symbol" charset="2"/>
              </a:rPr>
              <a:t>|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j</a:t>
            </a:r>
            <a:r>
              <a:rPr lang="en-US" sz="2800" dirty="0" smtClean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 smtClean="0">
                <a:latin typeface="Calibri" charset="0"/>
                <a:sym typeface="Symbol" charset="2"/>
              </a:rPr>
              <a:t>c.</a:t>
            </a:r>
            <a:endParaRPr lang="en-US" sz="2800" i="1" dirty="0" smtClean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186860"/>
              </p:ext>
            </p:extLst>
          </p:nvPr>
        </p:nvGraphicFramePr>
        <p:xfrm>
          <a:off x="304801" y="4866109"/>
          <a:ext cx="8183564" cy="643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5" imgW="3492500" imgH="215900" progId="Equation.3">
                  <p:embed/>
                </p:oleObj>
              </mc:Choice>
              <mc:Fallback>
                <p:oleObj name="Equation" r:id="rId5" imgW="3492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4866109"/>
                        <a:ext cx="8183564" cy="643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195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18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3160"/>
              </p:ext>
            </p:extLst>
          </p:nvPr>
        </p:nvGraphicFramePr>
        <p:xfrm>
          <a:off x="762001" y="2006601"/>
          <a:ext cx="7431740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006601"/>
                        <a:ext cx="7431740" cy="1149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284186"/>
              </p:ext>
            </p:extLst>
          </p:nvPr>
        </p:nvGraphicFramePr>
        <p:xfrm>
          <a:off x="914401" y="3640667"/>
          <a:ext cx="7279340" cy="151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5" imgW="1828800" imgH="368300" progId="Equation.3">
                  <p:embed/>
                </p:oleObj>
              </mc:Choice>
              <mc:Fallback>
                <p:oleObj name="Equation" r:id="rId5" imgW="1828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3640667"/>
                        <a:ext cx="7279340" cy="1515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9682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65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No need to fill in missing data</a:t>
            </a:r>
          </a:p>
          <a:p>
            <a:pPr lvl="1"/>
            <a:r>
              <a:rPr lang="en-US" dirty="0" smtClean="0"/>
              <a:t>Explicitly handles class priors</a:t>
            </a:r>
          </a:p>
          <a:p>
            <a:pPr lvl="1"/>
            <a:r>
              <a:rPr lang="en-US" dirty="0" smtClean="0"/>
              <a:t>Incrementally updated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Independence assumption may be violated in practice (Features are correlated)</a:t>
            </a:r>
          </a:p>
          <a:p>
            <a:pPr lvl="1"/>
            <a:r>
              <a:rPr lang="en-US" dirty="0" smtClean="0"/>
              <a:t>Gives skewed probability estimates when # of features is large. Why?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02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Naïve Bayes fail?</a:t>
            </a:r>
          </a:p>
          <a:p>
            <a:endParaRPr lang="en-US" dirty="0"/>
          </a:p>
          <a:p>
            <a:r>
              <a:rPr lang="en-US" dirty="0" smtClean="0"/>
              <a:t>How would you relax some of the assumptions behind naïve </a:t>
            </a:r>
            <a:r>
              <a:rPr lang="en-US" dirty="0" err="1" smtClean="0"/>
              <a:t>bayes</a:t>
            </a:r>
            <a:r>
              <a:rPr lang="en-US" dirty="0" smtClean="0"/>
              <a:t> to make it more robust?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think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6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Supervised learning </a:t>
            </a:r>
            <a:r>
              <a:rPr lang="en-US" dirty="0">
                <a:latin typeface="Arial" charset="0"/>
              </a:rPr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pPr algn="ctr">
              <a:buFontTx/>
              <a:buNone/>
            </a:pPr>
            <a:r>
              <a:rPr lang="en-US" sz="6000" dirty="0">
                <a:solidFill>
                  <a:srgbClr val="0000FF"/>
                </a:solidFill>
                <a:latin typeface="Arial" charset="0"/>
              </a:rPr>
              <a:t>y = f(</a:t>
            </a:r>
            <a:r>
              <a:rPr lang="en-US" sz="6000" b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6000" dirty="0">
                <a:solidFill>
                  <a:srgbClr val="0000FF"/>
                </a:solidFill>
                <a:latin typeface="Arial" charset="0"/>
              </a:rPr>
              <a:t>)</a:t>
            </a: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sz="2400" b="1" dirty="0">
                <a:latin typeface="Arial" charset="0"/>
              </a:rPr>
              <a:t>Training: </a:t>
            </a:r>
            <a:r>
              <a:rPr lang="en-US" sz="2400" dirty="0">
                <a:latin typeface="Arial" charset="0"/>
              </a:rPr>
              <a:t>given a </a:t>
            </a:r>
            <a:r>
              <a:rPr lang="en-US" sz="2400" i="1" dirty="0">
                <a:latin typeface="Arial" charset="0"/>
              </a:rPr>
              <a:t>training set </a:t>
            </a:r>
            <a:r>
              <a:rPr lang="en-US" sz="2400" dirty="0">
                <a:latin typeface="Arial" charset="0"/>
              </a:rPr>
              <a:t>of labeled examples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{(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,y</a:t>
            </a:r>
            <a:r>
              <a:rPr lang="en-US" sz="2400" baseline="-25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), …, (</a:t>
            </a:r>
            <a:r>
              <a:rPr lang="en-US" sz="2400" b="1" dirty="0" err="1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,y</a:t>
            </a:r>
            <a:r>
              <a:rPr lang="en-US" sz="2400" baseline="-25000" dirty="0" err="1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)}</a:t>
            </a:r>
            <a:r>
              <a:rPr lang="en-US" sz="2400" dirty="0">
                <a:latin typeface="Arial" charset="0"/>
              </a:rPr>
              <a:t>, estimate the prediction function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 </a:t>
            </a:r>
            <a:r>
              <a:rPr lang="en-US" sz="2400" dirty="0" smtClean="0">
                <a:latin typeface="Arial" charset="0"/>
              </a:rPr>
              <a:t>that minimizes future generalization error </a:t>
            </a:r>
          </a:p>
          <a:p>
            <a:endParaRPr lang="en-US" sz="2400" b="1" dirty="0">
              <a:latin typeface="Arial" charset="0"/>
            </a:endParaRPr>
          </a:p>
          <a:p>
            <a:r>
              <a:rPr lang="en-US" sz="2400" b="1" dirty="0" smtClean="0">
                <a:latin typeface="Arial" charset="0"/>
              </a:rPr>
              <a:t>Testing</a:t>
            </a:r>
            <a:r>
              <a:rPr lang="en-US" sz="2400" b="1" dirty="0">
                <a:latin typeface="Arial" charset="0"/>
              </a:rPr>
              <a:t>:</a:t>
            </a:r>
            <a:r>
              <a:rPr lang="en-US" sz="2400" dirty="0">
                <a:latin typeface="Arial" charset="0"/>
              </a:rPr>
              <a:t> apply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>
                <a:latin typeface="Arial" charset="0"/>
              </a:rPr>
              <a:t> to a </a:t>
            </a:r>
            <a:r>
              <a:rPr lang="en-US" sz="2400" dirty="0" smtClean="0">
                <a:latin typeface="Arial" charset="0"/>
              </a:rPr>
              <a:t>new </a:t>
            </a:r>
            <a:r>
              <a:rPr lang="en-US" sz="2400" i="1" dirty="0">
                <a:latin typeface="Arial" charset="0"/>
              </a:rPr>
              <a:t>test example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dirty="0">
                <a:latin typeface="Arial" charset="0"/>
              </a:rPr>
              <a:t> and output the predicted value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y = f(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240088" y="2933700"/>
            <a:ext cx="6842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381501" y="2933700"/>
            <a:ext cx="685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5334000" y="2361467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1960678" y="3276600"/>
            <a:ext cx="21739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0000"/>
                </a:solidFill>
              </a:rPr>
              <a:t>Output / dependent 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variable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3822700" y="3276600"/>
            <a:ext cx="1892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Learned 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function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5499100" y="3012587"/>
            <a:ext cx="3416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00"/>
                </a:solidFill>
              </a:rPr>
              <a:t>f</a:t>
            </a:r>
            <a:r>
              <a:rPr lang="en-US" sz="1800" dirty="0" smtClean="0">
                <a:solidFill>
                  <a:srgbClr val="000000"/>
                </a:solidFill>
              </a:rPr>
              <a:t>eatures/variables/inputs/predictors/independent variables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Nearest neighbor</a:t>
            </a:r>
          </a:p>
          <a:p>
            <a:r>
              <a:rPr lang="en-US" dirty="0"/>
              <a:t>Decision </a:t>
            </a:r>
            <a:r>
              <a:rPr lang="en-US" dirty="0" smtClean="0"/>
              <a:t>Trees</a:t>
            </a:r>
          </a:p>
          <a:p>
            <a:r>
              <a:rPr lang="en-US" dirty="0">
                <a:solidFill>
                  <a:srgbClr val="FF0000"/>
                </a:solidFill>
              </a:rPr>
              <a:t>Logistic Regression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Support Vector Machines</a:t>
            </a:r>
          </a:p>
          <a:p>
            <a:r>
              <a:rPr lang="en-US" dirty="0"/>
              <a:t>Bayes Classifier</a:t>
            </a:r>
          </a:p>
          <a:p>
            <a:r>
              <a:rPr lang="en-US" dirty="0" smtClean="0"/>
              <a:t>Ensembles</a:t>
            </a:r>
          </a:p>
          <a:p>
            <a:pPr lvl="1"/>
            <a:r>
              <a:rPr lang="en-US" dirty="0" smtClean="0"/>
              <a:t>Bagging</a:t>
            </a:r>
          </a:p>
          <a:p>
            <a:pPr lvl="1"/>
            <a:r>
              <a:rPr lang="en-US" dirty="0" smtClean="0"/>
              <a:t>Boosting</a:t>
            </a:r>
          </a:p>
          <a:p>
            <a:pPr lvl="1"/>
            <a:r>
              <a:rPr lang="en-US" dirty="0" smtClean="0"/>
              <a:t>Random Forests</a:t>
            </a:r>
          </a:p>
          <a:p>
            <a:r>
              <a:rPr lang="en-US" dirty="0"/>
              <a:t>Neural Networks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ight Bracket 3"/>
          <p:cNvSpPr/>
          <p:nvPr/>
        </p:nvSpPr>
        <p:spPr>
          <a:xfrm>
            <a:off x="4356119" y="2360577"/>
            <a:ext cx="484094" cy="100404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78507" y="2360577"/>
            <a:ext cx="3630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We’ll cover these two in class today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427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Nearest Neighbor</a:t>
            </a:r>
          </a:p>
          <a:p>
            <a:r>
              <a:rPr lang="en-US" dirty="0" smtClean="0"/>
              <a:t>Decision Trees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 last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2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</a:t>
            </a:r>
            <a:r>
              <a:rPr lang="en-US" i="1" dirty="0" smtClean="0"/>
              <a:t>x</a:t>
            </a:r>
            <a:r>
              <a:rPr lang="en-US" dirty="0" smtClean="0"/>
              <a:t> to a 0-1 space.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391" y="1458259"/>
            <a:ext cx="2451100" cy="88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48" y="2288299"/>
            <a:ext cx="6381376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7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P</a:t>
            </a:r>
          </a:p>
          <a:p>
            <a:r>
              <a:rPr lang="en-US" dirty="0" smtClean="0"/>
              <a:t> Odds P / (1</a:t>
            </a:r>
            <a:r>
              <a:rPr lang="mr-IN" dirty="0" smtClean="0"/>
              <a:t>–</a:t>
            </a:r>
            <a:r>
              <a:rPr lang="en-US" dirty="0" smtClean="0"/>
              <a:t> P)</a:t>
            </a:r>
          </a:p>
          <a:p>
            <a:r>
              <a:rPr lang="en-US" dirty="0" smtClean="0"/>
              <a:t>Log Odds  Log (P/ </a:t>
            </a:r>
            <a:r>
              <a:rPr lang="en-US" dirty="0"/>
              <a:t>(1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P))</a:t>
            </a:r>
          </a:p>
          <a:p>
            <a:endParaRPr lang="en-US" dirty="0"/>
          </a:p>
          <a:p>
            <a:r>
              <a:rPr lang="en-US" dirty="0" smtClean="0"/>
              <a:t>Log P/(1-P) = a + </a:t>
            </a:r>
            <a:r>
              <a:rPr lang="en-US" dirty="0" err="1" smtClean="0"/>
              <a:t>bX</a:t>
            </a:r>
            <a:endParaRPr lang="en-US" dirty="0" smtClean="0"/>
          </a:p>
          <a:p>
            <a:r>
              <a:rPr lang="en-US" dirty="0" smtClean="0"/>
              <a:t>P/(1-P) = e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a+bX</a:t>
            </a:r>
            <a:r>
              <a:rPr lang="en-US" baseline="30000" dirty="0" smtClean="0"/>
              <a:t>)</a:t>
            </a:r>
          </a:p>
          <a:p>
            <a:r>
              <a:rPr lang="en-US" dirty="0" smtClean="0"/>
              <a:t>P = </a:t>
            </a:r>
            <a:r>
              <a:rPr lang="en-US" dirty="0"/>
              <a:t>e</a:t>
            </a:r>
            <a:r>
              <a:rPr lang="en-US" baseline="30000" dirty="0"/>
              <a:t>(</a:t>
            </a:r>
            <a:r>
              <a:rPr lang="en-US" baseline="30000" dirty="0" err="1"/>
              <a:t>a+bX</a:t>
            </a:r>
            <a:r>
              <a:rPr lang="en-US" baseline="30000" dirty="0" smtClean="0"/>
              <a:t>) </a:t>
            </a:r>
            <a:r>
              <a:rPr lang="en-US" dirty="0" smtClean="0"/>
              <a:t>/ (1 + </a:t>
            </a:r>
            <a:r>
              <a:rPr lang="en-US" dirty="0"/>
              <a:t>e</a:t>
            </a:r>
            <a:r>
              <a:rPr lang="en-US" baseline="30000" dirty="0"/>
              <a:t>(</a:t>
            </a:r>
            <a:r>
              <a:rPr lang="en-US" baseline="30000" dirty="0" err="1"/>
              <a:t>a+bX</a:t>
            </a:r>
            <a:r>
              <a:rPr lang="en-US" baseline="30000" dirty="0" smtClean="0"/>
              <a:t>)</a:t>
            </a:r>
            <a:r>
              <a:rPr lang="en-US" dirty="0" smtClean="0"/>
              <a:t>) or 1/(1+ e</a:t>
            </a:r>
            <a:r>
              <a:rPr lang="en-US" baseline="30000" dirty="0" smtClean="0"/>
              <a:t>-(</a:t>
            </a:r>
            <a:r>
              <a:rPr lang="en-US" baseline="30000" dirty="0" err="1" smtClean="0"/>
              <a:t>a+bX</a:t>
            </a:r>
            <a:r>
              <a:rPr lang="en-US" baseline="30000" dirty="0"/>
              <a:t>)</a:t>
            </a:r>
            <a:r>
              <a:rPr lang="en-US" dirty="0"/>
              <a:t>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7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1-Dimensional Decision Boundary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172" r="6828"/>
          <a:stretch/>
        </p:blipFill>
        <p:spPr>
          <a:xfrm>
            <a:off x="1066800" y="1323788"/>
            <a:ext cx="7010400" cy="248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442" r="4554"/>
          <a:stretch/>
        </p:blipFill>
        <p:spPr>
          <a:xfrm>
            <a:off x="1111626" y="3970364"/>
            <a:ext cx="6902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5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Decision Boundary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1881"/>
            <a:ext cx="4506481" cy="3893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47" y="1599290"/>
            <a:ext cx="4414159" cy="441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70778"/>
      </p:ext>
    </p:extLst>
  </p:cSld>
  <p:clrMapOvr>
    <a:masterClrMapping/>
  </p:clrMapOvr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17336</TotalTime>
  <Words>582</Words>
  <Application>Microsoft Macintosh PowerPoint</Application>
  <PresentationFormat>On-screen Show (4:3)</PresentationFormat>
  <Paragraphs>147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Calibri</vt:lpstr>
      <vt:lpstr>Mangal</vt:lpstr>
      <vt:lpstr>ＭＳ Ｐゴシック</vt:lpstr>
      <vt:lpstr>Symbol</vt:lpstr>
      <vt:lpstr>Times New Roman</vt:lpstr>
      <vt:lpstr>宋体</vt:lpstr>
      <vt:lpstr>新細明體</vt:lpstr>
      <vt:lpstr>Arial</vt:lpstr>
      <vt:lpstr>ghani uofc template</vt:lpstr>
      <vt:lpstr>Equation</vt:lpstr>
      <vt:lpstr>Supervised Learning: Overview II</vt:lpstr>
      <vt:lpstr>Types of Learning</vt:lpstr>
      <vt:lpstr>Supervised learning framework</vt:lpstr>
      <vt:lpstr>Methods</vt:lpstr>
      <vt:lpstr>What we covered last class</vt:lpstr>
      <vt:lpstr>Logistic Regression</vt:lpstr>
      <vt:lpstr>Logistic Regression</vt:lpstr>
      <vt:lpstr>1-Dimensional Decision Boundary</vt:lpstr>
      <vt:lpstr>2-D Decision Boundary</vt:lpstr>
      <vt:lpstr>More about Logistic Regression</vt:lpstr>
      <vt:lpstr>Linear Classifiers</vt:lpstr>
      <vt:lpstr>Which is the “best” separator?</vt:lpstr>
      <vt:lpstr>PowerPoint Presentation</vt:lpstr>
      <vt:lpstr>PowerPoint Presentation</vt:lpstr>
      <vt:lpstr>Linear SVMs Mathematically</vt:lpstr>
      <vt:lpstr>Nonlinear SVMs</vt:lpstr>
      <vt:lpstr>Logit vs Linear SVMs</vt:lpstr>
      <vt:lpstr>Using SVMs</vt:lpstr>
      <vt:lpstr>Probabilistic Classifiers</vt:lpstr>
      <vt:lpstr>Bayes’ Rule</vt:lpstr>
      <vt:lpstr>Naïve Bayes Classifier</vt:lpstr>
      <vt:lpstr>Naïve Bayes Classifier</vt:lpstr>
      <vt:lpstr>Naïve Bayes Classifier</vt:lpstr>
      <vt:lpstr>Naïve Bayes -  Independence Assumptions</vt:lpstr>
      <vt:lpstr>Naïve Bayes Classifier</vt:lpstr>
      <vt:lpstr>Naïve Bayes Example</vt:lpstr>
      <vt:lpstr>Pros and Cons</vt:lpstr>
      <vt:lpstr>Questions to think about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109</cp:revision>
  <dcterms:created xsi:type="dcterms:W3CDTF">2013-08-06T06:32:01Z</dcterms:created>
  <dcterms:modified xsi:type="dcterms:W3CDTF">2017-04-20T04:28:04Z</dcterms:modified>
</cp:coreProperties>
</file>