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417" r:id="rId3"/>
    <p:sldId id="418" r:id="rId4"/>
    <p:sldId id="396" r:id="rId5"/>
    <p:sldId id="385" r:id="rId6"/>
    <p:sldId id="386" r:id="rId7"/>
    <p:sldId id="337" r:id="rId8"/>
    <p:sldId id="421" r:id="rId9"/>
    <p:sldId id="387" r:id="rId10"/>
    <p:sldId id="388" r:id="rId11"/>
    <p:sldId id="422" r:id="rId12"/>
    <p:sldId id="419" r:id="rId13"/>
    <p:sldId id="420" r:id="rId14"/>
    <p:sldId id="364" r:id="rId15"/>
    <p:sldId id="415" r:id="rId16"/>
    <p:sldId id="423" r:id="rId17"/>
    <p:sldId id="416" r:id="rId18"/>
    <p:sldId id="424" r:id="rId19"/>
    <p:sldId id="368" r:id="rId20"/>
    <p:sldId id="34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0" autoAdjust="0"/>
  </p:normalViewPr>
  <p:slideViewPr>
    <p:cSldViewPr snapToGrid="0" snapToObjects="1">
      <p:cViewPr>
        <p:scale>
          <a:sx n="72" d="100"/>
          <a:sy n="72" d="100"/>
        </p:scale>
        <p:origin x="105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5E5D1-0A74-1244-A747-845142021607}" type="slidenum">
              <a:rPr lang="en-US"/>
              <a:pPr/>
              <a:t>4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15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05E23-A038-CB49-BB00-1BA6547B0D1D}" type="slidenum">
              <a:rPr lang="en-US"/>
              <a:pPr/>
              <a:t>16</a:t>
            </a:fld>
            <a:endParaRPr lang="en-US"/>
          </a:p>
        </p:txBody>
      </p:sp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17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Supervised Learning: Overview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General Loop: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dirty="0"/>
              <a:t>    </a:t>
            </a:r>
            <a:r>
              <a:rPr lang="en-US" sz="2400" dirty="0">
                <a:solidFill>
                  <a:srgbClr val="0000CC"/>
                </a:solidFill>
              </a:rPr>
              <a:t>Set all examples to have equal uniform weights.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For</a:t>
            </a:r>
            <a:r>
              <a:rPr lang="en-US" sz="2400" i="1" dirty="0">
                <a:solidFill>
                  <a:srgbClr val="0000CC"/>
                </a:solidFill>
              </a:rPr>
              <a:t> t</a:t>
            </a:r>
            <a:r>
              <a:rPr lang="en-US" sz="2400" dirty="0">
                <a:solidFill>
                  <a:srgbClr val="0000CC"/>
                </a:solidFill>
              </a:rPr>
              <a:t> from 1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do: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       Learn a </a:t>
            </a:r>
            <a:r>
              <a:rPr lang="en-US" sz="2400" dirty="0" smtClean="0">
                <a:solidFill>
                  <a:srgbClr val="0000CC"/>
                </a:solidFill>
              </a:rPr>
              <a:t>classifier, </a:t>
            </a:r>
            <a:r>
              <a:rPr lang="en-US" sz="2400" i="1" dirty="0" smtClean="0">
                <a:solidFill>
                  <a:srgbClr val="0000CC"/>
                </a:solidFill>
              </a:rPr>
              <a:t>C</a:t>
            </a:r>
            <a:r>
              <a:rPr lang="en-US" sz="2400" i="1" baseline="-25000" dirty="0" smtClean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, from the weighted examples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       </a:t>
            </a:r>
            <a:r>
              <a:rPr lang="en-US" sz="2400" dirty="0" smtClean="0">
                <a:solidFill>
                  <a:srgbClr val="0000CC"/>
                </a:solidFill>
              </a:rPr>
              <a:t>Increase the </a:t>
            </a:r>
            <a:r>
              <a:rPr lang="en-US" sz="2400" dirty="0">
                <a:solidFill>
                  <a:srgbClr val="0000CC"/>
                </a:solidFill>
              </a:rPr>
              <a:t>weights of examples </a:t>
            </a:r>
            <a:r>
              <a:rPr lang="en-US" sz="2400" i="1" dirty="0" smtClean="0">
                <a:solidFill>
                  <a:srgbClr val="0000CC"/>
                </a:solidFill>
              </a:rPr>
              <a:t>C</a:t>
            </a:r>
            <a:r>
              <a:rPr lang="en-US" sz="2400" i="1" baseline="-25000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>
                <a:solidFill>
                  <a:srgbClr val="0000CC"/>
                </a:solidFill>
              </a:rPr>
              <a:t> classifies incorrectly</a:t>
            </a:r>
            <a:endParaRPr lang="en-US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dirty="0" smtClean="0"/>
              <a:t>Base </a:t>
            </a:r>
            <a:r>
              <a:rPr lang="en-US" dirty="0"/>
              <a:t>(weak) learner must focus on correctly classifying the most highly weighted examples while strongly avoiding over-fitting.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dirty="0" smtClean="0"/>
              <a:t>During </a:t>
            </a:r>
            <a:r>
              <a:rPr lang="en-US" dirty="0"/>
              <a:t>testing, each of the </a:t>
            </a:r>
            <a:r>
              <a:rPr lang="en-US" i="1" dirty="0"/>
              <a:t>T</a:t>
            </a:r>
            <a:r>
              <a:rPr lang="en-US" dirty="0"/>
              <a:t> hypotheses get a weighted vote proportional to their accuracy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6343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60759"/>
              </p:ext>
            </p:extLst>
          </p:nvPr>
        </p:nvGraphicFramePr>
        <p:xfrm>
          <a:off x="145030" y="1419225"/>
          <a:ext cx="7481887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7441270" imgH="4685714" progId="Photoshop.Image.7">
                  <p:embed/>
                </p:oleObj>
              </mc:Choice>
              <mc:Fallback>
                <p:oleObj name="Image" r:id="rId3" imgW="7441270" imgH="468571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30" y="1419225"/>
                        <a:ext cx="7481887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52833" y="6007160"/>
            <a:ext cx="3095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From [R. </a:t>
            </a:r>
            <a:r>
              <a:rPr lang="en-US" altLang="zh-CN" dirty="0" err="1"/>
              <a:t>Schapire</a:t>
            </a:r>
            <a:r>
              <a:rPr lang="en-US" altLang="zh-CN" dirty="0"/>
              <a:t>, NE&amp;C03]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230440" y="2098675"/>
            <a:ext cx="3248025" cy="1004888"/>
            <a:chOff x="3419" y="1162"/>
            <a:chExt cx="2046" cy="633"/>
          </a:xfrm>
        </p:grpSpPr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3419" y="1162"/>
              <a:ext cx="2046" cy="633"/>
            </a:xfrm>
            <a:prstGeom prst="borderCallout1">
              <a:avLst>
                <a:gd name="adj1" fmla="val 107583"/>
                <a:gd name="adj2" fmla="val 96481"/>
                <a:gd name="adj3" fmla="val 107583"/>
                <a:gd name="adj4" fmla="val -82551"/>
              </a:avLst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70000"/>
                </a:lnSpc>
              </a:pPr>
              <a:r>
                <a:rPr lang="en-US" altLang="zh-CN" dirty="0"/>
                <a:t>typically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where</a:t>
              </a:r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4001" y="1207"/>
            <a:ext cx="119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Image" r:id="rId5" imgW="1892063" imgH="596615" progId="Photoshop.Image.7">
                    <p:embed/>
                  </p:oleObj>
                </mc:Choice>
                <mc:Fallback>
                  <p:oleObj name="Image" r:id="rId5" imgW="1892063" imgH="59661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1207"/>
                          <a:ext cx="1192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3908" y="1553"/>
            <a:ext cx="151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Image" r:id="rId7" imgW="2400000" imgH="317125" progId="Photoshop.Image.7">
                    <p:embed/>
                  </p:oleObj>
                </mc:Choice>
                <mc:Fallback>
                  <p:oleObj name="Image" r:id="rId7" imgW="2400000" imgH="31712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553"/>
                          <a:ext cx="151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65897" y="3496704"/>
            <a:ext cx="4897437" cy="1571625"/>
            <a:chOff x="2471" y="2024"/>
            <a:chExt cx="3085" cy="990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80" y="2024"/>
              <a:ext cx="1089" cy="22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71" y="2486"/>
              <a:ext cx="3085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Palatino Linotype" charset="0"/>
                </a:rPr>
                <a:t>the weights of incorrectly classified examples are increased so that the base learner is forced to focus on the hard examples in the training set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969" y="2115"/>
              <a:ext cx="453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5" y="1292785"/>
            <a:ext cx="2328956" cy="242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7" y="3715211"/>
            <a:ext cx="2658034" cy="2504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18" y="1266813"/>
            <a:ext cx="2342405" cy="2456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779"/>
          <a:stretch/>
        </p:blipFill>
        <p:spPr>
          <a:xfrm>
            <a:off x="3385858" y="3768998"/>
            <a:ext cx="2620497" cy="2495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6278654" y="1300377"/>
            <a:ext cx="2076451" cy="2414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r="5240"/>
          <a:stretch/>
        </p:blipFill>
        <p:spPr>
          <a:xfrm>
            <a:off x="6236640" y="3768997"/>
            <a:ext cx="2118466" cy="24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1" y="1353805"/>
            <a:ext cx="8422900" cy="49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Improves classification accuracy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Can be used with many different </a:t>
            </a:r>
            <a:r>
              <a:rPr lang="en-US" dirty="0" smtClean="0"/>
              <a:t>types of classifiers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Boosting</a:t>
            </a:r>
            <a:endParaRPr lang="en-US" dirty="0">
              <a:latin typeface="Calibri" charset="0"/>
            </a:endParaRPr>
          </a:p>
        </p:txBody>
      </p:sp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228600" y="6400800"/>
            <a:ext cx="2454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figure from Friedman et al. 2000</a:t>
            </a:r>
          </a:p>
        </p:txBody>
      </p:sp>
    </p:spTree>
    <p:extLst>
      <p:ext uri="{BB962C8B-B14F-4D97-AF65-F5344CB8AC3E}">
        <p14:creationId xmlns:p14="http://schemas.microsoft.com/office/powerpoint/2010/main" val="1911357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/>
              <a:t>Each tree is grown on a bootstrap sample of the training set of </a:t>
            </a:r>
            <a:r>
              <a:rPr lang="en-US" sz="2800" b="1"/>
              <a:t>N</a:t>
            </a:r>
            <a:r>
              <a:rPr lang="en-US" sz="2800"/>
              <a:t> cases.</a:t>
            </a:r>
          </a:p>
          <a:p>
            <a:pPr>
              <a:buFontTx/>
              <a:buChar char="•"/>
            </a:pPr>
            <a:r>
              <a:rPr lang="en-US" sz="2800"/>
              <a:t>A number </a:t>
            </a:r>
            <a:r>
              <a:rPr lang="en-US" sz="2800" b="1"/>
              <a:t>m </a:t>
            </a:r>
            <a:r>
              <a:rPr lang="en-US" sz="2800"/>
              <a:t>is specified much smaller than the total number of variables </a:t>
            </a:r>
            <a:r>
              <a:rPr lang="en-US" sz="2800" b="1"/>
              <a:t>M </a:t>
            </a:r>
            <a:r>
              <a:rPr lang="en-US" sz="2800"/>
              <a:t>(e.g. m = sqrt(M)).</a:t>
            </a:r>
          </a:p>
          <a:p>
            <a:pPr>
              <a:buFontTx/>
              <a:buChar char="•"/>
            </a:pPr>
            <a:r>
              <a:rPr lang="en-US" sz="2800"/>
              <a:t>At each node, m variables are selected at random out of the M.</a:t>
            </a:r>
          </a:p>
          <a:p>
            <a:pPr>
              <a:buFontTx/>
              <a:buChar char="•"/>
            </a:pPr>
            <a:r>
              <a:rPr lang="en-US" sz="2800"/>
              <a:t>The split used is the best split on these </a:t>
            </a:r>
            <a:r>
              <a:rPr lang="en-US" sz="2800" b="1"/>
              <a:t>m </a:t>
            </a:r>
            <a:r>
              <a:rPr lang="en-US" sz="2800"/>
              <a:t>variables.</a:t>
            </a:r>
          </a:p>
          <a:p>
            <a:pPr>
              <a:buFontTx/>
              <a:buChar char="•"/>
            </a:pPr>
            <a:r>
              <a:rPr lang="en-US" sz="2800"/>
              <a:t>Final classification is done by majority vote across trees.</a:t>
            </a:r>
          </a:p>
          <a:p>
            <a:pPr>
              <a:buFontTx/>
              <a:buChar char="•"/>
            </a:pPr>
            <a:endParaRPr lang="en-US" sz="320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Forests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941" y="1600200"/>
            <a:ext cx="8588188" cy="4495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sz="2800" dirty="0" smtClean="0">
                <a:ea typeface="SimSun" charset="0"/>
                <a:cs typeface="SimSun" charset="0"/>
              </a:rPr>
              <a:t>Motivation</a:t>
            </a:r>
            <a:r>
              <a:rPr lang="en-US" altLang="zh-CN" sz="2800" dirty="0">
                <a:ea typeface="SimSun" charset="0"/>
                <a:cs typeface="SimSun" charset="0"/>
              </a:rPr>
              <a:t>: reduce error correlation between classifiers</a:t>
            </a:r>
          </a:p>
          <a:p>
            <a:pPr>
              <a:buFontTx/>
              <a:buChar char="•"/>
            </a:pPr>
            <a:endParaRPr lang="en-US" altLang="zh-CN" sz="2800" dirty="0" smtClean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 smtClean="0">
                <a:ea typeface="SimSun" charset="0"/>
                <a:cs typeface="SimSun" charset="0"/>
              </a:rPr>
              <a:t>Main </a:t>
            </a:r>
            <a:r>
              <a:rPr lang="en-US" altLang="zh-CN" sz="2800" dirty="0">
                <a:ea typeface="SimSun" charset="0"/>
                <a:cs typeface="SimSun" charset="0"/>
              </a:rPr>
              <a:t>idea: build a larger number of un-pruned decision trees </a:t>
            </a:r>
          </a:p>
          <a:p>
            <a:pPr>
              <a:buFontTx/>
              <a:buChar char="•"/>
            </a:pPr>
            <a:endParaRPr lang="en-US" altLang="zh-CN" sz="2800" dirty="0" smtClean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 smtClean="0">
                <a:ea typeface="SimSun" charset="0"/>
                <a:cs typeface="SimSun" charset="0"/>
              </a:rPr>
              <a:t>Key</a:t>
            </a:r>
            <a:r>
              <a:rPr lang="en-US" altLang="zh-CN" sz="2800" dirty="0">
                <a:ea typeface="SimSun" charset="0"/>
                <a:cs typeface="SimSun" charset="0"/>
              </a:rPr>
              <a:t>: using a random selection of features to split on at each node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3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6706"/>
            <a:ext cx="9143999" cy="48684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Error rates compare favorably to </a:t>
            </a:r>
            <a:r>
              <a:rPr lang="en-US" altLang="zh-CN" sz="2800" dirty="0" err="1" smtClean="0">
                <a:ea typeface="SimSun" charset="0"/>
                <a:cs typeface="SimSun" charset="0"/>
              </a:rPr>
              <a:t>Adaboost</a:t>
            </a:r>
            <a:endParaRPr lang="en-US" altLang="zh-CN" sz="2800" dirty="0" smtClean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More robust with respect to noise</a:t>
            </a:r>
            <a:r>
              <a:rPr lang="en-US" altLang="zh-CN" sz="2800" dirty="0" smtClean="0">
                <a:ea typeface="SimSun" charset="0"/>
                <a:cs typeface="SimSun" charset="0"/>
              </a:rPr>
              <a:t>.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More efficient on large </a:t>
            </a:r>
            <a:r>
              <a:rPr lang="en-US" altLang="zh-CN" sz="2800" dirty="0" smtClean="0">
                <a:ea typeface="SimSun" charset="0"/>
                <a:cs typeface="SimSun" charset="0"/>
              </a:rPr>
              <a:t>data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Provides an estimation of the importance of features in determining </a:t>
            </a:r>
            <a:r>
              <a:rPr lang="en-US" altLang="zh-CN" sz="2800" dirty="0" smtClean="0">
                <a:ea typeface="SimSun" charset="0"/>
                <a:cs typeface="SimSun" charset="0"/>
              </a:rPr>
              <a:t>classification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000" dirty="0"/>
              <a:t>More info at: http://stat-</a:t>
            </a:r>
            <a:r>
              <a:rPr lang="en-US" altLang="zh-CN" sz="2000" dirty="0" err="1"/>
              <a:t>www.berkeley.edu</a:t>
            </a:r>
            <a:r>
              <a:rPr lang="en-US" altLang="zh-CN" sz="2000" dirty="0"/>
              <a:t>/users/</a:t>
            </a:r>
            <a:r>
              <a:rPr lang="en-US" altLang="zh-CN" sz="2000" dirty="0" err="1"/>
              <a:t>breiman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RandomForests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cc_home.htm</a:t>
            </a:r>
            <a:endParaRPr lang="en-US" altLang="zh-CN" sz="2000" dirty="0"/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4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you inject more randomness in random forests?</a:t>
            </a:r>
          </a:p>
          <a:p>
            <a:endParaRPr lang="en-US" dirty="0"/>
          </a:p>
          <a:p>
            <a:r>
              <a:rPr lang="en-US" dirty="0" smtClean="0"/>
              <a:t>How?</a:t>
            </a:r>
          </a:p>
          <a:p>
            <a:endParaRPr lang="en-US" dirty="0"/>
          </a:p>
          <a:p>
            <a:r>
              <a:rPr lang="en-US" dirty="0" smtClean="0"/>
              <a:t>What would be the impact?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think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Interpretability</a:t>
            </a:r>
          </a:p>
          <a:p>
            <a:r>
              <a:rPr lang="en-US" dirty="0" smtClean="0"/>
              <a:t>Training Time</a:t>
            </a:r>
          </a:p>
          <a:p>
            <a:r>
              <a:rPr lang="en-US" dirty="0" smtClean="0"/>
              <a:t>Test 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Regression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Nearest neighbor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Decision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Trees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Bayes Classifier</a:t>
            </a:r>
          </a:p>
          <a:p>
            <a:r>
              <a:rPr lang="en-US" dirty="0" smtClean="0"/>
              <a:t>Ensembles</a:t>
            </a:r>
          </a:p>
          <a:p>
            <a:pPr lvl="1"/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Boosting</a:t>
            </a:r>
          </a:p>
          <a:p>
            <a:pPr lvl="1"/>
            <a:r>
              <a:rPr lang="en-US" dirty="0" smtClean="0"/>
              <a:t>Random Forests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3603813" y="3880420"/>
            <a:ext cx="251012" cy="1659768"/>
          </a:xfrm>
          <a:prstGeom prst="righ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1342" y="4479471"/>
            <a:ext cx="317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We’ll cover these today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22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800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Better to have smart features and simple classifiers than simple features and smart classifiers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Need more training data with increasingly powerful classifiers (bias-variance tradeoff)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 smtClean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800" dirty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ea typeface="+mn-ea"/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ea typeface="+mn-ea"/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Ensembles?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create ensembles?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3984"/>
            <a:ext cx="9144000" cy="4114800"/>
          </a:xfrm>
        </p:spPr>
        <p:txBody>
          <a:bodyPr/>
          <a:lstStyle/>
          <a:p>
            <a:r>
              <a:rPr lang="en-US" dirty="0"/>
              <a:t>Different learning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endParaRPr lang="en-US" dirty="0"/>
          </a:p>
          <a:p>
            <a:r>
              <a:rPr lang="en-US" dirty="0"/>
              <a:t>Algorithms with different choice for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</a:p>
          <a:p>
            <a:r>
              <a:rPr lang="en-US" dirty="0"/>
              <a:t>Data set with different </a:t>
            </a:r>
            <a:r>
              <a:rPr lang="en-US" dirty="0">
                <a:solidFill>
                  <a:srgbClr val="FF0000"/>
                </a:solidFill>
              </a:rPr>
              <a:t>features </a:t>
            </a:r>
            <a:r>
              <a:rPr lang="en-US" dirty="0"/>
              <a:t>(e.g. random subspace)</a:t>
            </a:r>
          </a:p>
          <a:p>
            <a:r>
              <a:rPr lang="en-US" dirty="0"/>
              <a:t>Data set = different </a:t>
            </a:r>
            <a:r>
              <a:rPr lang="en-US" dirty="0">
                <a:solidFill>
                  <a:srgbClr val="FF0000"/>
                </a:solidFill>
              </a:rPr>
              <a:t>subsets </a:t>
            </a:r>
            <a:r>
              <a:rPr lang="en-US" dirty="0"/>
              <a:t>(e.g. bagging, boosting)</a:t>
            </a:r>
          </a:p>
        </p:txBody>
      </p:sp>
    </p:spTree>
    <p:extLst>
      <p:ext uri="{BB962C8B-B14F-4D97-AF65-F5344CB8AC3E}">
        <p14:creationId xmlns:p14="http://schemas.microsoft.com/office/powerpoint/2010/main" val="38245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 (Bootstrap Aggregation)</a:t>
            </a:r>
          </a:p>
          <a:p>
            <a:r>
              <a:rPr lang="en-US" dirty="0" smtClean="0"/>
              <a:t>Boosting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Stacking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Create ensembles by repeatedly randomly resampling the training data (</a:t>
            </a:r>
            <a:r>
              <a:rPr lang="en-US" sz="2400" dirty="0" err="1"/>
              <a:t>Brieman</a:t>
            </a:r>
            <a:r>
              <a:rPr lang="en-US" sz="2400" dirty="0"/>
              <a:t>, 1996)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Given a training set of size </a:t>
            </a:r>
            <a:r>
              <a:rPr lang="en-US" sz="2400" i="1" dirty="0"/>
              <a:t>n</a:t>
            </a:r>
            <a:r>
              <a:rPr lang="en-US" sz="2400" dirty="0"/>
              <a:t>, create </a:t>
            </a:r>
            <a:r>
              <a:rPr lang="en-US" sz="2400" i="1" dirty="0"/>
              <a:t>m</a:t>
            </a:r>
            <a:r>
              <a:rPr lang="en-US" sz="2400" dirty="0"/>
              <a:t> samples of size </a:t>
            </a:r>
            <a:r>
              <a:rPr lang="en-US" sz="2400" i="1" dirty="0"/>
              <a:t>n</a:t>
            </a:r>
            <a:r>
              <a:rPr lang="en-US" sz="2400" dirty="0"/>
              <a:t> by drawing </a:t>
            </a:r>
            <a:r>
              <a:rPr lang="en-US" sz="2400" i="1" dirty="0"/>
              <a:t>n</a:t>
            </a:r>
            <a:r>
              <a:rPr lang="en-US" sz="2400" dirty="0"/>
              <a:t> examples from the original data, </a:t>
            </a:r>
            <a:r>
              <a:rPr lang="en-US" sz="2400" b="1" i="1" dirty="0"/>
              <a:t>with replacement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</a:t>
            </a:r>
            <a:r>
              <a:rPr lang="en-US" sz="2000" b="1" i="1" dirty="0">
                <a:solidFill>
                  <a:srgbClr val="FF0000"/>
                </a:solidFill>
              </a:rPr>
              <a:t>bootstrap sample</a:t>
            </a:r>
            <a:r>
              <a:rPr lang="en-US" sz="2000" dirty="0"/>
              <a:t> will on average contain 63.2% of the unique training examples, the rest are replicates.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Combine </a:t>
            </a:r>
            <a:r>
              <a:rPr lang="en-US" sz="2400" dirty="0"/>
              <a:t>the </a:t>
            </a:r>
            <a:r>
              <a:rPr lang="en-US" sz="2400" i="1" dirty="0"/>
              <a:t>m</a:t>
            </a:r>
            <a:r>
              <a:rPr lang="en-US" sz="2400" dirty="0"/>
              <a:t> resulting models using simple majority vote.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.. M</a:t>
            </a:r>
          </a:p>
          <a:p>
            <a:pPr lvl="1"/>
            <a:r>
              <a:rPr lang="en-US" dirty="0"/>
              <a:t>Draw </a:t>
            </a:r>
            <a:r>
              <a:rPr lang="en-US" dirty="0" smtClean="0"/>
              <a:t>samples with </a:t>
            </a:r>
            <a:r>
              <a:rPr lang="en-US" dirty="0"/>
              <a:t>replacement</a:t>
            </a:r>
          </a:p>
          <a:p>
            <a:pPr lvl="1"/>
            <a:r>
              <a:rPr lang="en-US" dirty="0"/>
              <a:t>Learn classifier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baseline="-25000" dirty="0"/>
          </a:p>
          <a:p>
            <a:r>
              <a:rPr lang="en-US" dirty="0"/>
              <a:t>Final classifier is a vote of </a:t>
            </a:r>
            <a:r>
              <a:rPr lang="en-US" i="1" dirty="0"/>
              <a:t>C</a:t>
            </a:r>
            <a:r>
              <a:rPr lang="en-US" i="1" baseline="-25000" dirty="0"/>
              <a:t>1 </a:t>
            </a:r>
            <a:r>
              <a:rPr lang="en-US" dirty="0"/>
              <a:t>.. </a:t>
            </a:r>
            <a:r>
              <a:rPr lang="en-US" i="1" dirty="0"/>
              <a:t>C</a:t>
            </a:r>
            <a:r>
              <a:rPr lang="en-US" i="1" baseline="-25000" dirty="0"/>
              <a:t>M</a:t>
            </a:r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classifier stability/reduces </a:t>
            </a:r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Works better with unstable classifiers (Decision Trees)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Bagging</a:t>
            </a:r>
            <a:endParaRPr lang="en-US" dirty="0">
              <a:latin typeface="Calibri" charset="0"/>
            </a:endParaRPr>
          </a:p>
        </p:txBody>
      </p:sp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228600" y="6400800"/>
            <a:ext cx="2454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figure from Friedman et al. 2000</a:t>
            </a:r>
          </a:p>
        </p:txBody>
      </p:sp>
    </p:spTree>
    <p:extLst>
      <p:ext uri="{BB962C8B-B14F-4D97-AF65-F5344CB8AC3E}">
        <p14:creationId xmlns:p14="http://schemas.microsoft.com/office/powerpoint/2010/main" val="143337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  <a:p>
            <a:pPr lvl="1"/>
            <a:r>
              <a:rPr lang="en-US" dirty="0"/>
              <a:t>Increases classifier stability/reduces variance</a:t>
            </a:r>
          </a:p>
          <a:p>
            <a:pPr lvl="1"/>
            <a:r>
              <a:rPr lang="en-US" dirty="0"/>
              <a:t>Works better with unstable classifiers (Decision Trees)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some problems with it?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are given weights.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each iteration, a new </a:t>
            </a:r>
            <a:r>
              <a:rPr lang="en-US" dirty="0" smtClean="0"/>
              <a:t>hypothesis/model </a:t>
            </a:r>
            <a:r>
              <a:rPr lang="en-US" dirty="0"/>
              <a:t>is learned and the examples are reweighted to focus the </a:t>
            </a:r>
            <a:r>
              <a:rPr lang="en-US" dirty="0" smtClean="0"/>
              <a:t>model </a:t>
            </a:r>
            <a:r>
              <a:rPr lang="en-US" dirty="0" smtClean="0"/>
              <a:t>on </a:t>
            </a:r>
            <a:r>
              <a:rPr lang="en-US" dirty="0"/>
              <a:t>examples that the most recently learned </a:t>
            </a:r>
            <a:r>
              <a:rPr lang="en-US" dirty="0" smtClean="0"/>
              <a:t>model got </a:t>
            </a:r>
            <a:r>
              <a:rPr lang="en-US" dirty="0"/>
              <a:t>wrong.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17695</TotalTime>
  <Words>635</Words>
  <Application>Microsoft Macintosh PowerPoint</Application>
  <PresentationFormat>On-screen Show (4:3)</PresentationFormat>
  <Paragraphs>118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ＭＳ Ｐゴシック</vt:lpstr>
      <vt:lpstr>Palatino Linotype</vt:lpstr>
      <vt:lpstr>SimSun</vt:lpstr>
      <vt:lpstr>ヒラギノ角ゴ Pro W3</vt:lpstr>
      <vt:lpstr>宋体</vt:lpstr>
      <vt:lpstr>Arial</vt:lpstr>
      <vt:lpstr>ghani uofc template</vt:lpstr>
      <vt:lpstr>Adobe Photoshop 图像</vt:lpstr>
      <vt:lpstr>Supervised Learning: Overview 3</vt:lpstr>
      <vt:lpstr>Methods</vt:lpstr>
      <vt:lpstr>Why Ensembles?</vt:lpstr>
      <vt:lpstr>How can we create ensembles?</vt:lpstr>
      <vt:lpstr>Ensemble Methods</vt:lpstr>
      <vt:lpstr>Bagging</vt:lpstr>
      <vt:lpstr>Bagging</vt:lpstr>
      <vt:lpstr>PowerPoint Presentation</vt:lpstr>
      <vt:lpstr>Boosting</vt:lpstr>
      <vt:lpstr>Boosting</vt:lpstr>
      <vt:lpstr>PowerPoint Presentation</vt:lpstr>
      <vt:lpstr>PowerPoint Presentation</vt:lpstr>
      <vt:lpstr>PowerPoint Presentation</vt:lpstr>
      <vt:lpstr>Boosting</vt:lpstr>
      <vt:lpstr>Random Forest</vt:lpstr>
      <vt:lpstr>Random Forests</vt:lpstr>
      <vt:lpstr>Advantages of random forest</vt:lpstr>
      <vt:lpstr>Questions to think about?</vt:lpstr>
      <vt:lpstr>Factors to consider</vt:lpstr>
      <vt:lpstr>What to remember about classifiers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103</cp:revision>
  <dcterms:created xsi:type="dcterms:W3CDTF">2013-08-06T06:32:01Z</dcterms:created>
  <dcterms:modified xsi:type="dcterms:W3CDTF">2017-04-20T18:31:42Z</dcterms:modified>
</cp:coreProperties>
</file>