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2" r:id="rId2"/>
    <p:sldId id="286" r:id="rId3"/>
    <p:sldId id="273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00" r:id="rId17"/>
    <p:sldId id="301" r:id="rId18"/>
    <p:sldId id="285" r:id="rId19"/>
    <p:sldId id="302" r:id="rId20"/>
    <p:sldId id="303" r:id="rId21"/>
    <p:sldId id="304" r:id="rId22"/>
    <p:sldId id="277" r:id="rId23"/>
    <p:sldId id="278" r:id="rId24"/>
    <p:sldId id="279" r:id="rId25"/>
    <p:sldId id="284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750" autoAdjust="0"/>
  </p:normalViewPr>
  <p:slideViewPr>
    <p:cSldViewPr snapToGrid="0" snapToObjects="1">
      <p:cViewPr>
        <p:scale>
          <a:sx n="72" d="100"/>
          <a:sy n="72" d="100"/>
        </p:scale>
        <p:origin x="2264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C88D16-0FCF-4047-AC43-CECEE371041D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1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model_evaluation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 smtClean="0"/>
              <a:t>Supervised Learning: </a:t>
            </a:r>
            <a:br>
              <a:rPr lang="en-US" dirty="0" smtClean="0"/>
            </a:br>
            <a:r>
              <a:rPr lang="en-US" dirty="0" smtClean="0"/>
              <a:t>Evaluation Methodologies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4919" y="5069880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919" y="3353367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Cross-Validation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919" y="1612793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919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3088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1257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9426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7593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4919" y="5069880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919" y="3353367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Cross-Validation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919" y="1612793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919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3088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1257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9426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7593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7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4919" y="5069880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919" y="3353367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Cross-Validation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919" y="1612793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919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3088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1257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9426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7593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/>
          <a:p>
            <a:r>
              <a:rPr lang="en-US" dirty="0" smtClean="0"/>
              <a:t>Temporal Holdouts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09577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082" y="2177062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2002                                                                                                                2017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-4082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Train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2002                               2007  2008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Test</a:t>
              </a:r>
              <a:endParaRPr lang="en-US" sz="2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3963354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Train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Test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2002                                       2008  2009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470" y="5150073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Train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Test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2002                                               2009  </a:t>
              </a:r>
              <a:r>
                <a:rPr lang="en-US" sz="2400" dirty="0" smtClean="0"/>
                <a:t>2010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08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In-sample</a:t>
            </a:r>
          </a:p>
          <a:p>
            <a:r>
              <a:rPr lang="en-US" dirty="0" smtClean="0"/>
              <a:t>Out of sample</a:t>
            </a:r>
          </a:p>
          <a:p>
            <a:r>
              <a:rPr lang="en-US" dirty="0" smtClean="0"/>
              <a:t>Multiple Out-of-sample (Hold-out) Splits</a:t>
            </a:r>
          </a:p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Leave one out (LOO)</a:t>
            </a:r>
          </a:p>
          <a:p>
            <a:pPr lvl="1"/>
            <a:r>
              <a:rPr lang="en-US" dirty="0" smtClean="0"/>
              <a:t>K fold</a:t>
            </a:r>
          </a:p>
          <a:p>
            <a:r>
              <a:rPr lang="en-US" dirty="0" smtClean="0"/>
              <a:t>Temporal Holdouts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Predictions are often scores between 0 and 1</a:t>
            </a:r>
          </a:p>
          <a:p>
            <a:r>
              <a:rPr lang="en-US" dirty="0" smtClean="0"/>
              <a:t>We need to first turn them into 0 or 1 by selecting a threshold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Metrics</a:t>
            </a:r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>
            <p:extLst/>
          </p:nvPr>
        </p:nvGraphicFramePr>
        <p:xfrm>
          <a:off x="1490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/>
                <a:gridCol w="2140583"/>
                <a:gridCol w="2695205"/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6946" y="3102230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Predicted </a:t>
            </a:r>
            <a:r>
              <a:rPr lang="en-US" sz="3200" dirty="0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2988" y="4818021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Actual Class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Accuracy = </a:t>
            </a:r>
            <a:r>
              <a:rPr lang="en-US" altLang="x-none" b="1" dirty="0">
                <a:latin typeface="Calibri" charset="0"/>
              </a:rPr>
              <a:t>(TP + TN</a:t>
            </a:r>
            <a:r>
              <a:rPr lang="en-US" altLang="x-none" b="1" dirty="0" smtClean="0">
                <a:latin typeface="Calibri" charset="0"/>
              </a:rPr>
              <a:t>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 smtClean="0">
                <a:latin typeface="Calibri" charset="0"/>
              </a:rPr>
              <a:t>Precision (or PPV) = </a:t>
            </a:r>
            <a:r>
              <a:rPr lang="en-US" altLang="x-none" b="1" dirty="0" smtClean="0">
                <a:latin typeface="Calibri" charset="0"/>
              </a:rPr>
              <a:t>TP / (TP + FP)</a:t>
            </a:r>
            <a:br>
              <a:rPr lang="en-US" altLang="x-none" b="1" dirty="0" smtClean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 smtClean="0">
                <a:latin typeface="Calibri" charset="0"/>
              </a:rPr>
              <a:t>Recall (or Sensitivity) = </a:t>
            </a:r>
            <a:r>
              <a:rPr lang="en-US" altLang="x-none" b="1" dirty="0" smtClean="0">
                <a:latin typeface="Calibri" charset="0"/>
              </a:rPr>
              <a:t>TP /</a:t>
            </a:r>
            <a:r>
              <a:rPr lang="en-US" altLang="x-none" dirty="0" smtClean="0">
                <a:latin typeface="Calibri" charset="0"/>
              </a:rPr>
              <a:t> </a:t>
            </a:r>
            <a:r>
              <a:rPr lang="en-US" altLang="x-none" b="1" dirty="0" smtClean="0">
                <a:latin typeface="Calibri" charset="0"/>
              </a:rPr>
              <a:t>(TP </a:t>
            </a:r>
            <a:r>
              <a:rPr lang="en-US" altLang="x-none" b="1" dirty="0">
                <a:latin typeface="Calibri" charset="0"/>
              </a:rPr>
              <a:t>+ </a:t>
            </a:r>
            <a:r>
              <a:rPr lang="en-US" altLang="x-none" b="1" dirty="0" smtClean="0">
                <a:latin typeface="Calibri" charset="0"/>
              </a:rPr>
              <a:t>FN)</a:t>
            </a:r>
            <a:br>
              <a:rPr lang="en-US" altLang="x-none" b="1" dirty="0" smtClean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 smtClean="0">
                <a:latin typeface="Calibri" charset="0"/>
              </a:rPr>
              <a:t>Specificity = TNR</a:t>
            </a:r>
            <a:endParaRPr lang="en-US" altLang="x-none" dirty="0">
              <a:latin typeface="Calibri" charset="0"/>
            </a:endParaRPr>
          </a:p>
          <a:p>
            <a:endParaRPr lang="en-US" altLang="x-none" dirty="0" smtClean="0">
              <a:latin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 smtClean="0"/>
              <a:t>–</a:t>
            </a:r>
            <a:r>
              <a:rPr lang="en-US" dirty="0" smtClean="0"/>
              <a:t> Metrics (at a threshold k)</a:t>
            </a:r>
            <a:endParaRPr lang="en-US" dirty="0"/>
          </a:p>
        </p:txBody>
      </p:sp>
      <p:graphicFrame>
        <p:nvGraphicFramePr>
          <p:cNvPr id="4" name="Group 77"/>
          <p:cNvGraphicFramePr>
            <a:graphicFrameLocks noGrp="1"/>
          </p:cNvGraphicFramePr>
          <p:nvPr>
            <p:extLst/>
          </p:nvPr>
        </p:nvGraphicFramePr>
        <p:xfrm>
          <a:off x="4631960" y="4549123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/>
                <a:gridCol w="1888008"/>
                <a:gridCol w="1943613"/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99153" y="4109551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Predicted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3477263" y="5011323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Actual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4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the Threshold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0" y="905957"/>
            <a:ext cx="8321113" cy="56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0" t="9712" b="9712"/>
          <a:stretch/>
        </p:blipFill>
        <p:spPr>
          <a:xfrm>
            <a:off x="352794" y="1353805"/>
            <a:ext cx="8620257" cy="49546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38" y="2050633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7338" y="1316135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Receiver Operator Characteristic Curve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28603" y="2263515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7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and Create label (outcome variable)</a:t>
            </a:r>
          </a:p>
          <a:p>
            <a:r>
              <a:rPr lang="en-US" dirty="0" smtClean="0"/>
              <a:t>Define and Create Features (predictors)</a:t>
            </a:r>
          </a:p>
          <a:p>
            <a:r>
              <a:rPr lang="en-US" dirty="0" smtClean="0"/>
              <a:t>Create Training and Validation Sets</a:t>
            </a:r>
          </a:p>
          <a:p>
            <a:r>
              <a:rPr lang="en-US" dirty="0" smtClean="0"/>
              <a:t>Train model(s) on Training Set</a:t>
            </a:r>
          </a:p>
          <a:p>
            <a:r>
              <a:rPr lang="en-US" dirty="0" smtClean="0"/>
              <a:t>Validate model(s) on Validation Set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a prediction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9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care about the entire space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 </a:t>
            </a:r>
            <a:r>
              <a:rPr lang="mr-IN" dirty="0" smtClean="0"/>
              <a:t>–</a:t>
            </a:r>
            <a:r>
              <a:rPr lang="en-US" dirty="0" smtClean="0"/>
              <a:t> Area Under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38" y="2420471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(predict most frequent class)</a:t>
            </a:r>
          </a:p>
          <a:p>
            <a:r>
              <a:rPr lang="en-US" dirty="0" smtClean="0"/>
              <a:t>Simple heuristics</a:t>
            </a:r>
          </a:p>
          <a:p>
            <a:r>
              <a:rPr lang="en-US" dirty="0" smtClean="0"/>
              <a:t>Expert </a:t>
            </a:r>
            <a:r>
              <a:rPr lang="en-US" dirty="0" smtClean="0"/>
              <a:t>heuristics</a:t>
            </a:r>
          </a:p>
          <a:p>
            <a:pPr lvl="1"/>
            <a:r>
              <a:rPr lang="en-US" dirty="0" smtClean="0"/>
              <a:t>Simple 1 or 2 deep Decision tree is a good heuristic baseline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- Baselines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Sklearn evaluation functions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train-test splits (CV or temporal)</a:t>
            </a:r>
          </a:p>
          <a:p>
            <a:pPr lvl="1"/>
            <a:r>
              <a:rPr lang="en-US" dirty="0" smtClean="0"/>
              <a:t>For subsets of Feature Sets (Demographic only, Behavior only, Temporal only, etc.)</a:t>
            </a:r>
          </a:p>
          <a:p>
            <a:pPr lvl="2"/>
            <a:r>
              <a:rPr lang="en-US" sz="2800" dirty="0" smtClean="0"/>
              <a:t>For Classifiers (RFC, SVM, DT, NN, </a:t>
            </a:r>
            <a:r>
              <a:rPr lang="en-US" sz="2800" dirty="0" err="1" smtClean="0"/>
              <a:t>Logit</a:t>
            </a:r>
            <a:r>
              <a:rPr lang="en-US" sz="2800" dirty="0" smtClean="0"/>
              <a:t>, GB, Boosting)</a:t>
            </a:r>
          </a:p>
          <a:p>
            <a:pPr lvl="3"/>
            <a:r>
              <a:rPr lang="en-US" sz="2800" dirty="0" smtClean="0"/>
              <a:t>For parameters (cross products of different parameters)</a:t>
            </a:r>
          </a:p>
          <a:p>
            <a:pPr lvl="4"/>
            <a:r>
              <a:rPr lang="en-US" sz="2800" dirty="0" smtClean="0"/>
              <a:t>Fit</a:t>
            </a:r>
          </a:p>
          <a:p>
            <a:pPr lvl="4"/>
            <a:r>
              <a:rPr lang="en-US" sz="2800" dirty="0" smtClean="0"/>
              <a:t>Predict</a:t>
            </a:r>
          </a:p>
          <a:p>
            <a:pPr lvl="4"/>
            <a:r>
              <a:rPr lang="en-US" sz="2800" dirty="0" smtClean="0"/>
              <a:t>Evaluate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wonderful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537732"/>
              </p:ext>
            </p:extLst>
          </p:nvPr>
        </p:nvGraphicFramePr>
        <p:xfrm>
          <a:off x="223835" y="1354138"/>
          <a:ext cx="8754791" cy="477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301"/>
                <a:gridCol w="1199502"/>
                <a:gridCol w="1164223"/>
                <a:gridCol w="811428"/>
                <a:gridCol w="1146583"/>
                <a:gridCol w="1234781"/>
                <a:gridCol w="1040745"/>
                <a:gridCol w="723228"/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Param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Param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Subsets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Prec</a:t>
                      </a:r>
                      <a:r>
                        <a:rPr lang="en-US" dirty="0" smtClean="0"/>
                        <a:t> @ 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approaches work best?</a:t>
            </a:r>
          </a:p>
          <a:p>
            <a:pPr lvl="1"/>
            <a:r>
              <a:rPr lang="en-US" dirty="0" smtClean="0"/>
              <a:t>Which classifiers?</a:t>
            </a:r>
          </a:p>
          <a:p>
            <a:pPr lvl="1"/>
            <a:r>
              <a:rPr lang="en-US" dirty="0" smtClean="0"/>
              <a:t>Which parameters?</a:t>
            </a:r>
          </a:p>
          <a:p>
            <a:pPr lvl="1"/>
            <a:r>
              <a:rPr lang="en-US" dirty="0" smtClean="0"/>
              <a:t>Over which metrics?</a:t>
            </a:r>
          </a:p>
          <a:p>
            <a:r>
              <a:rPr lang="en-US" dirty="0" smtClean="0"/>
              <a:t>Value of different features/feature sets?</a:t>
            </a:r>
          </a:p>
          <a:p>
            <a:r>
              <a:rPr lang="en-US" dirty="0" smtClean="0"/>
              <a:t>Variance in performance over time?</a:t>
            </a:r>
          </a:p>
          <a:p>
            <a:pPr lvl="1"/>
            <a:r>
              <a:rPr lang="en-US" dirty="0" smtClean="0"/>
              <a:t>Highest average?</a:t>
            </a:r>
            <a:endParaRPr lang="en-US" dirty="0"/>
          </a:p>
          <a:p>
            <a:pPr lvl="1"/>
            <a:r>
              <a:rPr lang="en-US" dirty="0" smtClean="0"/>
              <a:t>Lowest variance?</a:t>
            </a:r>
          </a:p>
          <a:p>
            <a:pPr lvl="1"/>
            <a:r>
              <a:rPr lang="en-US" dirty="0" smtClean="0"/>
              <a:t>Getting better over time?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Train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endParaRPr lang="en-US" dirty="0"/>
          </a:p>
          <a:p>
            <a:r>
              <a:rPr lang="en-US" dirty="0" smtClean="0"/>
              <a:t>Live Testing / Experiment</a:t>
            </a:r>
          </a:p>
          <a:p>
            <a:pPr lvl="1"/>
            <a:r>
              <a:rPr lang="en-US" dirty="0" smtClean="0"/>
              <a:t>A/B</a:t>
            </a:r>
          </a:p>
          <a:p>
            <a:pPr lvl="1"/>
            <a:r>
              <a:rPr lang="en-US" dirty="0" smtClean="0"/>
              <a:t>Multi-Armed Bandit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best model using train-test splits</a:t>
            </a:r>
          </a:p>
          <a:p>
            <a:r>
              <a:rPr lang="en-US" dirty="0" smtClean="0"/>
              <a:t>Train on all the labeled data</a:t>
            </a:r>
          </a:p>
          <a:p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Randomize splits</a:t>
            </a:r>
          </a:p>
          <a:p>
            <a:pPr lvl="2"/>
            <a:r>
              <a:rPr lang="en-US" dirty="0" smtClean="0"/>
              <a:t>Split 1: Random</a:t>
            </a:r>
          </a:p>
          <a:p>
            <a:pPr lvl="2"/>
            <a:r>
              <a:rPr lang="en-US" dirty="0" smtClean="0"/>
              <a:t>Split 2: Model Prediction</a:t>
            </a:r>
          </a:p>
          <a:p>
            <a:pPr lvl="2"/>
            <a:r>
              <a:rPr lang="en-US" dirty="0" smtClean="0"/>
              <a:t>Split 3: Existing Approach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(Validation)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estimates?</a:t>
            </a:r>
          </a:p>
          <a:p>
            <a:r>
              <a:rPr lang="en-US" dirty="0" smtClean="0"/>
              <a:t>Ranking?</a:t>
            </a:r>
          </a:p>
          <a:p>
            <a:endParaRPr lang="en-US" dirty="0"/>
          </a:p>
          <a:p>
            <a:r>
              <a:rPr lang="en-US" dirty="0" smtClean="0"/>
              <a:t>How does the experiment design change?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test in an experiment?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7315200" y="4768755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Modeling Steps</a:t>
            </a:r>
            <a:endParaRPr lang="en-US" dirty="0"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1537471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 Labels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10200" y="2932348"/>
            <a:ext cx="1371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54279" name="TextBox 13"/>
          <p:cNvSpPr txBox="1">
            <a:spLocks noChangeArrowheads="1"/>
          </p:cNvSpPr>
          <p:nvPr/>
        </p:nvSpPr>
        <p:spPr bwMode="auto">
          <a:xfrm>
            <a:off x="552450" y="1437994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2932348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3087165"/>
            <a:ext cx="3048000" cy="546909"/>
            <a:chOff x="76200" y="3087165"/>
            <a:chExt cx="3048000" cy="546909"/>
          </a:xfrm>
        </p:grpSpPr>
        <p:grpSp>
          <p:nvGrpSpPr>
            <p:cNvPr id="54277" name="Group 12"/>
            <p:cNvGrpSpPr>
              <a:grpSpLocks/>
            </p:cNvGrpSpPr>
            <p:nvPr/>
          </p:nvGrpSpPr>
          <p:grpSpPr bwMode="auto">
            <a:xfrm>
              <a:off x="76200" y="3087165"/>
              <a:ext cx="2438400" cy="546909"/>
              <a:chOff x="228600" y="1417320"/>
              <a:chExt cx="2438400" cy="2849880"/>
            </a:xfrm>
          </p:grpSpPr>
          <p:sp>
            <p:nvSpPr>
              <p:cNvPr id="54296" name="TextBox 7"/>
              <p:cNvSpPr txBox="1">
                <a:spLocks noChangeArrowheads="1"/>
              </p:cNvSpPr>
              <p:nvPr/>
            </p:nvSpPr>
            <p:spPr bwMode="auto">
              <a:xfrm>
                <a:off x="427560" y="1417320"/>
                <a:ext cx="2133600" cy="738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Training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Data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28600" y="1448185"/>
                <a:ext cx="2438400" cy="281901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Right Arrow 15"/>
            <p:cNvSpPr/>
            <p:nvPr/>
          </p:nvSpPr>
          <p:spPr>
            <a:xfrm>
              <a:off x="2590800" y="3237148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4800600" y="323714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5821363" y="252807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460960" y="4768755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254" name="TextBox 20"/>
          <p:cNvSpPr txBox="1">
            <a:spLocks noChangeArrowheads="1"/>
          </p:cNvSpPr>
          <p:nvPr/>
        </p:nvSpPr>
        <p:spPr bwMode="auto">
          <a:xfrm>
            <a:off x="620713" y="4236088"/>
            <a:ext cx="1436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6858000" y="323714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43800" y="2932348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899360" y="4768755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289760" y="5073555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6740160" y="507355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2442" y="4921401"/>
            <a:ext cx="2093558" cy="540986"/>
            <a:chOff x="132442" y="4921401"/>
            <a:chExt cx="2093558" cy="540986"/>
          </a:xfrm>
        </p:grpSpPr>
        <p:sp>
          <p:nvSpPr>
            <p:cNvPr id="20" name="Right Arrow 19"/>
            <p:cNvSpPr/>
            <p:nvPr/>
          </p:nvSpPr>
          <p:spPr>
            <a:xfrm>
              <a:off x="1692600" y="5073555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32442" y="4921401"/>
              <a:ext cx="1719729" cy="540986"/>
              <a:chOff x="132442" y="4921401"/>
              <a:chExt cx="1719729" cy="540986"/>
            </a:xfrm>
          </p:grpSpPr>
          <p:sp>
            <p:nvSpPr>
              <p:cNvPr id="10255" name="TextBox 21"/>
              <p:cNvSpPr txBox="1">
                <a:spLocks noChangeArrowheads="1"/>
              </p:cNvSpPr>
              <p:nvPr/>
            </p:nvSpPr>
            <p:spPr bwMode="auto">
              <a:xfrm>
                <a:off x="275160" y="4980447"/>
                <a:ext cx="15770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solidFill>
                      <a:srgbClr val="000000"/>
                    </a:solidFill>
                  </a:rPr>
                  <a:t>Test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Data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32442" y="4921401"/>
                <a:ext cx="1455135" cy="5409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93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run a large number of different types of models</a:t>
            </a:r>
          </a:p>
          <a:p>
            <a:endParaRPr lang="en-US" dirty="0"/>
          </a:p>
          <a:p>
            <a:r>
              <a:rPr lang="en-US" dirty="0" smtClean="0"/>
              <a:t>You need to understand what types of models work when, </a:t>
            </a:r>
            <a:r>
              <a:rPr lang="en-US" b="1" dirty="0" smtClean="0"/>
              <a:t>and</a:t>
            </a:r>
          </a:p>
          <a:p>
            <a:r>
              <a:rPr lang="en-US" dirty="0" smtClean="0"/>
              <a:t>You need to decide which one(s) to use in the </a:t>
            </a:r>
            <a:r>
              <a:rPr lang="en-US" b="1" dirty="0" smtClean="0"/>
              <a:t>future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Metric(s)</a:t>
            </a:r>
          </a:p>
          <a:p>
            <a:r>
              <a:rPr lang="en-US" dirty="0" smtClean="0"/>
              <a:t>Comparing to baselines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 to validate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4919" y="5069880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919" y="3353367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In-sample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919" y="1612793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4919" y="5069880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919" y="3353367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66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66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Out-of-Sample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919" y="1612793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4919" y="5069880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919" y="3353367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Cross-Validation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919" y="1612793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919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3088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1257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9426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7593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4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4919" y="5069880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919" y="3353367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Cross-Validation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919" y="1612793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919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3088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1257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9426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7593" y="1615945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19800</TotalTime>
  <Words>575</Words>
  <Application>Microsoft Macintosh PowerPoint</Application>
  <PresentationFormat>On-screen Show (4:3)</PresentationFormat>
  <Paragraphs>195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Mangal</vt:lpstr>
      <vt:lpstr>ＭＳ Ｐゴシック</vt:lpstr>
      <vt:lpstr>Wingdings</vt:lpstr>
      <vt:lpstr>ghani uofc template</vt:lpstr>
      <vt:lpstr>Supervised Learning:  Evaluation Methodologies</vt:lpstr>
      <vt:lpstr>How to solve a prediction problem</vt:lpstr>
      <vt:lpstr>Modeling Steps</vt:lpstr>
      <vt:lpstr>Validation</vt:lpstr>
      <vt:lpstr>What we need to validate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Evaluation - Methodology</vt:lpstr>
      <vt:lpstr>Evaluation - Metrics</vt:lpstr>
      <vt:lpstr>Evaluation – Metrics (at a threshold k)</vt:lpstr>
      <vt:lpstr>Varying the Threshold</vt:lpstr>
      <vt:lpstr>Precision Recall Curves</vt:lpstr>
      <vt:lpstr>ROC Curve</vt:lpstr>
      <vt:lpstr>AUC – Area Under Curve</vt:lpstr>
      <vt:lpstr>Evaluation - Baselines</vt:lpstr>
      <vt:lpstr>Resources </vt:lpstr>
      <vt:lpstr>The wonderful for loop</vt:lpstr>
      <vt:lpstr>Results</vt:lpstr>
      <vt:lpstr>Analyzing the results</vt:lpstr>
      <vt:lpstr>Evaluation</vt:lpstr>
      <vt:lpstr>Sample (Validation) Experiment</vt:lpstr>
      <vt:lpstr>Examples</vt:lpstr>
      <vt:lpstr>What to test in an experiment?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123</cp:revision>
  <dcterms:created xsi:type="dcterms:W3CDTF">2013-08-06T06:32:01Z</dcterms:created>
  <dcterms:modified xsi:type="dcterms:W3CDTF">2017-04-18T05:06:39Z</dcterms:modified>
</cp:coreProperties>
</file>