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72" r:id="rId2"/>
    <p:sldId id="276" r:id="rId3"/>
    <p:sldId id="273" r:id="rId4"/>
    <p:sldId id="274" r:id="rId5"/>
    <p:sldId id="300" r:id="rId6"/>
    <p:sldId id="301" r:id="rId7"/>
    <p:sldId id="302" r:id="rId8"/>
    <p:sldId id="303" r:id="rId9"/>
    <p:sldId id="304" r:id="rId10"/>
    <p:sldId id="277" r:id="rId11"/>
    <p:sldId id="278" r:id="rId12"/>
    <p:sldId id="280" r:id="rId13"/>
    <p:sldId id="279" r:id="rId14"/>
    <p:sldId id="306" r:id="rId15"/>
    <p:sldId id="283" r:id="rId16"/>
    <p:sldId id="286" r:id="rId17"/>
    <p:sldId id="287" r:id="rId18"/>
    <p:sldId id="290" r:id="rId19"/>
    <p:sldId id="285" r:id="rId20"/>
    <p:sldId id="291" r:id="rId21"/>
    <p:sldId id="292" r:id="rId22"/>
    <p:sldId id="293" r:id="rId23"/>
    <p:sldId id="294" r:id="rId24"/>
    <p:sldId id="295" r:id="rId25"/>
    <p:sldId id="29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79680" autoAdjust="0"/>
  </p:normalViewPr>
  <p:slideViewPr>
    <p:cSldViewPr snapToGrid="0" snapToObjects="1">
      <p:cViewPr>
        <p:scale>
          <a:sx n="63" d="100"/>
          <a:sy n="63" d="100"/>
        </p:scale>
        <p:origin x="2800" y="6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4939A5-61AE-9B4E-A79C-FD07DB0B9193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F43522-B62A-3D44-9C1F-1B384D416A21}">
      <dgm:prSet phldrT="[Text]" custT="1"/>
      <dgm:spPr/>
      <dgm:t>
        <a:bodyPr/>
        <a:lstStyle/>
        <a:p>
          <a:r>
            <a:rPr lang="en-US" sz="2000" dirty="0" smtClean="0"/>
            <a:t>Come up with Feature ideas</a:t>
          </a:r>
          <a:endParaRPr lang="en-US" sz="2000" dirty="0"/>
        </a:p>
      </dgm:t>
    </dgm:pt>
    <dgm:pt modelId="{4A6A2D2E-D070-0542-9834-C49066B1C4BE}" type="parTrans" cxnId="{757EEBEB-396F-F844-97F8-640FF6093CD9}">
      <dgm:prSet/>
      <dgm:spPr/>
      <dgm:t>
        <a:bodyPr/>
        <a:lstStyle/>
        <a:p>
          <a:endParaRPr lang="en-US"/>
        </a:p>
      </dgm:t>
    </dgm:pt>
    <dgm:pt modelId="{54E87F9D-FD2B-B341-9EB0-B864E8CC1934}" type="sibTrans" cxnId="{757EEBEB-396F-F844-97F8-640FF6093CD9}">
      <dgm:prSet/>
      <dgm:spPr/>
      <dgm:t>
        <a:bodyPr/>
        <a:lstStyle/>
        <a:p>
          <a:endParaRPr lang="en-US"/>
        </a:p>
      </dgm:t>
    </dgm:pt>
    <dgm:pt modelId="{B732170C-6367-8F43-81E8-6027E310AEC2}">
      <dgm:prSet phldrT="[Text]" custT="1"/>
      <dgm:spPr/>
      <dgm:t>
        <a:bodyPr/>
        <a:lstStyle/>
        <a:p>
          <a:r>
            <a:rPr lang="en-US" sz="2000" dirty="0" smtClean="0"/>
            <a:t>Implement Features</a:t>
          </a:r>
          <a:endParaRPr lang="en-US" sz="2000" dirty="0"/>
        </a:p>
      </dgm:t>
    </dgm:pt>
    <dgm:pt modelId="{D0625F34-EB09-B342-BBE1-FF212B25C008}" type="parTrans" cxnId="{A2498F5E-391E-0248-A1BB-525FCB3B196E}">
      <dgm:prSet/>
      <dgm:spPr/>
      <dgm:t>
        <a:bodyPr/>
        <a:lstStyle/>
        <a:p>
          <a:endParaRPr lang="en-US"/>
        </a:p>
      </dgm:t>
    </dgm:pt>
    <dgm:pt modelId="{B3AE3CB1-36E1-E441-9DB8-A6A6EB55C7AF}" type="sibTrans" cxnId="{A2498F5E-391E-0248-A1BB-525FCB3B196E}">
      <dgm:prSet/>
      <dgm:spPr/>
      <dgm:t>
        <a:bodyPr/>
        <a:lstStyle/>
        <a:p>
          <a:endParaRPr lang="en-US"/>
        </a:p>
      </dgm:t>
    </dgm:pt>
    <dgm:pt modelId="{56F1EA0B-02BD-B04B-B23B-1DC5FEF08F55}">
      <dgm:prSet phldrT="[Text]" custT="1"/>
      <dgm:spPr/>
      <dgm:t>
        <a:bodyPr/>
        <a:lstStyle/>
        <a:p>
          <a:r>
            <a:rPr lang="en-US" sz="2000" dirty="0" smtClean="0"/>
            <a:t>Test Performance in ML Pipeline</a:t>
          </a:r>
          <a:endParaRPr lang="en-US" sz="2000" dirty="0"/>
        </a:p>
      </dgm:t>
    </dgm:pt>
    <dgm:pt modelId="{B6413D34-C7F9-B84F-8AFC-37E43B8FBAA8}" type="parTrans" cxnId="{E1CD659C-AA78-B44F-8D03-A0EB2EA43CA9}">
      <dgm:prSet/>
      <dgm:spPr/>
      <dgm:t>
        <a:bodyPr/>
        <a:lstStyle/>
        <a:p>
          <a:endParaRPr lang="en-US"/>
        </a:p>
      </dgm:t>
    </dgm:pt>
    <dgm:pt modelId="{D63C60B8-C747-A140-952D-0791E1A4BB70}" type="sibTrans" cxnId="{E1CD659C-AA78-B44F-8D03-A0EB2EA43CA9}">
      <dgm:prSet/>
      <dgm:spPr/>
      <dgm:t>
        <a:bodyPr/>
        <a:lstStyle/>
        <a:p>
          <a:endParaRPr lang="en-US"/>
        </a:p>
      </dgm:t>
    </dgm:pt>
    <dgm:pt modelId="{C8AD37E1-663C-B347-B150-404C38F2C8C5}">
      <dgm:prSet phldrT="[Text]" custT="1"/>
      <dgm:spPr/>
      <dgm:t>
        <a:bodyPr/>
        <a:lstStyle/>
        <a:p>
          <a:r>
            <a:rPr lang="en-US" sz="2000" dirty="0" smtClean="0"/>
            <a:t>Discard/Keep</a:t>
          </a:r>
          <a:endParaRPr lang="en-US" sz="2000" dirty="0"/>
        </a:p>
      </dgm:t>
    </dgm:pt>
    <dgm:pt modelId="{835EA2C5-49F6-FF4F-B747-3C6A29083870}" type="parTrans" cxnId="{D3D70B0C-1E0A-1745-9FCA-DCBBF144F974}">
      <dgm:prSet/>
      <dgm:spPr/>
      <dgm:t>
        <a:bodyPr/>
        <a:lstStyle/>
        <a:p>
          <a:endParaRPr lang="en-US"/>
        </a:p>
      </dgm:t>
    </dgm:pt>
    <dgm:pt modelId="{A3302372-969E-DB43-91DC-057F48D48A3D}" type="sibTrans" cxnId="{D3D70B0C-1E0A-1745-9FCA-DCBBF144F974}">
      <dgm:prSet/>
      <dgm:spPr/>
      <dgm:t>
        <a:bodyPr/>
        <a:lstStyle/>
        <a:p>
          <a:endParaRPr lang="en-US"/>
        </a:p>
      </dgm:t>
    </dgm:pt>
    <dgm:pt modelId="{20A9EDF9-2D5D-0446-99E7-FA68FE58A565}" type="pres">
      <dgm:prSet presAssocID="{8B4939A5-61AE-9B4E-A79C-FD07DB0B919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5B8879-CD04-764C-8AA3-A5E2A795A175}" type="pres">
      <dgm:prSet presAssocID="{A8F43522-B62A-3D44-9C1F-1B384D416A21}" presName="node" presStyleLbl="node1" presStyleIdx="0" presStyleCnt="4" custScaleX="98313" custScaleY="938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DC132D-438F-254E-B43D-E9D312B11D27}" type="pres">
      <dgm:prSet presAssocID="{54E87F9D-FD2B-B341-9EB0-B864E8CC193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0A3841EC-3823-264D-93A3-275563A6D934}" type="pres">
      <dgm:prSet presAssocID="{54E87F9D-FD2B-B341-9EB0-B864E8CC1934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C416D91B-292C-E542-87D5-DEA62EC9B70E}" type="pres">
      <dgm:prSet presAssocID="{B732170C-6367-8F43-81E8-6027E310AEC2}" presName="node" presStyleLbl="node1" presStyleIdx="1" presStyleCnt="4" custScaleX="116101" custScaleY="1097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F4C04-F962-A84F-8846-0230D12E3AB8}" type="pres">
      <dgm:prSet presAssocID="{B3AE3CB1-36E1-E441-9DB8-A6A6EB55C7AF}" presName="sibTrans" presStyleLbl="sibTrans2D1" presStyleIdx="1" presStyleCnt="4"/>
      <dgm:spPr/>
      <dgm:t>
        <a:bodyPr/>
        <a:lstStyle/>
        <a:p>
          <a:endParaRPr lang="en-US"/>
        </a:p>
      </dgm:t>
    </dgm:pt>
    <dgm:pt modelId="{9BD27105-BE67-6847-99A5-01E96659D6F0}" type="pres">
      <dgm:prSet presAssocID="{B3AE3CB1-36E1-E441-9DB8-A6A6EB55C7AF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7FB53688-E9C7-EB46-8450-86DB276964BF}" type="pres">
      <dgm:prSet presAssocID="{56F1EA0B-02BD-B04B-B23B-1DC5FEF08F55}" presName="node" presStyleLbl="node1" presStyleIdx="2" presStyleCnt="4" custScaleX="115327" custScaleY="1050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03D29D-6D1B-D144-9F79-CE7E97FAEAFF}" type="pres">
      <dgm:prSet presAssocID="{D63C60B8-C747-A140-952D-0791E1A4BB70}" presName="sibTrans" presStyleLbl="sibTrans2D1" presStyleIdx="2" presStyleCnt="4"/>
      <dgm:spPr/>
      <dgm:t>
        <a:bodyPr/>
        <a:lstStyle/>
        <a:p>
          <a:endParaRPr lang="en-US"/>
        </a:p>
      </dgm:t>
    </dgm:pt>
    <dgm:pt modelId="{328F1ECC-8133-6943-98E8-B071A82B2F4E}" type="pres">
      <dgm:prSet presAssocID="{D63C60B8-C747-A140-952D-0791E1A4BB70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D7EBC052-ED42-F14B-9C38-1DE104A3278B}" type="pres">
      <dgm:prSet presAssocID="{C8AD37E1-663C-B347-B150-404C38F2C8C5}" presName="node" presStyleLbl="node1" presStyleIdx="3" presStyleCnt="4" custScaleX="116894" custScaleY="1135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AB3ADD-E4C5-A04D-B5B1-BE3942CAC30E}" type="pres">
      <dgm:prSet presAssocID="{A3302372-969E-DB43-91DC-057F48D48A3D}" presName="sibTrans" presStyleLbl="sibTrans2D1" presStyleIdx="3" presStyleCnt="4"/>
      <dgm:spPr/>
      <dgm:t>
        <a:bodyPr/>
        <a:lstStyle/>
        <a:p>
          <a:endParaRPr lang="en-US"/>
        </a:p>
      </dgm:t>
    </dgm:pt>
    <dgm:pt modelId="{F8B21741-C690-CF4B-A9E1-C9BC40213FFB}" type="pres">
      <dgm:prSet presAssocID="{A3302372-969E-DB43-91DC-057F48D48A3D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824DBE81-EB37-3041-8427-7342C8358EDF}" type="presOf" srcId="{8B4939A5-61AE-9B4E-A79C-FD07DB0B9193}" destId="{20A9EDF9-2D5D-0446-99E7-FA68FE58A565}" srcOrd="0" destOrd="0" presId="urn:microsoft.com/office/officeart/2005/8/layout/cycle2"/>
    <dgm:cxn modelId="{E1CD659C-AA78-B44F-8D03-A0EB2EA43CA9}" srcId="{8B4939A5-61AE-9B4E-A79C-FD07DB0B9193}" destId="{56F1EA0B-02BD-B04B-B23B-1DC5FEF08F55}" srcOrd="2" destOrd="0" parTransId="{B6413D34-C7F9-B84F-8AFC-37E43B8FBAA8}" sibTransId="{D63C60B8-C747-A140-952D-0791E1A4BB70}"/>
    <dgm:cxn modelId="{A2498F5E-391E-0248-A1BB-525FCB3B196E}" srcId="{8B4939A5-61AE-9B4E-A79C-FD07DB0B9193}" destId="{B732170C-6367-8F43-81E8-6027E310AEC2}" srcOrd="1" destOrd="0" parTransId="{D0625F34-EB09-B342-BBE1-FF212B25C008}" sibTransId="{B3AE3CB1-36E1-E441-9DB8-A6A6EB55C7AF}"/>
    <dgm:cxn modelId="{26ED5487-5F55-F14D-B2D9-7A173AB741E0}" type="presOf" srcId="{A3302372-969E-DB43-91DC-057F48D48A3D}" destId="{F8B21741-C690-CF4B-A9E1-C9BC40213FFB}" srcOrd="1" destOrd="0" presId="urn:microsoft.com/office/officeart/2005/8/layout/cycle2"/>
    <dgm:cxn modelId="{0CFBB6F1-A6A1-4048-9021-D525B50D7EF3}" type="presOf" srcId="{B732170C-6367-8F43-81E8-6027E310AEC2}" destId="{C416D91B-292C-E542-87D5-DEA62EC9B70E}" srcOrd="0" destOrd="0" presId="urn:microsoft.com/office/officeart/2005/8/layout/cycle2"/>
    <dgm:cxn modelId="{8699211A-1EC9-4942-A86A-7E456611DC34}" type="presOf" srcId="{B3AE3CB1-36E1-E441-9DB8-A6A6EB55C7AF}" destId="{9BD27105-BE67-6847-99A5-01E96659D6F0}" srcOrd="1" destOrd="0" presId="urn:microsoft.com/office/officeart/2005/8/layout/cycle2"/>
    <dgm:cxn modelId="{3920B034-6FD4-DC48-8174-7CAC5C65C57E}" type="presOf" srcId="{D63C60B8-C747-A140-952D-0791E1A4BB70}" destId="{6C03D29D-6D1B-D144-9F79-CE7E97FAEAFF}" srcOrd="0" destOrd="0" presId="urn:microsoft.com/office/officeart/2005/8/layout/cycle2"/>
    <dgm:cxn modelId="{757EEBEB-396F-F844-97F8-640FF6093CD9}" srcId="{8B4939A5-61AE-9B4E-A79C-FD07DB0B9193}" destId="{A8F43522-B62A-3D44-9C1F-1B384D416A21}" srcOrd="0" destOrd="0" parTransId="{4A6A2D2E-D070-0542-9834-C49066B1C4BE}" sibTransId="{54E87F9D-FD2B-B341-9EB0-B864E8CC1934}"/>
    <dgm:cxn modelId="{D3D70B0C-1E0A-1745-9FCA-DCBBF144F974}" srcId="{8B4939A5-61AE-9B4E-A79C-FD07DB0B9193}" destId="{C8AD37E1-663C-B347-B150-404C38F2C8C5}" srcOrd="3" destOrd="0" parTransId="{835EA2C5-49F6-FF4F-B747-3C6A29083870}" sibTransId="{A3302372-969E-DB43-91DC-057F48D48A3D}"/>
    <dgm:cxn modelId="{7EF80305-E719-B248-A2D5-3C10AFB83586}" type="presOf" srcId="{54E87F9D-FD2B-B341-9EB0-B864E8CC1934}" destId="{BADC132D-438F-254E-B43D-E9D312B11D27}" srcOrd="0" destOrd="0" presId="urn:microsoft.com/office/officeart/2005/8/layout/cycle2"/>
    <dgm:cxn modelId="{5D2E3D14-D27B-B644-8363-BF100DD2CF3C}" type="presOf" srcId="{C8AD37E1-663C-B347-B150-404C38F2C8C5}" destId="{D7EBC052-ED42-F14B-9C38-1DE104A3278B}" srcOrd="0" destOrd="0" presId="urn:microsoft.com/office/officeart/2005/8/layout/cycle2"/>
    <dgm:cxn modelId="{1E74BAAE-5043-DB4A-80C4-A3E014788034}" type="presOf" srcId="{D63C60B8-C747-A140-952D-0791E1A4BB70}" destId="{328F1ECC-8133-6943-98E8-B071A82B2F4E}" srcOrd="1" destOrd="0" presId="urn:microsoft.com/office/officeart/2005/8/layout/cycle2"/>
    <dgm:cxn modelId="{5FD1BB4D-43A6-CE43-BEBB-C468FA82B8B5}" type="presOf" srcId="{A8F43522-B62A-3D44-9C1F-1B384D416A21}" destId="{945B8879-CD04-764C-8AA3-A5E2A795A175}" srcOrd="0" destOrd="0" presId="urn:microsoft.com/office/officeart/2005/8/layout/cycle2"/>
    <dgm:cxn modelId="{BA34C6A5-FBC6-794E-85B8-3D1CCFC88913}" type="presOf" srcId="{56F1EA0B-02BD-B04B-B23B-1DC5FEF08F55}" destId="{7FB53688-E9C7-EB46-8450-86DB276964BF}" srcOrd="0" destOrd="0" presId="urn:microsoft.com/office/officeart/2005/8/layout/cycle2"/>
    <dgm:cxn modelId="{D4818165-FD4E-3040-A814-5F04BA31FB3D}" type="presOf" srcId="{A3302372-969E-DB43-91DC-057F48D48A3D}" destId="{07AB3ADD-E4C5-A04D-B5B1-BE3942CAC30E}" srcOrd="0" destOrd="0" presId="urn:microsoft.com/office/officeart/2005/8/layout/cycle2"/>
    <dgm:cxn modelId="{2B6DF78C-3516-3A46-A0E3-1B6F5C11A849}" type="presOf" srcId="{54E87F9D-FD2B-B341-9EB0-B864E8CC1934}" destId="{0A3841EC-3823-264D-93A3-275563A6D934}" srcOrd="1" destOrd="0" presId="urn:microsoft.com/office/officeart/2005/8/layout/cycle2"/>
    <dgm:cxn modelId="{A7B19BF8-68A9-0E4F-BEFF-F7E403FE636B}" type="presOf" srcId="{B3AE3CB1-36E1-E441-9DB8-A6A6EB55C7AF}" destId="{08BF4C04-F962-A84F-8846-0230D12E3AB8}" srcOrd="0" destOrd="0" presId="urn:microsoft.com/office/officeart/2005/8/layout/cycle2"/>
    <dgm:cxn modelId="{AF47558D-6D10-324F-AC28-B644D660FBBC}" type="presParOf" srcId="{20A9EDF9-2D5D-0446-99E7-FA68FE58A565}" destId="{945B8879-CD04-764C-8AA3-A5E2A795A175}" srcOrd="0" destOrd="0" presId="urn:microsoft.com/office/officeart/2005/8/layout/cycle2"/>
    <dgm:cxn modelId="{BC23214D-3FD5-1A49-ACC3-6774845E229D}" type="presParOf" srcId="{20A9EDF9-2D5D-0446-99E7-FA68FE58A565}" destId="{BADC132D-438F-254E-B43D-E9D312B11D27}" srcOrd="1" destOrd="0" presId="urn:microsoft.com/office/officeart/2005/8/layout/cycle2"/>
    <dgm:cxn modelId="{6C5BCC82-F38B-5349-BFE7-A4E596093D04}" type="presParOf" srcId="{BADC132D-438F-254E-B43D-E9D312B11D27}" destId="{0A3841EC-3823-264D-93A3-275563A6D934}" srcOrd="0" destOrd="0" presId="urn:microsoft.com/office/officeart/2005/8/layout/cycle2"/>
    <dgm:cxn modelId="{831A8F5A-5814-7D47-BA86-7F2C4FBC84E6}" type="presParOf" srcId="{20A9EDF9-2D5D-0446-99E7-FA68FE58A565}" destId="{C416D91B-292C-E542-87D5-DEA62EC9B70E}" srcOrd="2" destOrd="0" presId="urn:microsoft.com/office/officeart/2005/8/layout/cycle2"/>
    <dgm:cxn modelId="{185932C2-290B-0F45-8AE2-9C54C862F42F}" type="presParOf" srcId="{20A9EDF9-2D5D-0446-99E7-FA68FE58A565}" destId="{08BF4C04-F962-A84F-8846-0230D12E3AB8}" srcOrd="3" destOrd="0" presId="urn:microsoft.com/office/officeart/2005/8/layout/cycle2"/>
    <dgm:cxn modelId="{B2D62A5C-B58C-1D47-9D1E-6EA7D0034979}" type="presParOf" srcId="{08BF4C04-F962-A84F-8846-0230D12E3AB8}" destId="{9BD27105-BE67-6847-99A5-01E96659D6F0}" srcOrd="0" destOrd="0" presId="urn:microsoft.com/office/officeart/2005/8/layout/cycle2"/>
    <dgm:cxn modelId="{2496C305-B3C1-D441-810A-12CDF81EB2B7}" type="presParOf" srcId="{20A9EDF9-2D5D-0446-99E7-FA68FE58A565}" destId="{7FB53688-E9C7-EB46-8450-86DB276964BF}" srcOrd="4" destOrd="0" presId="urn:microsoft.com/office/officeart/2005/8/layout/cycle2"/>
    <dgm:cxn modelId="{CA407018-839E-C94D-8BA5-8118AAB21318}" type="presParOf" srcId="{20A9EDF9-2D5D-0446-99E7-FA68FE58A565}" destId="{6C03D29D-6D1B-D144-9F79-CE7E97FAEAFF}" srcOrd="5" destOrd="0" presId="urn:microsoft.com/office/officeart/2005/8/layout/cycle2"/>
    <dgm:cxn modelId="{5E9191D2-B489-114F-B890-D80F1D45930C}" type="presParOf" srcId="{6C03D29D-6D1B-D144-9F79-CE7E97FAEAFF}" destId="{328F1ECC-8133-6943-98E8-B071A82B2F4E}" srcOrd="0" destOrd="0" presId="urn:microsoft.com/office/officeart/2005/8/layout/cycle2"/>
    <dgm:cxn modelId="{2FE64227-0902-174E-A3C6-9BA88834A9A7}" type="presParOf" srcId="{20A9EDF9-2D5D-0446-99E7-FA68FE58A565}" destId="{D7EBC052-ED42-F14B-9C38-1DE104A3278B}" srcOrd="6" destOrd="0" presId="urn:microsoft.com/office/officeart/2005/8/layout/cycle2"/>
    <dgm:cxn modelId="{E8F49D42-2D3F-0F49-90CD-4921910A95F9}" type="presParOf" srcId="{20A9EDF9-2D5D-0446-99E7-FA68FE58A565}" destId="{07AB3ADD-E4C5-A04D-B5B1-BE3942CAC30E}" srcOrd="7" destOrd="0" presId="urn:microsoft.com/office/officeart/2005/8/layout/cycle2"/>
    <dgm:cxn modelId="{26ADC31B-865A-A44F-B11D-4A7F25A125FA}" type="presParOf" srcId="{07AB3ADD-E4C5-A04D-B5B1-BE3942CAC30E}" destId="{F8B21741-C690-CF4B-A9E1-C9BC40213FF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B8879-CD04-764C-8AA3-A5E2A795A175}">
      <dsp:nvSpPr>
        <dsp:cNvPr id="0" name=""/>
        <dsp:cNvSpPr/>
      </dsp:nvSpPr>
      <dsp:spPr>
        <a:xfrm>
          <a:off x="3244064" y="33206"/>
          <a:ext cx="1730521" cy="165215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Come up with Feature ideas</a:t>
          </a:r>
          <a:endParaRPr lang="en-US" sz="2000" kern="1200" dirty="0"/>
        </a:p>
      </dsp:txBody>
      <dsp:txXfrm>
        <a:off x="3497493" y="275159"/>
        <a:ext cx="1223663" cy="1168250"/>
      </dsp:txXfrm>
    </dsp:sp>
    <dsp:sp modelId="{BADC132D-438F-254E-B43D-E9D312B11D27}">
      <dsp:nvSpPr>
        <dsp:cNvPr id="0" name=""/>
        <dsp:cNvSpPr/>
      </dsp:nvSpPr>
      <dsp:spPr>
        <a:xfrm rot="2700000">
          <a:off x="4769652" y="1436181"/>
          <a:ext cx="427212" cy="5940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4788421" y="1509683"/>
        <a:ext cx="299048" cy="356443"/>
      </dsp:txXfrm>
    </dsp:sp>
    <dsp:sp modelId="{C416D91B-292C-E542-87D5-DEA62EC9B70E}">
      <dsp:nvSpPr>
        <dsp:cNvPr id="0" name=""/>
        <dsp:cNvSpPr/>
      </dsp:nvSpPr>
      <dsp:spPr>
        <a:xfrm>
          <a:off x="4956980" y="1762668"/>
          <a:ext cx="2043629" cy="19321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Implement Features</a:t>
          </a:r>
          <a:endParaRPr lang="en-US" sz="2000" kern="1200" dirty="0"/>
        </a:p>
      </dsp:txBody>
      <dsp:txXfrm>
        <a:off x="5256263" y="2045628"/>
        <a:ext cx="1445063" cy="1366252"/>
      </dsp:txXfrm>
    </dsp:sp>
    <dsp:sp modelId="{08BF4C04-F962-A84F-8846-0230D12E3AB8}">
      <dsp:nvSpPr>
        <dsp:cNvPr id="0" name=""/>
        <dsp:cNvSpPr/>
      </dsp:nvSpPr>
      <dsp:spPr>
        <a:xfrm rot="8100000">
          <a:off x="4860677" y="3368452"/>
          <a:ext cx="362764" cy="5940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 rot="10800000">
        <a:off x="4953568" y="3448790"/>
        <a:ext cx="253935" cy="356443"/>
      </dsp:txXfrm>
    </dsp:sp>
    <dsp:sp modelId="{7FB53688-E9C7-EB46-8450-86DB276964BF}">
      <dsp:nvSpPr>
        <dsp:cNvPr id="0" name=""/>
        <dsp:cNvSpPr/>
      </dsp:nvSpPr>
      <dsp:spPr>
        <a:xfrm>
          <a:off x="3094322" y="3673722"/>
          <a:ext cx="2030004" cy="184900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Test Performance in ML Pipeline</a:t>
          </a:r>
          <a:endParaRPr lang="en-US" sz="2000" kern="1200" dirty="0"/>
        </a:p>
      </dsp:txBody>
      <dsp:txXfrm>
        <a:off x="3391609" y="3944502"/>
        <a:ext cx="1435430" cy="1307441"/>
      </dsp:txXfrm>
    </dsp:sp>
    <dsp:sp modelId="{6C03D29D-6D1B-D144-9F79-CE7E97FAEAFF}">
      <dsp:nvSpPr>
        <dsp:cNvPr id="0" name=""/>
        <dsp:cNvSpPr/>
      </dsp:nvSpPr>
      <dsp:spPr>
        <a:xfrm rot="13500000">
          <a:off x="3022431" y="3390138"/>
          <a:ext cx="351689" cy="5940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 rot="10800000">
        <a:off x="3112487" y="3546255"/>
        <a:ext cx="246182" cy="356443"/>
      </dsp:txXfrm>
    </dsp:sp>
    <dsp:sp modelId="{D7EBC052-ED42-F14B-9C38-1DE104A3278B}">
      <dsp:nvSpPr>
        <dsp:cNvPr id="0" name=""/>
        <dsp:cNvSpPr/>
      </dsp:nvSpPr>
      <dsp:spPr>
        <a:xfrm>
          <a:off x="1211061" y="1729549"/>
          <a:ext cx="2057587" cy="199840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Discard/Keep</a:t>
          </a:r>
          <a:endParaRPr lang="en-US" sz="2000" kern="1200" dirty="0"/>
        </a:p>
      </dsp:txBody>
      <dsp:txXfrm>
        <a:off x="1512388" y="2022209"/>
        <a:ext cx="1454933" cy="1413089"/>
      </dsp:txXfrm>
    </dsp:sp>
    <dsp:sp modelId="{07AB3ADD-E4C5-A04D-B5B1-BE3942CAC30E}">
      <dsp:nvSpPr>
        <dsp:cNvPr id="0" name=""/>
        <dsp:cNvSpPr/>
      </dsp:nvSpPr>
      <dsp:spPr>
        <a:xfrm rot="18900000">
          <a:off x="3017833" y="1445671"/>
          <a:ext cx="416137" cy="5940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3036116" y="1608624"/>
        <a:ext cx="291296" cy="3564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9B9FF-71BF-6149-A0CB-459184DAAD9F}" type="datetimeFigureOut">
              <a:rPr lang="en-US" smtClean="0"/>
              <a:t>5/11/17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16DAE-669F-3546-9A68-DB1260F5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41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6DAE-669F-3546-9A68-DB1260F5EB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73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128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41489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9144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  <a:p>
            <a:pPr algn="l"/>
            <a:r>
              <a:rPr lang="en-US" sz="1400" dirty="0" err="1" smtClean="0">
                <a:latin typeface="Arial"/>
                <a:cs typeface="Arial"/>
              </a:rPr>
              <a:t>Rayid</a:t>
            </a:r>
            <a:r>
              <a:rPr lang="en-US" sz="1400" baseline="0" dirty="0" smtClean="0">
                <a:latin typeface="Arial"/>
                <a:cs typeface="Arial"/>
              </a:rPr>
              <a:t> </a:t>
            </a:r>
            <a:r>
              <a:rPr lang="en-US" sz="1400" baseline="0" dirty="0" err="1" smtClean="0">
                <a:latin typeface="Arial"/>
                <a:cs typeface="Arial"/>
              </a:rPr>
              <a:t>Ghani</a:t>
            </a:r>
            <a:r>
              <a:rPr lang="en-US" sz="1400" baseline="0" dirty="0" smtClean="0">
                <a:latin typeface="Arial"/>
                <a:cs typeface="Arial"/>
              </a:rPr>
              <a:t>															@</a:t>
            </a:r>
            <a:r>
              <a:rPr lang="en-US" sz="1400" baseline="0" dirty="0" err="1" smtClean="0">
                <a:latin typeface="Arial"/>
                <a:cs typeface="Arial"/>
              </a:rPr>
              <a:t>rayidghani</a:t>
            </a:r>
            <a:r>
              <a:rPr lang="en-US" sz="1400" baseline="0" dirty="0" smtClean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  <p:pic>
        <p:nvPicPr>
          <p:cNvPr id="8" name="Picture 7" descr="UChicago_RGB_MAROON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432" y="5316288"/>
            <a:ext cx="2667201" cy="94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1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8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280" y="1353805"/>
            <a:ext cx="8749772" cy="49546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9144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  <a:p>
            <a:pPr algn="l"/>
            <a:r>
              <a:rPr lang="en-US" sz="1400" dirty="0" err="1" smtClean="0">
                <a:latin typeface="Arial"/>
                <a:cs typeface="Arial"/>
              </a:rPr>
              <a:t>Rayid</a:t>
            </a:r>
            <a:r>
              <a:rPr lang="en-US" sz="1400" baseline="0" dirty="0" smtClean="0">
                <a:latin typeface="Arial"/>
                <a:cs typeface="Arial"/>
              </a:rPr>
              <a:t> </a:t>
            </a:r>
            <a:r>
              <a:rPr lang="en-US" sz="1400" baseline="0" dirty="0" err="1" smtClean="0">
                <a:latin typeface="Arial"/>
                <a:cs typeface="Arial"/>
              </a:rPr>
              <a:t>Ghani</a:t>
            </a:r>
            <a:r>
              <a:rPr lang="en-US" sz="1400" baseline="0" dirty="0" smtClean="0">
                <a:latin typeface="Arial"/>
                <a:cs typeface="Arial"/>
              </a:rPr>
              <a:t>															@</a:t>
            </a:r>
            <a:r>
              <a:rPr lang="en-US" sz="1400" baseline="0" dirty="0" err="1" smtClean="0">
                <a:latin typeface="Arial"/>
                <a:cs typeface="Arial"/>
              </a:rPr>
              <a:t>rayidghani</a:t>
            </a:r>
            <a:r>
              <a:rPr lang="en-US" sz="1400" baseline="0" dirty="0" smtClean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12066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412"/>
            <a:ext cx="9144000" cy="114300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1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3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5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5/11/17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3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434064"/>
            <a:ext cx="9144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  <a:p>
            <a:pPr algn="l"/>
            <a:r>
              <a:rPr lang="en-US" sz="1400" dirty="0" err="1" smtClean="0">
                <a:latin typeface="Arial"/>
                <a:cs typeface="Arial"/>
              </a:rPr>
              <a:t>Rayid</a:t>
            </a:r>
            <a:r>
              <a:rPr lang="en-US" sz="1400" baseline="0" dirty="0" smtClean="0">
                <a:latin typeface="Arial"/>
                <a:cs typeface="Arial"/>
              </a:rPr>
              <a:t> </a:t>
            </a:r>
            <a:r>
              <a:rPr lang="en-US" sz="1400" baseline="0" dirty="0" err="1" smtClean="0">
                <a:latin typeface="Arial"/>
                <a:cs typeface="Arial"/>
              </a:rPr>
              <a:t>Ghani</a:t>
            </a:r>
            <a:r>
              <a:rPr lang="en-US" sz="1400" baseline="0" dirty="0" smtClean="0">
                <a:latin typeface="Arial"/>
                <a:cs typeface="Arial"/>
              </a:rPr>
              <a:t>															@</a:t>
            </a:r>
            <a:r>
              <a:rPr lang="en-US" sz="1400" baseline="0" dirty="0" err="1" smtClean="0">
                <a:latin typeface="Arial"/>
                <a:cs typeface="Arial"/>
              </a:rPr>
              <a:t>rayidghani</a:t>
            </a:r>
            <a:r>
              <a:rPr lang="en-US" sz="1400" baseline="0" dirty="0" smtClean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665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5/11/17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3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3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12F8-2DE2-6B40-83C5-731724CAE2B0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4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ebastianraschka.com/Articles/2014_pca_step_by_step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596" y="1851285"/>
            <a:ext cx="8643472" cy="1470025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41489"/>
            <a:ext cx="6400800" cy="786542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Rayid</a:t>
            </a:r>
            <a:r>
              <a:rPr lang="en-US" sz="3600" dirty="0" smtClean="0"/>
              <a:t> </a:t>
            </a:r>
            <a:r>
              <a:rPr lang="en-US" sz="3600" dirty="0" err="1" smtClean="0"/>
              <a:t>Ghani</a:t>
            </a:r>
            <a:endParaRPr lang="en-US" sz="3600" dirty="0" smtClean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105838" y="6074661"/>
            <a:ext cx="9267477" cy="786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Slides liberally borrowed and customized from lots of excellent online sources</a:t>
            </a:r>
          </a:p>
          <a:p>
            <a:endParaRPr lang="en-US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859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a good idea to scale features to have similar range:  [-1,1] or [0,1] for example</a:t>
            </a:r>
          </a:p>
          <a:p>
            <a:pPr lvl="1"/>
            <a:r>
              <a:rPr lang="en-US" dirty="0" smtClean="0"/>
              <a:t>Be careful with outliers</a:t>
            </a:r>
          </a:p>
          <a:p>
            <a:pPr lvl="1"/>
            <a:endParaRPr lang="en-US" dirty="0"/>
          </a:p>
          <a:p>
            <a:r>
              <a:rPr lang="en-US" dirty="0" smtClean="0"/>
              <a:t>Standardize/Normalize</a:t>
            </a:r>
          </a:p>
          <a:p>
            <a:pPr lvl="1"/>
            <a:r>
              <a:rPr lang="en-US" dirty="0" smtClean="0"/>
              <a:t>Zero mean and unit variance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Sklearn.preprocessing.normalize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Scaling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005" y="4016875"/>
            <a:ext cx="25400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9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Non-linear 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Log (decreasing marginal utility)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(Square) Root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Squared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Transformations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976" y="1237937"/>
            <a:ext cx="2042645" cy="16663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074" y="3091698"/>
            <a:ext cx="2502547" cy="19471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1906" y="4633477"/>
            <a:ext cx="1752816" cy="186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07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Date differences (# of days since…)</a:t>
            </a:r>
          </a:p>
          <a:p>
            <a:r>
              <a:rPr lang="en-US" dirty="0" smtClean="0"/>
              <a:t>Aggregates over different time periods</a:t>
            </a:r>
          </a:p>
          <a:p>
            <a:pPr lvl="1"/>
            <a:r>
              <a:rPr lang="en-US" dirty="0" smtClean="0"/>
              <a:t>Min, max, </a:t>
            </a:r>
            <a:r>
              <a:rPr lang="en-US" dirty="0" err="1" smtClean="0"/>
              <a:t>avg</a:t>
            </a:r>
            <a:r>
              <a:rPr lang="en-US" dirty="0" smtClean="0"/>
              <a:t>, </a:t>
            </a:r>
            <a:r>
              <a:rPr lang="en-US" dirty="0" err="1" smtClean="0"/>
              <a:t>stdev</a:t>
            </a:r>
            <a:endParaRPr lang="en-US" dirty="0" smtClean="0"/>
          </a:p>
          <a:p>
            <a:pPr lvl="1"/>
            <a:r>
              <a:rPr lang="en-US" dirty="0" err="1" smtClean="0"/>
              <a:t>Avg</a:t>
            </a:r>
            <a:r>
              <a:rPr lang="en-US" dirty="0" smtClean="0"/>
              <a:t> spend in the past 3 months</a:t>
            </a:r>
          </a:p>
          <a:p>
            <a:r>
              <a:rPr lang="en-US" dirty="0" smtClean="0"/>
              <a:t>Relative aggregates</a:t>
            </a:r>
          </a:p>
          <a:p>
            <a:pPr lvl="1"/>
            <a:r>
              <a:rPr lang="en-US" dirty="0" smtClean="0"/>
              <a:t>1.5x </a:t>
            </a:r>
            <a:r>
              <a:rPr lang="en-US" dirty="0" err="1" smtClean="0"/>
              <a:t>avg</a:t>
            </a:r>
            <a:r>
              <a:rPr lang="en-US" dirty="0" smtClean="0"/>
              <a:t> spend</a:t>
            </a:r>
          </a:p>
          <a:p>
            <a:r>
              <a:rPr lang="en-US" dirty="0" smtClean="0"/>
              <a:t>Distances</a:t>
            </a:r>
          </a:p>
          <a:p>
            <a:r>
              <a:rPr lang="en-US" dirty="0"/>
              <a:t>Aggregates over different </a:t>
            </a:r>
            <a:r>
              <a:rPr lang="en-US" dirty="0" smtClean="0"/>
              <a:t>distances</a:t>
            </a:r>
          </a:p>
          <a:p>
            <a:r>
              <a:rPr lang="en-US" dirty="0" smtClean="0"/>
              <a:t>Seasonality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52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features for combination of features</a:t>
            </a:r>
          </a:p>
          <a:p>
            <a:pPr lvl="1"/>
            <a:r>
              <a:rPr lang="en-US" dirty="0" smtClean="0"/>
              <a:t>Age x gender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Allows you to use linear models but still model non linear relationships</a:t>
            </a:r>
          </a:p>
          <a:p>
            <a:endParaRPr lang="en-US" dirty="0"/>
          </a:p>
          <a:p>
            <a:r>
              <a:rPr lang="en-US" dirty="0" smtClean="0"/>
              <a:t>Random Forests are one way of discovering useful interactions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Interactions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51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 trees may need differences between values (dates, amounts, etc.)</a:t>
            </a:r>
          </a:p>
          <a:p>
            <a:r>
              <a:rPr lang="en-US" dirty="0" smtClean="0"/>
              <a:t>Linear models may need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are also model-dependent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79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features may not be useful</a:t>
            </a:r>
          </a:p>
          <a:p>
            <a:endParaRPr lang="en-US" dirty="0"/>
          </a:p>
          <a:p>
            <a:r>
              <a:rPr lang="en-US" dirty="0" smtClean="0"/>
              <a:t>Some models may be hurt be too many or noisy features</a:t>
            </a:r>
          </a:p>
          <a:p>
            <a:endParaRPr lang="en-US" dirty="0"/>
          </a:p>
          <a:p>
            <a:r>
              <a:rPr lang="en-US" dirty="0" smtClean="0"/>
              <a:t>Feature selection allows you to discard some features</a:t>
            </a:r>
          </a:p>
          <a:p>
            <a:pPr lvl="1"/>
            <a:r>
              <a:rPr lang="en-US" dirty="0" smtClean="0"/>
              <a:t>Information Gain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9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Supervised feature selection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Scoring features:</a:t>
            </a:r>
          </a:p>
          <a:p>
            <a:pPr lvl="2"/>
            <a:r>
              <a:rPr lang="en-US"/>
              <a:t>Mutual information between attribute and class</a:t>
            </a:r>
          </a:p>
          <a:p>
            <a:pPr lvl="2"/>
            <a:r>
              <a:rPr lang="el-GR" i="1"/>
              <a:t>χ</a:t>
            </a:r>
            <a:r>
              <a:rPr lang="en-US" i="1" baseline="30000"/>
              <a:t>2</a:t>
            </a:r>
            <a:r>
              <a:rPr lang="en-US"/>
              <a:t>: independence between attribute and class</a:t>
            </a:r>
          </a:p>
          <a:p>
            <a:pPr lvl="2"/>
            <a:r>
              <a:rPr lang="en-US"/>
              <a:t>Classification accuracy</a:t>
            </a:r>
          </a:p>
          <a:p>
            <a:r>
              <a:rPr lang="en-US"/>
              <a:t>Domain specific criteria:</a:t>
            </a:r>
          </a:p>
          <a:p>
            <a:pPr lvl="1"/>
            <a:r>
              <a:rPr lang="en-US"/>
              <a:t>E.g. Text:</a:t>
            </a:r>
          </a:p>
          <a:p>
            <a:pPr lvl="2"/>
            <a:r>
              <a:rPr lang="en-US"/>
              <a:t>remove stop-words (and, a, the, …)</a:t>
            </a:r>
          </a:p>
          <a:p>
            <a:pPr lvl="2"/>
            <a:r>
              <a:rPr lang="en-US"/>
              <a:t>Stemming (going </a:t>
            </a:r>
            <a:r>
              <a:rPr lang="en-US">
                <a:sym typeface="Wingdings" charset="0"/>
              </a:rPr>
              <a:t> go, Tom</a:t>
            </a:r>
            <a:r>
              <a:rPr lang="ja-JP" altLang="en-US">
                <a:latin typeface="Arial"/>
                <a:sym typeface="Wingdings" charset="0"/>
              </a:rPr>
              <a:t>’</a:t>
            </a:r>
            <a:r>
              <a:rPr lang="en-US">
                <a:sym typeface="Wingdings" charset="0"/>
              </a:rPr>
              <a:t>s  Tom, …)</a:t>
            </a:r>
          </a:p>
          <a:p>
            <a:pPr lvl="2"/>
            <a:r>
              <a:rPr lang="en-US"/>
              <a:t>Document frequency</a:t>
            </a:r>
            <a:endParaRPr lang="en-US">
              <a:sym typeface="Wingding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0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sets of features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Score each feature </a:t>
            </a:r>
          </a:p>
          <a:p>
            <a:r>
              <a:rPr lang="en-US"/>
              <a:t>Forward/Backward elimination</a:t>
            </a:r>
          </a:p>
          <a:p>
            <a:pPr lvl="1"/>
            <a:r>
              <a:rPr lang="en-US"/>
              <a:t>Choose the feature with the highest/lowest score</a:t>
            </a:r>
          </a:p>
          <a:p>
            <a:pPr lvl="1"/>
            <a:r>
              <a:rPr lang="en-US"/>
              <a:t>Re-score other features</a:t>
            </a:r>
          </a:p>
          <a:p>
            <a:pPr lvl="1"/>
            <a:r>
              <a:rPr lang="en-US"/>
              <a:t>Repeat</a:t>
            </a:r>
          </a:p>
          <a:p>
            <a:r>
              <a:rPr lang="en-US"/>
              <a:t>If you have lots of features (like in text)</a:t>
            </a:r>
          </a:p>
          <a:p>
            <a:pPr lvl="1"/>
            <a:r>
              <a:rPr lang="en-US"/>
              <a:t>Just select top K scored features</a:t>
            </a:r>
          </a:p>
        </p:txBody>
      </p:sp>
    </p:spTree>
    <p:extLst>
      <p:ext uri="{BB962C8B-B14F-4D97-AF65-F5344CB8AC3E}">
        <p14:creationId xmlns:p14="http://schemas.microsoft.com/office/powerpoint/2010/main" val="121800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Unsupervised feature selection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Idea:</a:t>
            </a:r>
          </a:p>
          <a:p>
            <a:pPr lvl="1"/>
            <a:r>
              <a:rPr lang="en-US"/>
              <a:t>Given data points in d-dimensional space, </a:t>
            </a:r>
          </a:p>
          <a:p>
            <a:pPr lvl="1"/>
            <a:r>
              <a:rPr lang="en-US"/>
              <a:t>Project into lower dimensional space while preserving as much information as possible</a:t>
            </a:r>
          </a:p>
          <a:p>
            <a:pPr lvl="2"/>
            <a:r>
              <a:rPr lang="en-US"/>
              <a:t>E.g., find best planar approximation to 3D data</a:t>
            </a:r>
          </a:p>
          <a:p>
            <a:pPr lvl="2"/>
            <a:r>
              <a:rPr lang="en-US"/>
              <a:t>E.g., find best planar approximation to 104D data</a:t>
            </a:r>
          </a:p>
          <a:p>
            <a:pPr lvl="1"/>
            <a:endParaRPr lang="en-US"/>
          </a:p>
          <a:p>
            <a:pPr lvl="1"/>
            <a:r>
              <a:rPr lang="en-US"/>
              <a:t>In particular, choose projection that minimizes the squared error in reconstructing original data</a:t>
            </a:r>
          </a:p>
        </p:txBody>
      </p:sp>
    </p:spTree>
    <p:extLst>
      <p:ext uri="{BB962C8B-B14F-4D97-AF65-F5344CB8AC3E}">
        <p14:creationId xmlns:p14="http://schemas.microsoft.com/office/powerpoint/2010/main" val="105542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Some features may be irrelevant</a:t>
            </a:r>
          </a:p>
          <a:p>
            <a:r>
              <a:rPr lang="en-US"/>
              <a:t>We want to visualize high dimensional data</a:t>
            </a:r>
          </a:p>
          <a:p>
            <a:r>
              <a:rPr lang="ja-JP" altLang="en-US">
                <a:latin typeface="Arial"/>
              </a:rPr>
              <a:t>“</a:t>
            </a:r>
            <a:r>
              <a:rPr lang="en-US"/>
              <a:t>Intrinsic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dimensionality may be smaller than the number of features </a:t>
            </a:r>
          </a:p>
        </p:txBody>
      </p:sp>
    </p:spTree>
    <p:extLst>
      <p:ext uri="{BB962C8B-B14F-4D97-AF65-F5344CB8AC3E}">
        <p14:creationId xmlns:p14="http://schemas.microsoft.com/office/powerpoint/2010/main" val="99457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Structured data has some pre-existing features</a:t>
            </a:r>
          </a:p>
          <a:p>
            <a:endParaRPr lang="en-US" dirty="0" smtClean="0"/>
          </a:p>
          <a:p>
            <a:r>
              <a:rPr lang="en-US" dirty="0" smtClean="0"/>
              <a:t>Video, Audio, Text, etc. need to have features extracted first.</a:t>
            </a:r>
          </a:p>
          <a:p>
            <a:endParaRPr lang="en-US" dirty="0"/>
          </a:p>
          <a:p>
            <a:r>
              <a:rPr lang="en-US" dirty="0" smtClean="0"/>
              <a:t>We’ll talk about structured data today.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Tabular </a:t>
            </a:r>
            <a:r>
              <a:rPr lang="en-US" dirty="0" err="1" smtClean="0"/>
              <a:t>vs</a:t>
            </a:r>
            <a:r>
              <a:rPr lang="en-US" dirty="0" smtClean="0"/>
              <a:t> non-tabular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6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PCA Algorithm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PCA algorithm:</a:t>
            </a:r>
          </a:p>
          <a:p>
            <a:pPr lvl="1"/>
            <a:r>
              <a:rPr lang="en-US"/>
              <a:t>1. X </a:t>
            </a:r>
            <a:r>
              <a:rPr lang="en-US">
                <a:sym typeface="Wingdings" charset="0"/>
              </a:rPr>
              <a:t></a:t>
            </a:r>
            <a:r>
              <a:rPr lang="en-US"/>
              <a:t> Create N x d data matrix, with one row vector x</a:t>
            </a:r>
            <a:r>
              <a:rPr lang="en-US" baseline="-25000"/>
              <a:t>n</a:t>
            </a:r>
            <a:r>
              <a:rPr lang="en-US" i="1"/>
              <a:t> </a:t>
            </a:r>
            <a:r>
              <a:rPr lang="en-US"/>
              <a:t>per data point</a:t>
            </a:r>
          </a:p>
          <a:p>
            <a:pPr lvl="1"/>
            <a:r>
              <a:rPr lang="en-US"/>
              <a:t>2. X  subtract mean </a:t>
            </a:r>
            <a:r>
              <a:rPr lang="en-US" i="1"/>
              <a:t>x </a:t>
            </a:r>
            <a:r>
              <a:rPr lang="en-US"/>
              <a:t>from each row vector </a:t>
            </a:r>
            <a:r>
              <a:rPr lang="en-US" i="1"/>
              <a:t>x</a:t>
            </a:r>
            <a:r>
              <a:rPr lang="en-US" i="1" baseline="-25000"/>
              <a:t>n</a:t>
            </a:r>
            <a:r>
              <a:rPr lang="en-US" i="1"/>
              <a:t> </a:t>
            </a:r>
            <a:r>
              <a:rPr lang="en-US"/>
              <a:t>in X</a:t>
            </a:r>
          </a:p>
          <a:p>
            <a:pPr lvl="1"/>
            <a:r>
              <a:rPr lang="en-US"/>
              <a:t>3. Σ </a:t>
            </a:r>
            <a:r>
              <a:rPr lang="en-US">
                <a:sym typeface="Wingdings" charset="0"/>
              </a:rPr>
              <a:t></a:t>
            </a:r>
            <a:r>
              <a:rPr lang="en-US"/>
              <a:t> covariance matrix of X</a:t>
            </a:r>
          </a:p>
          <a:p>
            <a:pPr lvl="1"/>
            <a:r>
              <a:rPr lang="en-US"/>
              <a:t>Find eigenvectors and eigenvalues of Σ</a:t>
            </a:r>
          </a:p>
          <a:p>
            <a:pPr lvl="1"/>
            <a:r>
              <a:rPr lang="en-US"/>
              <a:t>PC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</a:t>
            </a:r>
            <a:r>
              <a:rPr lang="en-US">
                <a:sym typeface="Wingdings" charset="0"/>
              </a:rPr>
              <a:t></a:t>
            </a:r>
            <a:r>
              <a:rPr lang="en-US"/>
              <a:t> the M eigenvectors with largest eigenvalues</a:t>
            </a:r>
          </a:p>
        </p:txBody>
      </p:sp>
    </p:spTree>
    <p:extLst>
      <p:ext uri="{BB962C8B-B14F-4D97-AF65-F5344CB8AC3E}">
        <p14:creationId xmlns:p14="http://schemas.microsoft.com/office/powerpoint/2010/main" val="141880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PCA in Python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920" y="1471077"/>
            <a:ext cx="8915400" cy="5334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 dirty="0">
                <a:latin typeface="Courier New" charset="0"/>
                <a:hlinkClick r:id="rId2"/>
              </a:rPr>
              <a:t>http://sebastianraschka.com/Articles/</a:t>
            </a:r>
            <a:r>
              <a:rPr lang="en-US" sz="1800" b="1" dirty="0" smtClean="0">
                <a:latin typeface="Courier New" charset="0"/>
                <a:hlinkClick r:id="rId2"/>
              </a:rPr>
              <a:t>2014_pca_step_by_step.html</a:t>
            </a:r>
            <a:endParaRPr lang="en-US" sz="1800" b="1" dirty="0" smtClean="0">
              <a:latin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48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2d Data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6818313" cy="515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856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Principal Components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77975"/>
            <a:ext cx="6781800" cy="512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6275388" y="1676400"/>
            <a:ext cx="20304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 principal vector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7064375" y="4967288"/>
            <a:ext cx="2079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principal vector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381000" y="1600200"/>
            <a:ext cx="263525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buFontTx/>
              <a:buChar char="•"/>
            </a:pPr>
            <a:endParaRPr lang="en-US"/>
          </a:p>
        </p:txBody>
      </p:sp>
      <p:sp>
        <p:nvSpPr>
          <p:cNvPr id="2048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28600" y="2743200"/>
            <a:ext cx="2743200" cy="2362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Gives best axis to project </a:t>
            </a:r>
          </a:p>
          <a:p>
            <a:pPr>
              <a:lnSpc>
                <a:spcPct val="80000"/>
              </a:lnSpc>
            </a:pPr>
            <a:r>
              <a:rPr lang="en-US" sz="2400"/>
              <a:t>Minimum RMS error</a:t>
            </a:r>
          </a:p>
          <a:p>
            <a:pPr>
              <a:lnSpc>
                <a:spcPct val="80000"/>
              </a:lnSpc>
            </a:pPr>
            <a:r>
              <a:rPr lang="en-US" sz="2400"/>
              <a:t>Principal vectors are </a:t>
            </a:r>
            <a:r>
              <a:rPr lang="en-US" sz="2400">
                <a:solidFill>
                  <a:srgbClr val="FF0000"/>
                </a:solidFill>
              </a:rPr>
              <a:t>orthogonal</a:t>
            </a:r>
          </a:p>
        </p:txBody>
      </p:sp>
    </p:spTree>
    <p:extLst>
      <p:ext uri="{BB962C8B-B14F-4D97-AF65-F5344CB8AC3E}">
        <p14:creationId xmlns:p14="http://schemas.microsoft.com/office/powerpoint/2010/main" val="80179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many components?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543800" cy="114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Check the distribution of eigen-values</a:t>
            </a:r>
          </a:p>
          <a:p>
            <a:pPr>
              <a:lnSpc>
                <a:spcPct val="80000"/>
              </a:lnSpc>
            </a:pPr>
            <a:r>
              <a:rPr lang="en-US" sz="2400"/>
              <a:t>Take enough many eigen-vectors to cover 80-90% of the variance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628900"/>
            <a:ext cx="5638800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3048000" y="5791200"/>
            <a:ext cx="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2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and limitations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if very large dimensional data?</a:t>
            </a:r>
          </a:p>
          <a:p>
            <a:pPr lvl="1"/>
            <a:r>
              <a:rPr lang="en-US" dirty="0"/>
              <a:t>e.g., Images (d ≥ 10</a:t>
            </a:r>
            <a:r>
              <a:rPr lang="en-US" baseline="30000" dirty="0"/>
              <a:t>4</a:t>
            </a:r>
            <a:r>
              <a:rPr lang="en-US" dirty="0"/>
              <a:t>)</a:t>
            </a:r>
          </a:p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Covariance matrix </a:t>
            </a:r>
            <a:r>
              <a:rPr lang="en-US" dirty="0" err="1"/>
              <a:t>Σ</a:t>
            </a:r>
            <a:r>
              <a:rPr lang="en-US" dirty="0"/>
              <a:t> is size (d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d=10</a:t>
            </a:r>
            <a:r>
              <a:rPr lang="en-US" baseline="-25000" dirty="0"/>
              <a:t>4</a:t>
            </a:r>
            <a:r>
              <a:rPr lang="en-US" dirty="0"/>
              <a:t> </a:t>
            </a:r>
            <a:r>
              <a:rPr lang="en-US" dirty="0">
                <a:sym typeface="Wingdings" charset="0"/>
              </a:rPr>
              <a:t></a:t>
            </a:r>
            <a:r>
              <a:rPr lang="en-US" dirty="0"/>
              <a:t> |</a:t>
            </a:r>
            <a:r>
              <a:rPr lang="en-US" dirty="0" err="1"/>
              <a:t>Σ</a:t>
            </a:r>
            <a:r>
              <a:rPr lang="en-US" dirty="0"/>
              <a:t>| = 10</a:t>
            </a:r>
            <a:r>
              <a:rPr lang="en-US" baseline="30000" dirty="0"/>
              <a:t>8</a:t>
            </a:r>
          </a:p>
          <a:p>
            <a:pPr lvl="4"/>
            <a:endParaRPr lang="en-US" dirty="0"/>
          </a:p>
          <a:p>
            <a:r>
              <a:rPr lang="en-US" dirty="0"/>
              <a:t>Singular Value Decomposition (SVD)!</a:t>
            </a:r>
          </a:p>
          <a:p>
            <a:pPr lvl="1"/>
            <a:r>
              <a:rPr lang="en-US" dirty="0"/>
              <a:t>efficient algorithms available </a:t>
            </a:r>
            <a:endParaRPr lang="en-US" dirty="0" smtClean="0"/>
          </a:p>
          <a:p>
            <a:pPr lvl="1"/>
            <a:r>
              <a:rPr lang="en-US" dirty="0" smtClean="0"/>
              <a:t>some </a:t>
            </a:r>
            <a:r>
              <a:rPr lang="en-US" dirty="0"/>
              <a:t>implementations find just top N eigenvectors</a:t>
            </a:r>
          </a:p>
        </p:txBody>
      </p:sp>
    </p:spTree>
    <p:extLst>
      <p:ext uri="{BB962C8B-B14F-4D97-AF65-F5344CB8AC3E}">
        <p14:creationId xmlns:p14="http://schemas.microsoft.com/office/powerpoint/2010/main" val="356959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Creation/Engineering</a:t>
            </a:r>
            <a:endParaRPr lang="en-US" dirty="0"/>
          </a:p>
          <a:p>
            <a:r>
              <a:rPr lang="en-US" dirty="0" smtClean="0"/>
              <a:t>Feature Selection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we’ll cover 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32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Features are hints you give your model</a:t>
            </a:r>
          </a:p>
          <a:p>
            <a:endParaRPr lang="en-US" dirty="0"/>
          </a:p>
          <a:p>
            <a:r>
              <a:rPr lang="en-US" dirty="0" smtClean="0"/>
              <a:t>Feature generation is the most important part of the machine learning process.</a:t>
            </a:r>
          </a:p>
          <a:p>
            <a:endParaRPr lang="en-US" dirty="0"/>
          </a:p>
          <a:p>
            <a:r>
              <a:rPr lang="en-US" dirty="0" smtClean="0"/>
              <a:t>Complexity in features allows us to use </a:t>
            </a:r>
            <a:r>
              <a:rPr lang="en-US" dirty="0"/>
              <a:t>less complex models that are faster to run, easier to understand and easier to maintain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14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Categorical to Binary (Dummies)</a:t>
            </a:r>
          </a:p>
          <a:p>
            <a:r>
              <a:rPr lang="en-US" dirty="0" smtClean="0"/>
              <a:t>Features for missing values</a:t>
            </a:r>
          </a:p>
          <a:p>
            <a:r>
              <a:rPr lang="en-US" dirty="0" smtClean="0"/>
              <a:t>Discretization</a:t>
            </a:r>
          </a:p>
          <a:p>
            <a:r>
              <a:rPr lang="en-US" dirty="0" smtClean="0"/>
              <a:t>Date/Time Features</a:t>
            </a:r>
          </a:p>
          <a:p>
            <a:r>
              <a:rPr lang="en-US" dirty="0" smtClean="0"/>
              <a:t>Scaling/Normalizing</a:t>
            </a:r>
          </a:p>
          <a:p>
            <a:r>
              <a:rPr lang="en-US" dirty="0" smtClean="0"/>
              <a:t>Transformations</a:t>
            </a:r>
          </a:p>
          <a:p>
            <a:r>
              <a:rPr lang="en-US" dirty="0" smtClean="0"/>
              <a:t>Aggregations (space, time, space and time)</a:t>
            </a:r>
          </a:p>
          <a:p>
            <a:r>
              <a:rPr lang="en-US" dirty="0" smtClean="0"/>
              <a:t>Relative (compared to the average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Interactions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1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8004414"/>
              </p:ext>
            </p:extLst>
          </p:nvPr>
        </p:nvGraphicFramePr>
        <p:xfrm>
          <a:off x="466164" y="878541"/>
          <a:ext cx="8211671" cy="5501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Generation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36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vs All (Dummy Variables)</a:t>
            </a:r>
          </a:p>
          <a:p>
            <a:r>
              <a:rPr lang="en-US" dirty="0" smtClean="0"/>
              <a:t>Groups</a:t>
            </a:r>
          </a:p>
          <a:p>
            <a:r>
              <a:rPr lang="en-US" dirty="0" smtClean="0"/>
              <a:t>Presence Vs Absence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to Binary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355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Impute (Fill in) missing values based on why you think they may be missing and what you want the model to do with those missing values</a:t>
            </a:r>
          </a:p>
          <a:p>
            <a:pPr lvl="1"/>
            <a:r>
              <a:rPr lang="en-US" dirty="0" smtClean="0"/>
              <a:t>Mean/median/mode</a:t>
            </a:r>
          </a:p>
          <a:p>
            <a:pPr lvl="1"/>
            <a:endParaRPr lang="en-US" dirty="0"/>
          </a:p>
          <a:p>
            <a:r>
              <a:rPr lang="en-US" dirty="0" smtClean="0"/>
              <a:t>Typically, also add binary feature (dummy) for missing vs not missing in case “</a:t>
            </a:r>
            <a:r>
              <a:rPr lang="en-US" dirty="0" err="1" smtClean="0"/>
              <a:t>missingness</a:t>
            </a:r>
            <a:r>
              <a:rPr lang="en-US" dirty="0" smtClean="0"/>
              <a:t>” is predictive of the outcome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092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Equal width bins</a:t>
            </a:r>
          </a:p>
          <a:p>
            <a:r>
              <a:rPr lang="en-US" dirty="0" smtClean="0"/>
              <a:t>Equal size bins</a:t>
            </a:r>
          </a:p>
          <a:p>
            <a:r>
              <a:rPr lang="en-US" dirty="0" smtClean="0"/>
              <a:t>Entropy-based bins</a:t>
            </a:r>
          </a:p>
          <a:p>
            <a:r>
              <a:rPr lang="en-US" dirty="0" smtClean="0"/>
              <a:t>Domain-Specific bins (infant, KG, Elementary school age, middle school age, etc.)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538625"/>
      </p:ext>
    </p:extLst>
  </p:cSld>
  <p:clrMapOvr>
    <a:masterClrMapping/>
  </p:clrMapOvr>
</p:sld>
</file>

<file path=ppt/theme/theme1.xml><?xml version="1.0" encoding="utf-8"?>
<a:theme xmlns:a="http://schemas.openxmlformats.org/drawingml/2006/main" name="ghani uofc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ghani uofc template.potx</Template>
  <TotalTime>30341</TotalTime>
  <Words>755</Words>
  <Application>Microsoft Macintosh PowerPoint</Application>
  <PresentationFormat>On-screen Show (4:3)</PresentationFormat>
  <Paragraphs>152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Calibri</vt:lpstr>
      <vt:lpstr>Courier New</vt:lpstr>
      <vt:lpstr>Mangal</vt:lpstr>
      <vt:lpstr>ＭＳ Ｐゴシック</vt:lpstr>
      <vt:lpstr>Wingdings</vt:lpstr>
      <vt:lpstr>Arial</vt:lpstr>
      <vt:lpstr>ghani uofc template</vt:lpstr>
      <vt:lpstr>Features</vt:lpstr>
      <vt:lpstr>Tabular vs non-tabular data</vt:lpstr>
      <vt:lpstr>What we’ll cover today</vt:lpstr>
      <vt:lpstr>Why do we care?</vt:lpstr>
      <vt:lpstr>Feature Generation</vt:lpstr>
      <vt:lpstr>Feature Generation Process</vt:lpstr>
      <vt:lpstr>Categorical to Binary</vt:lpstr>
      <vt:lpstr>Missing Values</vt:lpstr>
      <vt:lpstr>Discretization</vt:lpstr>
      <vt:lpstr>Feature Scaling</vt:lpstr>
      <vt:lpstr>Feature Transformations</vt:lpstr>
      <vt:lpstr>Aggregations</vt:lpstr>
      <vt:lpstr>Feature Interactions</vt:lpstr>
      <vt:lpstr>Features are also model-dependent</vt:lpstr>
      <vt:lpstr>Feature Selection</vt:lpstr>
      <vt:lpstr>Supervised feature selection</vt:lpstr>
      <vt:lpstr>Choosing sets of features</vt:lpstr>
      <vt:lpstr>Unsupervised feature selection</vt:lpstr>
      <vt:lpstr>Dimensionality reduction</vt:lpstr>
      <vt:lpstr>PCA Algorithm</vt:lpstr>
      <vt:lpstr>Doing PCA in Python</vt:lpstr>
      <vt:lpstr>2d Data</vt:lpstr>
      <vt:lpstr>Principal Components</vt:lpstr>
      <vt:lpstr>How many components?</vt:lpstr>
      <vt:lpstr>Problems and limitations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(Real-Time) Data and Analytics</dc:title>
  <dc:creator>rg</dc:creator>
  <cp:lastModifiedBy>Microsoft Office User</cp:lastModifiedBy>
  <cp:revision>166</cp:revision>
  <dcterms:created xsi:type="dcterms:W3CDTF">2013-08-06T06:32:01Z</dcterms:created>
  <dcterms:modified xsi:type="dcterms:W3CDTF">2017-05-11T18:32:39Z</dcterms:modified>
</cp:coreProperties>
</file>