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73" r:id="rId3"/>
    <p:sldId id="274" r:id="rId4"/>
    <p:sldId id="276" r:id="rId5"/>
    <p:sldId id="278" r:id="rId6"/>
    <p:sldId id="385" r:id="rId7"/>
    <p:sldId id="300" r:id="rId8"/>
    <p:sldId id="384" r:id="rId9"/>
    <p:sldId id="279" r:id="rId10"/>
    <p:sldId id="280" r:id="rId11"/>
    <p:sldId id="302" r:id="rId12"/>
    <p:sldId id="306" r:id="rId13"/>
    <p:sldId id="277" r:id="rId14"/>
    <p:sldId id="405" r:id="rId15"/>
    <p:sldId id="406" r:id="rId16"/>
    <p:sldId id="392" r:id="rId17"/>
    <p:sldId id="411" r:id="rId18"/>
    <p:sldId id="282" r:id="rId19"/>
    <p:sldId id="307" r:id="rId20"/>
    <p:sldId id="309" r:id="rId21"/>
    <p:sldId id="281" r:id="rId22"/>
    <p:sldId id="413" r:id="rId23"/>
    <p:sldId id="409" r:id="rId24"/>
    <p:sldId id="283" r:id="rId25"/>
    <p:sldId id="383" r:id="rId26"/>
    <p:sldId id="284" r:id="rId27"/>
    <p:sldId id="312" r:id="rId28"/>
    <p:sldId id="316" r:id="rId29"/>
    <p:sldId id="320" r:id="rId30"/>
    <p:sldId id="321" r:id="rId31"/>
    <p:sldId id="323" r:id="rId32"/>
    <p:sldId id="298" r:id="rId33"/>
    <p:sldId id="412" r:id="rId34"/>
    <p:sldId id="414" r:id="rId35"/>
    <p:sldId id="27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4483" autoAdjust="0"/>
  </p:normalViewPr>
  <p:slideViewPr>
    <p:cSldViewPr snapToGrid="0" snapToObjects="1">
      <p:cViewPr>
        <p:scale>
          <a:sx n="72" d="100"/>
          <a:sy n="72" d="100"/>
        </p:scale>
        <p:origin x="2168"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9B9FF-71BF-6149-A0CB-459184DAAD9F}" type="datetimeFigureOut">
              <a:rPr lang="en-US" smtClean="0"/>
              <a:t>5/15/16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16DAE-669F-3546-9A68-DB1260F5EB98}" type="slidenum">
              <a:rPr lang="en-US" smtClean="0"/>
              <a:t>‹#›</a:t>
            </a:fld>
            <a:endParaRPr lang="en-US"/>
          </a:p>
        </p:txBody>
      </p:sp>
    </p:spTree>
    <p:extLst>
      <p:ext uri="{BB962C8B-B14F-4D97-AF65-F5344CB8AC3E}">
        <p14:creationId xmlns:p14="http://schemas.microsoft.com/office/powerpoint/2010/main" val="18908412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1</a:t>
            </a:fld>
            <a:endParaRPr lang="en-US"/>
          </a:p>
        </p:txBody>
      </p:sp>
    </p:spTree>
    <p:extLst>
      <p:ext uri="{BB962C8B-B14F-4D97-AF65-F5344CB8AC3E}">
        <p14:creationId xmlns:p14="http://schemas.microsoft.com/office/powerpoint/2010/main" val="382596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Erdos</a:t>
            </a:r>
            <a:r>
              <a:rPr lang="en-US" dirty="0" smtClean="0"/>
              <a:t> number http://</a:t>
            </a:r>
            <a:r>
              <a:rPr lang="en-US" dirty="0" err="1" smtClean="0"/>
              <a:t>academic.research.microsoft.com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13</a:t>
            </a:fld>
            <a:endParaRPr lang="en-US"/>
          </a:p>
        </p:txBody>
      </p:sp>
    </p:spTree>
    <p:extLst>
      <p:ext uri="{BB962C8B-B14F-4D97-AF65-F5344CB8AC3E}">
        <p14:creationId xmlns:p14="http://schemas.microsoft.com/office/powerpoint/2010/main" val="357940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2A8CFD-7D0E-984D-8B4C-26FF9E5765E5}" type="slidenum">
              <a:rPr lang="en-US" smtClean="0"/>
              <a:pPr/>
              <a:t>14</a:t>
            </a:fld>
            <a:endParaRPr lang="en-US"/>
          </a:p>
        </p:txBody>
      </p:sp>
    </p:spTree>
    <p:extLst>
      <p:ext uri="{BB962C8B-B14F-4D97-AF65-F5344CB8AC3E}">
        <p14:creationId xmlns:p14="http://schemas.microsoft.com/office/powerpoint/2010/main" val="118438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Erdos</a:t>
            </a:r>
            <a:r>
              <a:rPr lang="en-US" dirty="0" smtClean="0"/>
              <a:t> number http://</a:t>
            </a:r>
            <a:r>
              <a:rPr lang="en-US" dirty="0" err="1" smtClean="0"/>
              <a:t>academic.research.microsoft.com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17</a:t>
            </a:fld>
            <a:endParaRPr lang="en-US"/>
          </a:p>
        </p:txBody>
      </p:sp>
    </p:spTree>
    <p:extLst>
      <p:ext uri="{BB962C8B-B14F-4D97-AF65-F5344CB8AC3E}">
        <p14:creationId xmlns:p14="http://schemas.microsoft.com/office/powerpoint/2010/main" val="357940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Triadic closures</a:t>
            </a:r>
          </a:p>
          <a:p>
            <a:r>
              <a:rPr lang="en-US" dirty="0" smtClean="0"/>
              <a:t>Global CC: # of</a:t>
            </a:r>
            <a:r>
              <a:rPr lang="en-US" baseline="0" dirty="0" smtClean="0"/>
              <a:t> closed triples/# of triples</a:t>
            </a:r>
          </a:p>
          <a:p>
            <a:r>
              <a:rPr lang="en-US" baseline="0" dirty="0" smtClean="0"/>
              <a:t>Local: </a:t>
            </a:r>
          </a:p>
          <a:p>
            <a:r>
              <a:rPr lang="en-US" baseline="0" dirty="0" err="1" smtClean="0"/>
              <a:t>Avg</a:t>
            </a:r>
            <a:r>
              <a:rPr lang="en-US" baseline="0" dirty="0" smtClean="0"/>
              <a:t> = </a:t>
            </a:r>
            <a:r>
              <a:rPr lang="en-US" baseline="0" dirty="0" err="1" smtClean="0"/>
              <a:t>avg</a:t>
            </a:r>
            <a:r>
              <a:rPr lang="en-US" baseline="0" dirty="0" smtClean="0"/>
              <a:t> over locals</a:t>
            </a:r>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21</a:t>
            </a:fld>
            <a:endParaRPr lang="en-US"/>
          </a:p>
        </p:txBody>
      </p:sp>
    </p:spTree>
    <p:extLst>
      <p:ext uri="{BB962C8B-B14F-4D97-AF65-F5344CB8AC3E}">
        <p14:creationId xmlns:p14="http://schemas.microsoft.com/office/powerpoint/2010/main" val="348868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5128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341489"/>
            <a:ext cx="6400800" cy="1752600"/>
          </a:xfrm>
        </p:spPr>
        <p:txBody>
          <a:bodyPr/>
          <a:lstStyle>
            <a:lvl1pPr marL="0" indent="0" algn="ctr">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p:cNvSpPr/>
          <p:nvPr userDrawn="1"/>
        </p:nvSpPr>
        <p:spPr>
          <a:xfrm>
            <a:off x="0" y="6434064"/>
            <a:ext cx="9144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a:p>
            <a:pPr algn="l"/>
            <a:r>
              <a:rPr lang="en-US" sz="1400" dirty="0" err="1" smtClean="0">
                <a:latin typeface="Arial"/>
                <a:cs typeface="Arial"/>
              </a:rPr>
              <a:t>Rayid</a:t>
            </a:r>
            <a:r>
              <a:rPr lang="en-US" sz="1400" baseline="0" dirty="0" smtClean="0">
                <a:latin typeface="Arial"/>
                <a:cs typeface="Arial"/>
              </a:rPr>
              <a:t> </a:t>
            </a:r>
            <a:r>
              <a:rPr lang="en-US" sz="1400" baseline="0" dirty="0" err="1" smtClean="0">
                <a:latin typeface="Arial"/>
                <a:cs typeface="Arial"/>
              </a:rPr>
              <a:t>Ghani</a:t>
            </a:r>
            <a:r>
              <a:rPr lang="en-US" sz="1400" baseline="0" dirty="0" smtClean="0">
                <a:latin typeface="Arial"/>
                <a:cs typeface="Arial"/>
              </a:rPr>
              <a:t>															@</a:t>
            </a:r>
            <a:r>
              <a:rPr lang="en-US" sz="1400" baseline="0" dirty="0" err="1" smtClean="0">
                <a:latin typeface="Arial"/>
                <a:cs typeface="Arial"/>
              </a:rPr>
              <a:t>rayidghani</a:t>
            </a:r>
            <a:r>
              <a:rPr lang="en-US" sz="1400" baseline="0" dirty="0" smtClean="0">
                <a:latin typeface="Arial"/>
                <a:cs typeface="Arial"/>
              </a:rPr>
              <a:t>				</a:t>
            </a:r>
            <a:endParaRPr lang="en-US" sz="1400" dirty="0">
              <a:latin typeface="Arial"/>
              <a:cs typeface="Arial"/>
            </a:endParaRPr>
          </a:p>
        </p:txBody>
      </p:sp>
      <p:pic>
        <p:nvPicPr>
          <p:cNvPr id="8" name="Picture 7" descr="UChicago_RGB_MAROON.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8432" y="5316288"/>
            <a:ext cx="2667201" cy="941365"/>
          </a:xfrm>
          <a:prstGeom prst="rect">
            <a:avLst/>
          </a:prstGeom>
        </p:spPr>
      </p:pic>
    </p:spTree>
    <p:extLst>
      <p:ext uri="{BB962C8B-B14F-4D97-AF65-F5344CB8AC3E}">
        <p14:creationId xmlns:p14="http://schemas.microsoft.com/office/powerpoint/2010/main" val="312061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312F8-2DE2-6B40-83C5-731724CAE2B0}"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254528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312F8-2DE2-6B40-83C5-731724CAE2B0}"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1952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280" y="1353805"/>
            <a:ext cx="8749772" cy="4954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434064"/>
            <a:ext cx="9144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a:p>
            <a:pPr algn="l"/>
            <a:r>
              <a:rPr lang="en-US" sz="1400" dirty="0" err="1" smtClean="0">
                <a:latin typeface="Arial"/>
                <a:cs typeface="Arial"/>
              </a:rPr>
              <a:t>Rayid</a:t>
            </a:r>
            <a:r>
              <a:rPr lang="en-US" sz="1400" baseline="0" dirty="0" smtClean="0">
                <a:latin typeface="Arial"/>
                <a:cs typeface="Arial"/>
              </a:rPr>
              <a:t> </a:t>
            </a:r>
            <a:r>
              <a:rPr lang="en-US" sz="1400" baseline="0" dirty="0" err="1" smtClean="0">
                <a:latin typeface="Arial"/>
                <a:cs typeface="Arial"/>
              </a:rPr>
              <a:t>Ghani</a:t>
            </a:r>
            <a:r>
              <a:rPr lang="en-US" sz="1400" baseline="0" dirty="0" smtClean="0">
                <a:latin typeface="Arial"/>
                <a:cs typeface="Arial"/>
              </a:rPr>
              <a:t>															@</a:t>
            </a:r>
            <a:r>
              <a:rPr lang="en-US" sz="1400" baseline="0" dirty="0" err="1" smtClean="0">
                <a:latin typeface="Arial"/>
                <a:cs typeface="Arial"/>
              </a:rPr>
              <a:t>rayidghani</a:t>
            </a:r>
            <a:r>
              <a:rPr lang="en-US" sz="1400" baseline="0" dirty="0" smtClean="0">
                <a:latin typeface="Arial"/>
                <a:cs typeface="Arial"/>
              </a:rPr>
              <a:t>				</a:t>
            </a:r>
            <a:endParaRPr lang="en-US" sz="1400" dirty="0">
              <a:latin typeface="Arial"/>
              <a:cs typeface="Arial"/>
            </a:endParaRPr>
          </a:p>
        </p:txBody>
      </p:sp>
      <p:sp>
        <p:nvSpPr>
          <p:cNvPr id="10" name="Rectangle 9"/>
          <p:cNvSpPr/>
          <p:nvPr userDrawn="1"/>
        </p:nvSpPr>
        <p:spPr>
          <a:xfrm>
            <a:off x="0" y="0"/>
            <a:ext cx="9144000" cy="120663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p:txBody>
      </p:sp>
      <p:sp>
        <p:nvSpPr>
          <p:cNvPr id="2" name="Title 1"/>
          <p:cNvSpPr>
            <a:spLocks noGrp="1"/>
          </p:cNvSpPr>
          <p:nvPr>
            <p:ph type="title"/>
          </p:nvPr>
        </p:nvSpPr>
        <p:spPr>
          <a:xfrm>
            <a:off x="0" y="23412"/>
            <a:ext cx="9144000" cy="1143000"/>
          </a:xfrm>
        </p:spPr>
        <p:txBody>
          <a:bodyPr/>
          <a:lstStyle>
            <a:lvl1pPr>
              <a:defRPr>
                <a:solidFill>
                  <a:schemeClr val="bg1">
                    <a:lumMod val="9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8431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0312F8-2DE2-6B40-83C5-731724CAE2B0}"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413703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0312F8-2DE2-6B40-83C5-731724CAE2B0}"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222455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0312F8-2DE2-6B40-83C5-731724CAE2B0}" type="datetimeFigureOut">
              <a:rPr lang="en-US" smtClean="0"/>
              <a:t>5/15/16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413113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5"/>
          <p:cNvSpPr/>
          <p:nvPr userDrawn="1"/>
        </p:nvSpPr>
        <p:spPr>
          <a:xfrm>
            <a:off x="0" y="6434064"/>
            <a:ext cx="9144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a:p>
            <a:pPr algn="l"/>
            <a:r>
              <a:rPr lang="en-US" sz="1400" dirty="0" err="1" smtClean="0">
                <a:latin typeface="Arial"/>
                <a:cs typeface="Arial"/>
              </a:rPr>
              <a:t>Rayid</a:t>
            </a:r>
            <a:r>
              <a:rPr lang="en-US" sz="1400" baseline="0" dirty="0" smtClean="0">
                <a:latin typeface="Arial"/>
                <a:cs typeface="Arial"/>
              </a:rPr>
              <a:t> </a:t>
            </a:r>
            <a:r>
              <a:rPr lang="en-US" sz="1400" baseline="0" dirty="0" err="1" smtClean="0">
                <a:latin typeface="Arial"/>
                <a:cs typeface="Arial"/>
              </a:rPr>
              <a:t>Ghani</a:t>
            </a:r>
            <a:r>
              <a:rPr lang="en-US" sz="1400" baseline="0" dirty="0" smtClean="0">
                <a:latin typeface="Arial"/>
                <a:cs typeface="Arial"/>
              </a:rPr>
              <a:t>															@</a:t>
            </a:r>
            <a:r>
              <a:rPr lang="en-US" sz="1400" baseline="0" dirty="0" err="1" smtClean="0">
                <a:latin typeface="Arial"/>
                <a:cs typeface="Arial"/>
              </a:rPr>
              <a:t>rayidghani</a:t>
            </a:r>
            <a:r>
              <a:rPr lang="en-US" sz="1400" baseline="0" dirty="0" smtClean="0">
                <a:latin typeface="Arial"/>
                <a:cs typeface="Arial"/>
              </a:rPr>
              <a:t>				</a:t>
            </a:r>
            <a:endParaRPr lang="en-US" sz="1400" dirty="0">
              <a:latin typeface="Arial"/>
              <a:cs typeface="Arial"/>
            </a:endParaRPr>
          </a:p>
        </p:txBody>
      </p:sp>
    </p:spTree>
    <p:extLst>
      <p:ext uri="{BB962C8B-B14F-4D97-AF65-F5344CB8AC3E}">
        <p14:creationId xmlns:p14="http://schemas.microsoft.com/office/powerpoint/2010/main" val="2636657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312F8-2DE2-6B40-83C5-731724CAE2B0}" type="datetimeFigureOut">
              <a:rPr lang="en-US" smtClean="0"/>
              <a:t>5/15/16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28509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312F8-2DE2-6B40-83C5-731724CAE2B0}"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384483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312F8-2DE2-6B40-83C5-731724CAE2B0}"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6909345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312F8-2DE2-6B40-83C5-731724CAE2B0}" type="datetimeFigureOut">
              <a:rPr lang="en-US" smtClean="0"/>
              <a:t>5/15/16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A5543-5B78-C749-93A6-E6A0D0050255}" type="slidenum">
              <a:rPr lang="en-US" smtClean="0"/>
              <a:t>‹#›</a:t>
            </a:fld>
            <a:endParaRPr lang="en-US"/>
          </a:p>
        </p:txBody>
      </p:sp>
    </p:spTree>
    <p:extLst>
      <p:ext uri="{BB962C8B-B14F-4D97-AF65-F5344CB8AC3E}">
        <p14:creationId xmlns:p14="http://schemas.microsoft.com/office/powerpoint/2010/main" val="4210446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6.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Independent_set_(graph_theory)"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hyperlink" Target="http://en.wikipedia.org/wiki/Disjoint_se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ap.stanford.edu/proj/snap-icws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barabasilab.neu.edu/networksciencebook/" TargetMode="External"/><Relationship Id="rId4" Type="http://schemas.openxmlformats.org/officeDocument/2006/relationships/hyperlink" Target="http://www.stanford.edu/class/cs224w/" TargetMode="External"/><Relationship Id="rId1" Type="http://schemas.openxmlformats.org/officeDocument/2006/relationships/slideLayout" Target="../slideLayouts/slideLayout2.xml"/><Relationship Id="rId2" Type="http://schemas.openxmlformats.org/officeDocument/2006/relationships/hyperlink" Target="http://eliassi.org/networks13.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73" y="1386585"/>
            <a:ext cx="8812933" cy="1470025"/>
          </a:xfrm>
        </p:spPr>
        <p:txBody>
          <a:bodyPr>
            <a:noAutofit/>
          </a:bodyPr>
          <a:lstStyle/>
          <a:p>
            <a:r>
              <a:rPr lang="en-US" sz="4800" dirty="0" smtClean="0"/>
              <a:t>Network Analysis</a:t>
            </a:r>
            <a:endParaRPr lang="en-US" sz="4800" dirty="0"/>
          </a:p>
        </p:txBody>
      </p:sp>
      <p:sp>
        <p:nvSpPr>
          <p:cNvPr id="3" name="Subtitle 2"/>
          <p:cNvSpPr>
            <a:spLocks noGrp="1"/>
          </p:cNvSpPr>
          <p:nvPr>
            <p:ph type="subTitle" idx="1"/>
          </p:nvPr>
        </p:nvSpPr>
        <p:spPr>
          <a:xfrm>
            <a:off x="557585" y="3341489"/>
            <a:ext cx="8255349" cy="1752600"/>
          </a:xfrm>
        </p:spPr>
        <p:txBody>
          <a:bodyPr>
            <a:normAutofit/>
          </a:bodyPr>
          <a:lstStyle/>
          <a:p>
            <a:endParaRPr lang="en-US" dirty="0" smtClean="0"/>
          </a:p>
        </p:txBody>
      </p:sp>
    </p:spTree>
    <p:extLst>
      <p:ext uri="{BB962C8B-B14F-4D97-AF65-F5344CB8AC3E}">
        <p14:creationId xmlns:p14="http://schemas.microsoft.com/office/powerpoint/2010/main" val="2693255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p:cNvSpPr>
            <a:spLocks noGrp="1"/>
          </p:cNvSpPr>
          <p:nvPr>
            <p:ph type="title"/>
          </p:nvPr>
        </p:nvSpPr>
        <p:spPr/>
        <p:txBody>
          <a:bodyPr/>
          <a:lstStyle/>
          <a:p>
            <a:r>
              <a:rPr lang="en-US" dirty="0" smtClean="0"/>
              <a:t>Information Linking Networks</a:t>
            </a:r>
            <a:endParaRPr lang="en-US" dirty="0"/>
          </a:p>
        </p:txBody>
      </p:sp>
      <p:pic>
        <p:nvPicPr>
          <p:cNvPr id="5" name="Picture 4"/>
          <p:cNvPicPr>
            <a:picLocks noChangeAspect="1"/>
          </p:cNvPicPr>
          <p:nvPr/>
        </p:nvPicPr>
        <p:blipFill>
          <a:blip r:embed="rId3"/>
          <a:stretch>
            <a:fillRect/>
          </a:stretch>
        </p:blipFill>
        <p:spPr>
          <a:xfrm>
            <a:off x="2120195" y="1392133"/>
            <a:ext cx="5235572" cy="4986883"/>
          </a:xfrm>
          <a:prstGeom prst="rect">
            <a:avLst/>
          </a:prstGeom>
        </p:spPr>
      </p:pic>
    </p:spTree>
    <p:extLst>
      <p:ext uri="{BB962C8B-B14F-4D97-AF65-F5344CB8AC3E}">
        <p14:creationId xmlns:p14="http://schemas.microsoft.com/office/powerpoint/2010/main" val="415419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Networks (graphs)</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52600" y="1736725"/>
            <a:ext cx="5943600" cy="3368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65969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r>
              <a:rPr lang="en-US" sz="2800"/>
              <a:t>Directed/undirected</a:t>
            </a:r>
          </a:p>
          <a:p>
            <a:r>
              <a:rPr lang="en-US" sz="2800"/>
              <a:t>Multi graphs (multiple edges between nodes)</a:t>
            </a:r>
          </a:p>
          <a:p>
            <a:r>
              <a:rPr lang="en-US" sz="2800"/>
              <a:t>Hyper graphs (edges connecting multiple nodes)</a:t>
            </a:r>
          </a:p>
          <a:p>
            <a:r>
              <a:rPr lang="en-US" sz="2800"/>
              <a:t>Bipartite graphs (e.g., papers to authors)</a:t>
            </a:r>
          </a:p>
          <a:p>
            <a:r>
              <a:rPr lang="en-US" sz="2800"/>
              <a:t>Weighted networks</a:t>
            </a:r>
          </a:p>
          <a:p>
            <a:r>
              <a:rPr lang="en-US" sz="2800"/>
              <a:t>Different type nodes and edges</a:t>
            </a:r>
          </a:p>
          <a:p>
            <a:r>
              <a:rPr lang="en-US" sz="2800"/>
              <a:t>Evolving networks:</a:t>
            </a:r>
          </a:p>
          <a:p>
            <a:pPr lvl="1"/>
            <a:r>
              <a:rPr lang="en-US" sz="2400"/>
              <a:t>Nodes and edges only added</a:t>
            </a:r>
          </a:p>
          <a:p>
            <a:pPr lvl="1"/>
            <a:r>
              <a:rPr lang="en-US" sz="2400"/>
              <a:t>Nodes, edges added and removed</a:t>
            </a:r>
          </a:p>
        </p:txBody>
      </p:sp>
      <p:sp>
        <p:nvSpPr>
          <p:cNvPr id="10242" name="Rectangle 2"/>
          <p:cNvSpPr>
            <a:spLocks noGrp="1" noChangeArrowheads="1"/>
          </p:cNvSpPr>
          <p:nvPr>
            <p:ph type="title"/>
          </p:nvPr>
        </p:nvSpPr>
        <p:spPr/>
        <p:txBody>
          <a:bodyPr/>
          <a:lstStyle/>
          <a:p>
            <a:r>
              <a:rPr lang="en-US" dirty="0"/>
              <a:t>Types of </a:t>
            </a:r>
            <a:r>
              <a:rPr lang="en-US" dirty="0" smtClean="0"/>
              <a:t>graphs/networks</a:t>
            </a:r>
            <a:endParaRPr lang="en-US" dirty="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rot="16200000">
            <a:off x="6962775" y="4238625"/>
            <a:ext cx="2971800" cy="895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81889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22786"/>
            <a:ext cx="8976285" cy="2308324"/>
          </a:xfrm>
          <a:prstGeom prst="rect">
            <a:avLst/>
          </a:prstGeom>
          <a:noFill/>
        </p:spPr>
        <p:txBody>
          <a:bodyPr wrap="square" rtlCol="0">
            <a:spAutoFit/>
          </a:bodyPr>
          <a:lstStyle/>
          <a:p>
            <a:pPr algn="ctr"/>
            <a:r>
              <a:rPr lang="en-US" sz="3600" b="1" dirty="0" smtClean="0"/>
              <a:t>Graph Theory</a:t>
            </a:r>
          </a:p>
          <a:p>
            <a:pPr algn="ctr"/>
            <a:endParaRPr lang="en-US" sz="3600" b="1" dirty="0" smtClean="0"/>
          </a:p>
          <a:p>
            <a:pPr algn="ctr"/>
            <a:r>
              <a:rPr lang="en-US" sz="3600" dirty="0" smtClean="0"/>
              <a:t>  “Terminological </a:t>
            </a:r>
            <a:r>
              <a:rPr lang="en-US" sz="3600" dirty="0"/>
              <a:t>jungle, in which any newcomer may plant a tree</a:t>
            </a:r>
            <a:r>
              <a:rPr lang="en-US" sz="3600" dirty="0" smtClean="0"/>
              <a:t>” (John Barnes)</a:t>
            </a:r>
            <a:endParaRPr lang="en-US" sz="3600" dirty="0"/>
          </a:p>
        </p:txBody>
      </p:sp>
      <p:sp>
        <p:nvSpPr>
          <p:cNvPr id="2" name="Content Placeholder 1"/>
          <p:cNvSpPr>
            <a:spLocks noGrp="1"/>
          </p:cNvSpPr>
          <p:nvPr>
            <p:ph idx="1"/>
          </p:nvPr>
        </p:nvSpPr>
        <p:spPr>
          <a:xfrm>
            <a:off x="0" y="1283241"/>
            <a:ext cx="9144000" cy="5155782"/>
          </a:xfrm>
        </p:spPr>
        <p:txBody>
          <a:bodyPr>
            <a:normAutofit fontScale="70000" lnSpcReduction="20000"/>
          </a:bodyPr>
          <a:lstStyle/>
          <a:p>
            <a:r>
              <a:rPr lang="en-US" dirty="0" smtClean="0"/>
              <a:t>Nodes</a:t>
            </a:r>
          </a:p>
          <a:p>
            <a:r>
              <a:rPr lang="en-US" dirty="0" smtClean="0"/>
              <a:t>Edges</a:t>
            </a:r>
          </a:p>
          <a:p>
            <a:r>
              <a:rPr lang="en-US" dirty="0"/>
              <a:t>Paths</a:t>
            </a:r>
            <a:r>
              <a:rPr lang="en-US" sz="1800" dirty="0"/>
              <a:t>: </a:t>
            </a:r>
            <a:r>
              <a:rPr lang="en-US" sz="2300" dirty="0"/>
              <a:t>sequence </a:t>
            </a:r>
            <a:r>
              <a:rPr lang="en-US" sz="2300" dirty="0" smtClean="0"/>
              <a:t>of nodes with each </a:t>
            </a:r>
            <a:r>
              <a:rPr lang="en-US" sz="2300" dirty="0"/>
              <a:t>consecutive pair in the sequence is connected by an edge</a:t>
            </a:r>
            <a:endParaRPr lang="en-US" sz="1800" dirty="0" smtClean="0"/>
          </a:p>
          <a:p>
            <a:r>
              <a:rPr lang="en-US" dirty="0" smtClean="0"/>
              <a:t>Cycles</a:t>
            </a:r>
            <a:r>
              <a:rPr lang="en-US" sz="2300" dirty="0" smtClean="0"/>
              <a:t>: &gt; 2 edges, in which the ﬁrst and last nodes are the same, but otherwise all nodes are distinct.</a:t>
            </a:r>
            <a:endParaRPr lang="en-US" dirty="0" smtClean="0"/>
          </a:p>
          <a:p>
            <a:r>
              <a:rPr lang="en-US" dirty="0" smtClean="0"/>
              <a:t>Directed or undirected</a:t>
            </a:r>
          </a:p>
          <a:p>
            <a:r>
              <a:rPr lang="en-US" dirty="0" smtClean="0"/>
              <a:t>Adjacency matrix</a:t>
            </a:r>
          </a:p>
          <a:p>
            <a:r>
              <a:rPr lang="en-US" dirty="0"/>
              <a:t>Distance</a:t>
            </a:r>
            <a:r>
              <a:rPr lang="en-US" sz="2300" dirty="0"/>
              <a:t>:  length of the </a:t>
            </a:r>
            <a:r>
              <a:rPr lang="en-US" sz="2300" dirty="0" smtClean="0"/>
              <a:t>shortest path </a:t>
            </a:r>
            <a:r>
              <a:rPr lang="en-US" sz="2300" dirty="0"/>
              <a:t>between </a:t>
            </a:r>
            <a:r>
              <a:rPr lang="en-US" sz="2300" dirty="0" smtClean="0"/>
              <a:t>2 nodes</a:t>
            </a:r>
          </a:p>
          <a:p>
            <a:r>
              <a:rPr lang="en-US" dirty="0" smtClean="0"/>
              <a:t>Weighted/</a:t>
            </a:r>
            <a:r>
              <a:rPr lang="en-US" dirty="0" err="1" smtClean="0"/>
              <a:t>unweighted</a:t>
            </a:r>
            <a:endParaRPr lang="en-US" dirty="0" smtClean="0"/>
          </a:p>
          <a:p>
            <a:r>
              <a:rPr lang="en-US" dirty="0" smtClean="0"/>
              <a:t>Connected: </a:t>
            </a:r>
            <a:r>
              <a:rPr lang="en-US" sz="2300" dirty="0"/>
              <a:t>If, for every pair of nodes, there is a path between </a:t>
            </a:r>
            <a:r>
              <a:rPr lang="en-US" sz="2300" dirty="0" smtClean="0"/>
              <a:t>them</a:t>
            </a:r>
          </a:p>
          <a:p>
            <a:r>
              <a:rPr lang="en-US" dirty="0" smtClean="0">
                <a:hlinkClick r:id="rId3" action="ppaction://hlinksldjump"/>
              </a:rPr>
              <a:t>Connectivity</a:t>
            </a:r>
            <a:r>
              <a:rPr lang="en-US" sz="2600" dirty="0" smtClean="0">
                <a:hlinkClick r:id="rId3" action="ppaction://hlinksldjump"/>
              </a:rPr>
              <a:t>:</a:t>
            </a:r>
            <a:endParaRPr lang="en-US" sz="2600" dirty="0" smtClean="0"/>
          </a:p>
          <a:p>
            <a:r>
              <a:rPr lang="en-US" sz="2600" dirty="0" smtClean="0"/>
              <a:t> </a:t>
            </a:r>
            <a:r>
              <a:rPr lang="en-US" dirty="0" smtClean="0"/>
              <a:t>Components</a:t>
            </a:r>
          </a:p>
          <a:p>
            <a:pPr lvl="1"/>
            <a:r>
              <a:rPr lang="en-US" dirty="0" smtClean="0"/>
              <a:t>Giant Components</a:t>
            </a:r>
          </a:p>
          <a:p>
            <a:r>
              <a:rPr lang="en-US" dirty="0" smtClean="0">
                <a:hlinkClick r:id="rId4" action="ppaction://hlinksldjump"/>
              </a:rPr>
              <a:t>Bipartite</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Graph Vocabulary</a:t>
            </a:r>
            <a:endParaRPr lang="en-US" dirty="0"/>
          </a:p>
        </p:txBody>
      </p:sp>
    </p:spTree>
    <p:extLst>
      <p:ext uri="{BB962C8B-B14F-4D97-AF65-F5344CB8AC3E}">
        <p14:creationId xmlns:p14="http://schemas.microsoft.com/office/powerpoint/2010/main" val="27569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533402" y="6095081"/>
            <a:ext cx="5294338" cy="338554"/>
          </a:xfrm>
          <a:prstGeom prst="rect">
            <a:avLst/>
          </a:prstGeom>
          <a:noFill/>
          <a:ln w="9525">
            <a:noFill/>
            <a:miter lim="800000"/>
            <a:headEnd/>
            <a:tailEnd/>
          </a:ln>
        </p:spPr>
        <p:txBody>
          <a:bodyPr wrap="none">
            <a:prstTxWarp prst="textNoShape">
              <a:avLst/>
            </a:prstTxWarp>
            <a:spAutoFit/>
          </a:bodyPr>
          <a:lstStyle/>
          <a:p>
            <a:pPr eaLnBrk="1" hangingPunct="1"/>
            <a:r>
              <a:rPr lang="en-US" sz="1600" dirty="0">
                <a:latin typeface="Helvetica"/>
                <a:cs typeface="Helvetica"/>
              </a:rPr>
              <a:t>Bridge: if  we erase it, the graph becomes disconnected. </a:t>
            </a:r>
          </a:p>
        </p:txBody>
      </p:sp>
      <p:sp>
        <p:nvSpPr>
          <p:cNvPr id="6" name="TextBox 5"/>
          <p:cNvSpPr txBox="1"/>
          <p:nvPr/>
        </p:nvSpPr>
        <p:spPr>
          <a:xfrm>
            <a:off x="6271374" y="4115438"/>
            <a:ext cx="2043849" cy="584776"/>
          </a:xfrm>
          <a:prstGeom prst="rect">
            <a:avLst/>
          </a:prstGeom>
          <a:noFill/>
        </p:spPr>
        <p:txBody>
          <a:bodyPr wrap="none" rtlCol="0">
            <a:spAutoFit/>
          </a:bodyPr>
          <a:lstStyle/>
          <a:p>
            <a:r>
              <a:rPr lang="en-US" sz="1600" dirty="0" smtClean="0">
                <a:latin typeface="Helvetica"/>
                <a:cs typeface="Helvetica"/>
              </a:rPr>
              <a:t>Largest Component: </a:t>
            </a:r>
          </a:p>
          <a:p>
            <a:r>
              <a:rPr lang="en-US" sz="1600" b="1" dirty="0" smtClean="0">
                <a:latin typeface="Helvetica"/>
                <a:cs typeface="Helvetica"/>
              </a:rPr>
              <a:t>Giant Component</a:t>
            </a:r>
            <a:endParaRPr lang="en-US" sz="1600" b="1" dirty="0">
              <a:latin typeface="Helvetica"/>
              <a:cs typeface="Helvetica"/>
            </a:endParaRPr>
          </a:p>
        </p:txBody>
      </p:sp>
      <p:sp>
        <p:nvSpPr>
          <p:cNvPr id="7" name="TextBox 6"/>
          <p:cNvSpPr txBox="1"/>
          <p:nvPr/>
        </p:nvSpPr>
        <p:spPr>
          <a:xfrm>
            <a:off x="6271374" y="5611379"/>
            <a:ext cx="1815421" cy="338554"/>
          </a:xfrm>
          <a:prstGeom prst="rect">
            <a:avLst/>
          </a:prstGeom>
          <a:noFill/>
        </p:spPr>
        <p:txBody>
          <a:bodyPr wrap="none" rtlCol="0">
            <a:spAutoFit/>
          </a:bodyPr>
          <a:lstStyle/>
          <a:p>
            <a:r>
              <a:rPr lang="en-US" sz="1600" dirty="0" smtClean="0">
                <a:latin typeface="Helvetica"/>
                <a:cs typeface="Helvetica"/>
              </a:rPr>
              <a:t>The rest: </a:t>
            </a:r>
            <a:r>
              <a:rPr lang="en-US" sz="1600" b="1" dirty="0" smtClean="0">
                <a:latin typeface="Helvetica"/>
                <a:cs typeface="Helvetica"/>
              </a:rPr>
              <a:t>Isolates</a:t>
            </a:r>
            <a:endParaRPr lang="en-US" sz="1600" b="1" dirty="0">
              <a:latin typeface="Helvetica"/>
              <a:cs typeface="Helvetica"/>
            </a:endParaRPr>
          </a:p>
        </p:txBody>
      </p:sp>
      <p:sp>
        <p:nvSpPr>
          <p:cNvPr id="9" name="AutoShape 9"/>
          <p:cNvSpPr>
            <a:spLocks noChangeArrowheads="1"/>
          </p:cNvSpPr>
          <p:nvPr/>
        </p:nvSpPr>
        <p:spPr bwMode="auto">
          <a:xfrm>
            <a:off x="1190092" y="4159871"/>
            <a:ext cx="259675" cy="444341"/>
          </a:xfrm>
          <a:prstGeom prst="octagon">
            <a:avLst>
              <a:gd name="adj" fmla="val 29287"/>
            </a:avLst>
          </a:prstGeom>
          <a:noFill/>
          <a:ln w="9525">
            <a:noFill/>
            <a:miter lim="800000"/>
            <a:headEnd/>
            <a:tailEnd/>
          </a:ln>
        </p:spPr>
        <p:txBody>
          <a:bodyPr wrap="none" anchor="ctr">
            <a:prstTxWarp prst="textNoShape">
              <a:avLst/>
            </a:prstTxWarp>
            <a:spAutoFit/>
          </a:bodyPr>
          <a:lstStyle/>
          <a:p>
            <a:endParaRPr lang="en-US"/>
          </a:p>
        </p:txBody>
      </p:sp>
      <p:sp>
        <p:nvSpPr>
          <p:cNvPr id="11" name="Oval 10"/>
          <p:cNvSpPr/>
          <p:nvPr/>
        </p:nvSpPr>
        <p:spPr>
          <a:xfrm>
            <a:off x="1499256" y="4270628"/>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836490" y="5036960"/>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471056" y="3781096"/>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596391" y="4947876"/>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2"/>
          <p:cNvSpPr>
            <a:spLocks/>
          </p:cNvSpPr>
          <p:nvPr/>
        </p:nvSpPr>
        <p:spPr bwMode="auto">
          <a:xfrm>
            <a:off x="786798" y="5203006"/>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D</a:t>
            </a:r>
            <a:endParaRPr lang="en-US" sz="1200" b="1" dirty="0">
              <a:latin typeface="Helvetica"/>
              <a:ea typeface="Trebuchet MS" pitchFamily="-112" charset="0"/>
              <a:cs typeface="Helvetica"/>
              <a:sym typeface="Trebuchet MS" pitchFamily="-112" charset="0"/>
            </a:endParaRPr>
          </a:p>
        </p:txBody>
      </p:sp>
      <p:sp>
        <p:nvSpPr>
          <p:cNvPr id="16" name="Rectangle 2"/>
          <p:cNvSpPr>
            <a:spLocks/>
          </p:cNvSpPr>
          <p:nvPr/>
        </p:nvSpPr>
        <p:spPr bwMode="auto">
          <a:xfrm>
            <a:off x="2692119" y="5049434"/>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C</a:t>
            </a:r>
            <a:endParaRPr lang="en-US" sz="1200" b="1" dirty="0">
              <a:latin typeface="Helvetica"/>
              <a:ea typeface="Trebuchet MS" pitchFamily="-112" charset="0"/>
              <a:cs typeface="Helvetica"/>
              <a:sym typeface="Trebuchet MS" pitchFamily="-112" charset="0"/>
            </a:endParaRPr>
          </a:p>
        </p:txBody>
      </p:sp>
      <p:sp>
        <p:nvSpPr>
          <p:cNvPr id="17" name="Rectangle 2"/>
          <p:cNvSpPr>
            <a:spLocks/>
          </p:cNvSpPr>
          <p:nvPr/>
        </p:nvSpPr>
        <p:spPr bwMode="auto">
          <a:xfrm>
            <a:off x="1458233" y="4051981"/>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A</a:t>
            </a:r>
            <a:endParaRPr lang="en-US" sz="1200" b="1" dirty="0">
              <a:latin typeface="Helvetica"/>
              <a:ea typeface="Trebuchet MS" pitchFamily="-112" charset="0"/>
              <a:cs typeface="Helvetica"/>
              <a:sym typeface="Trebuchet MS" pitchFamily="-112" charset="0"/>
            </a:endParaRPr>
          </a:p>
        </p:txBody>
      </p:sp>
      <p:sp>
        <p:nvSpPr>
          <p:cNvPr id="18" name="Rectangle 2"/>
          <p:cNvSpPr>
            <a:spLocks/>
          </p:cNvSpPr>
          <p:nvPr/>
        </p:nvSpPr>
        <p:spPr bwMode="auto">
          <a:xfrm>
            <a:off x="2565303" y="3623410"/>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B</a:t>
            </a:r>
            <a:endParaRPr lang="en-US" sz="1200" b="1" dirty="0">
              <a:latin typeface="Helvetica"/>
              <a:ea typeface="Trebuchet MS" pitchFamily="-112" charset="0"/>
              <a:cs typeface="Helvetica"/>
              <a:sym typeface="Trebuchet MS" pitchFamily="-112" charset="0"/>
            </a:endParaRPr>
          </a:p>
        </p:txBody>
      </p:sp>
      <p:cxnSp>
        <p:nvCxnSpPr>
          <p:cNvPr id="19" name="Straight Connector 18"/>
          <p:cNvCxnSpPr>
            <a:stCxn id="12" idx="7"/>
            <a:endCxn id="11" idx="3"/>
          </p:cNvCxnSpPr>
          <p:nvPr/>
        </p:nvCxnSpPr>
        <p:spPr>
          <a:xfrm rot="5400000" flipH="1" flipV="1">
            <a:off x="920425" y="4462432"/>
            <a:ext cx="641735" cy="55893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6"/>
            <a:endCxn id="13" idx="3"/>
          </p:cNvCxnSpPr>
          <p:nvPr/>
        </p:nvCxnSpPr>
        <p:spPr>
          <a:xfrm flipV="1">
            <a:off x="1646095" y="3931498"/>
            <a:ext cx="846465" cy="42723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4" idx="0"/>
            <a:endCxn id="13" idx="4"/>
          </p:cNvCxnSpPr>
          <p:nvPr/>
        </p:nvCxnSpPr>
        <p:spPr>
          <a:xfrm rot="16200000" flipV="1">
            <a:off x="2111856" y="4389921"/>
            <a:ext cx="990574" cy="12533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5"/>
            <a:endCxn id="14" idx="1"/>
          </p:cNvCxnSpPr>
          <p:nvPr/>
        </p:nvCxnSpPr>
        <p:spPr>
          <a:xfrm rot="16200000" flipH="1">
            <a:off x="1844917" y="4200703"/>
            <a:ext cx="552650" cy="9933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499256" y="5182930"/>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1499256" y="5909411"/>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471056" y="5611380"/>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a:stCxn id="23" idx="6"/>
            <a:endCxn id="25" idx="1"/>
          </p:cNvCxnSpPr>
          <p:nvPr/>
        </p:nvCxnSpPr>
        <p:spPr>
          <a:xfrm>
            <a:off x="1646095" y="5271033"/>
            <a:ext cx="846465" cy="36615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4" idx="6"/>
            <a:endCxn id="25" idx="2"/>
          </p:cNvCxnSpPr>
          <p:nvPr/>
        </p:nvCxnSpPr>
        <p:spPr>
          <a:xfrm flipV="1">
            <a:off x="1646095" y="5699484"/>
            <a:ext cx="824961" cy="29803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4" idx="0"/>
            <a:endCxn id="23" idx="4"/>
          </p:cNvCxnSpPr>
          <p:nvPr/>
        </p:nvCxnSpPr>
        <p:spPr>
          <a:xfrm rot="5400000" flipH="1" flipV="1">
            <a:off x="1297538" y="5634432"/>
            <a:ext cx="550274"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Rectangle 2"/>
          <p:cNvSpPr>
            <a:spLocks/>
          </p:cNvSpPr>
          <p:nvPr/>
        </p:nvSpPr>
        <p:spPr bwMode="auto">
          <a:xfrm>
            <a:off x="2637255" y="5567026"/>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F</a:t>
            </a:r>
            <a:endParaRPr lang="en-US" sz="1200" b="1" dirty="0">
              <a:latin typeface="Helvetica"/>
              <a:ea typeface="Trebuchet MS" pitchFamily="-112" charset="0"/>
              <a:cs typeface="Helvetica"/>
              <a:sym typeface="Trebuchet MS" pitchFamily="-112" charset="0"/>
            </a:endParaRPr>
          </a:p>
        </p:txBody>
      </p:sp>
      <p:sp>
        <p:nvSpPr>
          <p:cNvPr id="36" name="Rectangle 2"/>
          <p:cNvSpPr>
            <a:spLocks/>
          </p:cNvSpPr>
          <p:nvPr/>
        </p:nvSpPr>
        <p:spPr bwMode="auto">
          <a:xfrm>
            <a:off x="1253439" y="5148650"/>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F</a:t>
            </a:r>
            <a:endParaRPr lang="en-US" sz="1200" b="1" dirty="0">
              <a:latin typeface="Helvetica"/>
              <a:ea typeface="Trebuchet MS" pitchFamily="-112" charset="0"/>
              <a:cs typeface="Helvetica"/>
              <a:sym typeface="Trebuchet MS" pitchFamily="-112" charset="0"/>
            </a:endParaRPr>
          </a:p>
        </p:txBody>
      </p:sp>
      <p:sp>
        <p:nvSpPr>
          <p:cNvPr id="37" name="Rectangle 2"/>
          <p:cNvSpPr>
            <a:spLocks/>
          </p:cNvSpPr>
          <p:nvPr/>
        </p:nvSpPr>
        <p:spPr bwMode="auto">
          <a:xfrm>
            <a:off x="1253439" y="5889090"/>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G</a:t>
            </a:r>
            <a:endParaRPr lang="en-US" sz="1200" b="1" dirty="0">
              <a:latin typeface="Helvetica"/>
              <a:ea typeface="Trebuchet MS" pitchFamily="-112" charset="0"/>
              <a:cs typeface="Helvetica"/>
              <a:sym typeface="Trebuchet MS" pitchFamily="-112" charset="0"/>
            </a:endParaRPr>
          </a:p>
        </p:txBody>
      </p:sp>
      <p:cxnSp>
        <p:nvCxnSpPr>
          <p:cNvPr id="38" name="Straight Connector 37"/>
          <p:cNvCxnSpPr>
            <a:stCxn id="23" idx="0"/>
            <a:endCxn id="11" idx="4"/>
          </p:cNvCxnSpPr>
          <p:nvPr/>
        </p:nvCxnSpPr>
        <p:spPr>
          <a:xfrm rot="5400000" flipH="1" flipV="1">
            <a:off x="1204628" y="4815041"/>
            <a:ext cx="736094"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1" name="AutoShape 9"/>
          <p:cNvSpPr>
            <a:spLocks noChangeArrowheads="1"/>
          </p:cNvSpPr>
          <p:nvPr/>
        </p:nvSpPr>
        <p:spPr bwMode="auto">
          <a:xfrm>
            <a:off x="4079897" y="4318007"/>
            <a:ext cx="259675" cy="444341"/>
          </a:xfrm>
          <a:prstGeom prst="octagon">
            <a:avLst>
              <a:gd name="adj" fmla="val 29287"/>
            </a:avLst>
          </a:prstGeom>
          <a:noFill/>
          <a:ln w="9525">
            <a:noFill/>
            <a:miter lim="800000"/>
            <a:headEnd/>
            <a:tailEnd/>
          </a:ln>
        </p:spPr>
        <p:txBody>
          <a:bodyPr wrap="none" anchor="ctr">
            <a:prstTxWarp prst="textNoShape">
              <a:avLst/>
            </a:prstTxWarp>
            <a:spAutoFit/>
          </a:bodyPr>
          <a:lstStyle/>
          <a:p>
            <a:endParaRPr lang="en-US"/>
          </a:p>
        </p:txBody>
      </p:sp>
      <p:sp>
        <p:nvSpPr>
          <p:cNvPr id="42" name="Oval 41"/>
          <p:cNvSpPr/>
          <p:nvPr/>
        </p:nvSpPr>
        <p:spPr>
          <a:xfrm>
            <a:off x="4389061" y="4428764"/>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3726295" y="5195096"/>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360861" y="3939232"/>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486196" y="5106012"/>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2"/>
          <p:cNvSpPr>
            <a:spLocks/>
          </p:cNvSpPr>
          <p:nvPr/>
        </p:nvSpPr>
        <p:spPr bwMode="auto">
          <a:xfrm>
            <a:off x="3676603" y="5361142"/>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D</a:t>
            </a:r>
            <a:endParaRPr lang="en-US" sz="1200" b="1" dirty="0">
              <a:latin typeface="Helvetica"/>
              <a:ea typeface="Trebuchet MS" pitchFamily="-112" charset="0"/>
              <a:cs typeface="Helvetica"/>
              <a:sym typeface="Trebuchet MS" pitchFamily="-112" charset="0"/>
            </a:endParaRPr>
          </a:p>
        </p:txBody>
      </p:sp>
      <p:sp>
        <p:nvSpPr>
          <p:cNvPr id="47" name="Rectangle 2"/>
          <p:cNvSpPr>
            <a:spLocks/>
          </p:cNvSpPr>
          <p:nvPr/>
        </p:nvSpPr>
        <p:spPr bwMode="auto">
          <a:xfrm>
            <a:off x="5581924" y="5207570"/>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C</a:t>
            </a:r>
            <a:endParaRPr lang="en-US" sz="1200" b="1" dirty="0">
              <a:latin typeface="Helvetica"/>
              <a:ea typeface="Trebuchet MS" pitchFamily="-112" charset="0"/>
              <a:cs typeface="Helvetica"/>
              <a:sym typeface="Trebuchet MS" pitchFamily="-112" charset="0"/>
            </a:endParaRPr>
          </a:p>
        </p:txBody>
      </p:sp>
      <p:sp>
        <p:nvSpPr>
          <p:cNvPr id="48" name="Rectangle 2"/>
          <p:cNvSpPr>
            <a:spLocks/>
          </p:cNvSpPr>
          <p:nvPr/>
        </p:nvSpPr>
        <p:spPr bwMode="auto">
          <a:xfrm>
            <a:off x="4348038" y="4210117"/>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A</a:t>
            </a:r>
            <a:endParaRPr lang="en-US" sz="1200" b="1" dirty="0">
              <a:latin typeface="Helvetica"/>
              <a:ea typeface="Trebuchet MS" pitchFamily="-112" charset="0"/>
              <a:cs typeface="Helvetica"/>
              <a:sym typeface="Trebuchet MS" pitchFamily="-112" charset="0"/>
            </a:endParaRPr>
          </a:p>
        </p:txBody>
      </p:sp>
      <p:sp>
        <p:nvSpPr>
          <p:cNvPr id="49" name="Rectangle 2"/>
          <p:cNvSpPr>
            <a:spLocks/>
          </p:cNvSpPr>
          <p:nvPr/>
        </p:nvSpPr>
        <p:spPr bwMode="auto">
          <a:xfrm>
            <a:off x="5455108" y="3781546"/>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B</a:t>
            </a:r>
            <a:endParaRPr lang="en-US" sz="1200" b="1" dirty="0">
              <a:latin typeface="Helvetica"/>
              <a:ea typeface="Trebuchet MS" pitchFamily="-112" charset="0"/>
              <a:cs typeface="Helvetica"/>
              <a:sym typeface="Trebuchet MS" pitchFamily="-112" charset="0"/>
            </a:endParaRPr>
          </a:p>
        </p:txBody>
      </p:sp>
      <p:cxnSp>
        <p:nvCxnSpPr>
          <p:cNvPr id="50" name="Straight Connector 49"/>
          <p:cNvCxnSpPr>
            <a:stCxn id="43" idx="7"/>
            <a:endCxn id="42" idx="3"/>
          </p:cNvCxnSpPr>
          <p:nvPr/>
        </p:nvCxnSpPr>
        <p:spPr>
          <a:xfrm rot="5400000" flipH="1" flipV="1">
            <a:off x="3810230" y="4620567"/>
            <a:ext cx="641735" cy="55893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2" idx="6"/>
            <a:endCxn id="44" idx="3"/>
          </p:cNvCxnSpPr>
          <p:nvPr/>
        </p:nvCxnSpPr>
        <p:spPr>
          <a:xfrm flipV="1">
            <a:off x="4535900" y="4089634"/>
            <a:ext cx="846465" cy="42723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5" idx="0"/>
            <a:endCxn id="44" idx="4"/>
          </p:cNvCxnSpPr>
          <p:nvPr/>
        </p:nvCxnSpPr>
        <p:spPr>
          <a:xfrm rot="16200000" flipV="1">
            <a:off x="5001661" y="4548057"/>
            <a:ext cx="990574" cy="12533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42" idx="5"/>
            <a:endCxn id="45" idx="1"/>
          </p:cNvCxnSpPr>
          <p:nvPr/>
        </p:nvCxnSpPr>
        <p:spPr>
          <a:xfrm rot="16200000" flipH="1">
            <a:off x="4734722" y="4358839"/>
            <a:ext cx="552650" cy="9933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4389061" y="5341065"/>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4389061" y="6067547"/>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5360861" y="5769516"/>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4" idx="6"/>
            <a:endCxn id="56" idx="1"/>
          </p:cNvCxnSpPr>
          <p:nvPr/>
        </p:nvCxnSpPr>
        <p:spPr>
          <a:xfrm>
            <a:off x="4535900" y="5429169"/>
            <a:ext cx="846465" cy="36615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5" idx="6"/>
            <a:endCxn id="56" idx="2"/>
          </p:cNvCxnSpPr>
          <p:nvPr/>
        </p:nvCxnSpPr>
        <p:spPr>
          <a:xfrm flipV="1">
            <a:off x="4535900" y="5857620"/>
            <a:ext cx="824961" cy="29803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5" idx="0"/>
            <a:endCxn id="54" idx="4"/>
          </p:cNvCxnSpPr>
          <p:nvPr/>
        </p:nvCxnSpPr>
        <p:spPr>
          <a:xfrm rot="5400000" flipH="1" flipV="1">
            <a:off x="4187343" y="5792568"/>
            <a:ext cx="550274"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Rectangle 2"/>
          <p:cNvSpPr>
            <a:spLocks/>
          </p:cNvSpPr>
          <p:nvPr/>
        </p:nvSpPr>
        <p:spPr bwMode="auto">
          <a:xfrm>
            <a:off x="5527060" y="5725162"/>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F</a:t>
            </a:r>
            <a:endParaRPr lang="en-US" sz="1200" b="1" dirty="0">
              <a:latin typeface="Helvetica"/>
              <a:ea typeface="Trebuchet MS" pitchFamily="-112" charset="0"/>
              <a:cs typeface="Helvetica"/>
              <a:sym typeface="Trebuchet MS" pitchFamily="-112" charset="0"/>
            </a:endParaRPr>
          </a:p>
        </p:txBody>
      </p:sp>
      <p:sp>
        <p:nvSpPr>
          <p:cNvPr id="61" name="Rectangle 2"/>
          <p:cNvSpPr>
            <a:spLocks/>
          </p:cNvSpPr>
          <p:nvPr/>
        </p:nvSpPr>
        <p:spPr bwMode="auto">
          <a:xfrm>
            <a:off x="4143244" y="5306786"/>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F</a:t>
            </a:r>
            <a:endParaRPr lang="en-US" sz="1200" b="1" dirty="0">
              <a:latin typeface="Helvetica"/>
              <a:ea typeface="Trebuchet MS" pitchFamily="-112" charset="0"/>
              <a:cs typeface="Helvetica"/>
              <a:sym typeface="Trebuchet MS" pitchFamily="-112" charset="0"/>
            </a:endParaRPr>
          </a:p>
        </p:txBody>
      </p:sp>
      <p:sp>
        <p:nvSpPr>
          <p:cNvPr id="62" name="Rectangle 2"/>
          <p:cNvSpPr>
            <a:spLocks/>
          </p:cNvSpPr>
          <p:nvPr/>
        </p:nvSpPr>
        <p:spPr bwMode="auto">
          <a:xfrm>
            <a:off x="4143244" y="6047226"/>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G</a:t>
            </a:r>
            <a:endParaRPr lang="en-US" sz="1200" b="1" dirty="0">
              <a:latin typeface="Helvetica"/>
              <a:ea typeface="Trebuchet MS" pitchFamily="-112" charset="0"/>
              <a:cs typeface="Helvetica"/>
              <a:sym typeface="Trebuchet MS" pitchFamily="-112" charset="0"/>
            </a:endParaRPr>
          </a:p>
        </p:txBody>
      </p:sp>
      <p:sp>
        <p:nvSpPr>
          <p:cNvPr id="4" name="Title 3"/>
          <p:cNvSpPr>
            <a:spLocks noGrp="1"/>
          </p:cNvSpPr>
          <p:nvPr>
            <p:ph type="title"/>
          </p:nvPr>
        </p:nvSpPr>
        <p:spPr/>
        <p:txBody>
          <a:bodyPr/>
          <a:lstStyle/>
          <a:p>
            <a:r>
              <a:rPr lang="en-US" dirty="0"/>
              <a:t>C</a:t>
            </a:r>
            <a:r>
              <a:rPr lang="en-US" dirty="0" smtClean="0"/>
              <a:t>onnectivity</a:t>
            </a:r>
            <a:endParaRPr lang="en-US" dirty="0"/>
          </a:p>
        </p:txBody>
      </p:sp>
      <p:sp>
        <p:nvSpPr>
          <p:cNvPr id="8" name="Rectangle 7"/>
          <p:cNvSpPr/>
          <p:nvPr/>
        </p:nvSpPr>
        <p:spPr>
          <a:xfrm>
            <a:off x="90200" y="1102138"/>
            <a:ext cx="9067800" cy="2677656"/>
          </a:xfrm>
          <a:prstGeom prst="rect">
            <a:avLst/>
          </a:prstGeom>
        </p:spPr>
        <p:txBody>
          <a:bodyPr wrap="square">
            <a:spAutoFit/>
          </a:bodyPr>
          <a:lstStyle/>
          <a:p>
            <a:r>
              <a:rPr lang="en-US" sz="2800" dirty="0" smtClean="0"/>
              <a:t>A Connected Component is </a:t>
            </a:r>
            <a:r>
              <a:rPr lang="en-US" sz="2800" dirty="0"/>
              <a:t>a subset of the nodes such that</a:t>
            </a:r>
            <a:r>
              <a:rPr lang="en-US" sz="2800" dirty="0" smtClean="0"/>
              <a:t>:</a:t>
            </a:r>
          </a:p>
          <a:p>
            <a:endParaRPr lang="en-US" sz="2800" dirty="0" smtClean="0"/>
          </a:p>
          <a:p>
            <a:pPr marL="285750" indent="-285750">
              <a:buFont typeface="Arial"/>
              <a:buChar char="•"/>
            </a:pPr>
            <a:r>
              <a:rPr lang="en-US" sz="2800" dirty="0" smtClean="0"/>
              <a:t> every node in </a:t>
            </a:r>
            <a:r>
              <a:rPr lang="en-US" sz="2800" dirty="0"/>
              <a:t>the subset has a path to every other; </a:t>
            </a:r>
            <a:r>
              <a:rPr lang="en-US" sz="2800" dirty="0" smtClean="0"/>
              <a:t>and</a:t>
            </a:r>
          </a:p>
          <a:p>
            <a:endParaRPr lang="en-US" sz="2800" dirty="0" smtClean="0"/>
          </a:p>
          <a:p>
            <a:pPr marL="285750" indent="-285750">
              <a:buFont typeface="Arial"/>
              <a:buChar char="•"/>
            </a:pPr>
            <a:r>
              <a:rPr lang="en-US" sz="2800" dirty="0" smtClean="0"/>
              <a:t> </a:t>
            </a:r>
            <a:r>
              <a:rPr lang="en-US" sz="2800" dirty="0"/>
              <a:t>the subset is not part of some larger </a:t>
            </a:r>
            <a:r>
              <a:rPr lang="en-US" sz="2800" dirty="0" smtClean="0"/>
              <a:t>set with </a:t>
            </a:r>
            <a:r>
              <a:rPr lang="en-US" sz="2800" dirty="0"/>
              <a:t>the property that every node can reach every other. </a:t>
            </a:r>
          </a:p>
        </p:txBody>
      </p:sp>
    </p:spTree>
    <p:extLst>
      <p:ext uri="{BB962C8B-B14F-4D97-AF65-F5344CB8AC3E}">
        <p14:creationId xmlns:p14="http://schemas.microsoft.com/office/powerpoint/2010/main" val="2412522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228602" y="1349181"/>
            <a:ext cx="8839198" cy="1323439"/>
          </a:xfrm>
          <a:prstGeom prst="rect">
            <a:avLst/>
          </a:prstGeom>
          <a:noFill/>
          <a:ln w="9525">
            <a:noFill/>
            <a:miter lim="800000"/>
            <a:headEnd/>
            <a:tailEnd/>
          </a:ln>
        </p:spPr>
        <p:txBody>
          <a:bodyPr wrap="square">
            <a:prstTxWarp prst="textNoShape">
              <a:avLst/>
            </a:prstTxWarp>
            <a:spAutoFit/>
          </a:bodyPr>
          <a:lstStyle/>
          <a:p>
            <a:pPr eaLnBrk="1" hangingPunct="1"/>
            <a:r>
              <a:rPr lang="en-US" sz="2000" dirty="0">
                <a:solidFill>
                  <a:srgbClr val="FF0000"/>
                </a:solidFill>
                <a:latin typeface="Helvetica"/>
                <a:cs typeface="Helvetica"/>
              </a:rPr>
              <a:t>Strongly connected directed </a:t>
            </a:r>
            <a:r>
              <a:rPr lang="en-US" sz="1600" dirty="0">
                <a:latin typeface="Helvetica"/>
                <a:cs typeface="Helvetica"/>
              </a:rPr>
              <a:t>graph: has a path from each node to </a:t>
            </a:r>
            <a:r>
              <a:rPr lang="en-US" sz="1600" dirty="0" smtClean="0">
                <a:latin typeface="Helvetica"/>
                <a:cs typeface="Helvetica"/>
              </a:rPr>
              <a:t>every </a:t>
            </a:r>
            <a:r>
              <a:rPr lang="en-US" sz="1600" dirty="0">
                <a:latin typeface="Helvetica"/>
                <a:cs typeface="Helvetica"/>
              </a:rPr>
              <a:t>other node </a:t>
            </a:r>
            <a:r>
              <a:rPr lang="en-US" sz="2000" dirty="0">
                <a:solidFill>
                  <a:srgbClr val="FF0000"/>
                </a:solidFill>
                <a:latin typeface="Helvetica"/>
                <a:cs typeface="Helvetica"/>
              </a:rPr>
              <a:t>and vice versa </a:t>
            </a:r>
            <a:r>
              <a:rPr lang="en-US" sz="1600" dirty="0">
                <a:latin typeface="Helvetica"/>
                <a:cs typeface="Helvetica"/>
              </a:rPr>
              <a:t>(e.g. AB path and BA path).</a:t>
            </a:r>
          </a:p>
          <a:p>
            <a:pPr eaLnBrk="1" hangingPunct="1"/>
            <a:endParaRPr lang="en-US" sz="2000" dirty="0" smtClean="0">
              <a:solidFill>
                <a:srgbClr val="FF0000"/>
              </a:solidFill>
              <a:latin typeface="Helvetica"/>
              <a:cs typeface="Helvetica"/>
            </a:endParaRPr>
          </a:p>
          <a:p>
            <a:pPr eaLnBrk="1" hangingPunct="1"/>
            <a:r>
              <a:rPr lang="en-US" sz="2000" dirty="0" smtClean="0">
                <a:solidFill>
                  <a:srgbClr val="FF0000"/>
                </a:solidFill>
                <a:latin typeface="Helvetica"/>
                <a:cs typeface="Helvetica"/>
              </a:rPr>
              <a:t>Weakly </a:t>
            </a:r>
            <a:r>
              <a:rPr lang="en-US" sz="2000" dirty="0">
                <a:solidFill>
                  <a:srgbClr val="FF0000"/>
                </a:solidFill>
                <a:latin typeface="Helvetica"/>
                <a:cs typeface="Helvetica"/>
              </a:rPr>
              <a:t>connected </a:t>
            </a:r>
            <a:r>
              <a:rPr lang="en-US" sz="1600" dirty="0">
                <a:latin typeface="Helvetica"/>
                <a:cs typeface="Helvetica"/>
              </a:rPr>
              <a:t>directed graph: it is connected if we disregard </a:t>
            </a:r>
            <a:r>
              <a:rPr lang="en-US" sz="1600" dirty="0" smtClean="0">
                <a:latin typeface="Helvetica"/>
                <a:cs typeface="Helvetica"/>
              </a:rPr>
              <a:t>the edge </a:t>
            </a:r>
            <a:r>
              <a:rPr lang="en-US" sz="1600" dirty="0">
                <a:latin typeface="Helvetica"/>
                <a:cs typeface="Helvetica"/>
              </a:rPr>
              <a:t>directions</a:t>
            </a:r>
            <a:r>
              <a:rPr lang="en-US" sz="1600" dirty="0" smtClean="0">
                <a:latin typeface="Helvetica"/>
                <a:cs typeface="Helvetica"/>
              </a:rPr>
              <a:t>.</a:t>
            </a:r>
            <a:endParaRPr lang="en-US" sz="1600" dirty="0">
              <a:latin typeface="Helvetica"/>
              <a:cs typeface="Helvetica"/>
            </a:endParaRPr>
          </a:p>
        </p:txBody>
      </p:sp>
      <p:sp>
        <p:nvSpPr>
          <p:cNvPr id="24580" name="Text Box 5"/>
          <p:cNvSpPr txBox="1">
            <a:spLocks noChangeArrowheads="1"/>
          </p:cNvSpPr>
          <p:nvPr/>
        </p:nvSpPr>
        <p:spPr bwMode="auto">
          <a:xfrm>
            <a:off x="228601" y="5704207"/>
            <a:ext cx="7620000" cy="707886"/>
          </a:xfrm>
          <a:prstGeom prst="rect">
            <a:avLst/>
          </a:prstGeom>
          <a:noFill/>
          <a:ln w="9525">
            <a:noFill/>
            <a:miter lim="800000"/>
            <a:headEnd/>
            <a:tailEnd/>
          </a:ln>
        </p:spPr>
        <p:txBody>
          <a:bodyPr>
            <a:prstTxWarp prst="textNoShape">
              <a:avLst/>
            </a:prstTxWarp>
            <a:spAutoFit/>
          </a:bodyPr>
          <a:lstStyle/>
          <a:p>
            <a:pPr eaLnBrk="1" hangingPunct="1"/>
            <a:r>
              <a:rPr lang="en-US" sz="2000" dirty="0">
                <a:solidFill>
                  <a:srgbClr val="FF0000"/>
                </a:solidFill>
                <a:latin typeface="Helvetica"/>
                <a:cs typeface="Helvetica"/>
              </a:rPr>
              <a:t>In-component</a:t>
            </a:r>
            <a:r>
              <a:rPr lang="en-US" sz="1600" dirty="0">
                <a:latin typeface="Helvetica"/>
                <a:cs typeface="Helvetica"/>
              </a:rPr>
              <a:t>: nodes that can reach the </a:t>
            </a:r>
            <a:r>
              <a:rPr lang="en-US" sz="1600" dirty="0" err="1">
                <a:latin typeface="Helvetica"/>
                <a:cs typeface="Helvetica"/>
              </a:rPr>
              <a:t>scc</a:t>
            </a:r>
            <a:r>
              <a:rPr lang="en-US" sz="1600" dirty="0">
                <a:latin typeface="Helvetica"/>
                <a:cs typeface="Helvetica"/>
              </a:rPr>
              <a:t>, </a:t>
            </a:r>
            <a:endParaRPr lang="en-US" sz="1600" dirty="0" smtClean="0">
              <a:latin typeface="Helvetica"/>
              <a:cs typeface="Helvetica"/>
            </a:endParaRPr>
          </a:p>
          <a:p>
            <a:pPr eaLnBrk="1" hangingPunct="1"/>
            <a:r>
              <a:rPr lang="en-US" sz="2000" dirty="0" smtClean="0">
                <a:solidFill>
                  <a:srgbClr val="FF0000"/>
                </a:solidFill>
                <a:latin typeface="Helvetica"/>
                <a:cs typeface="Helvetica"/>
              </a:rPr>
              <a:t>Out</a:t>
            </a:r>
            <a:r>
              <a:rPr lang="en-US" sz="2000" dirty="0">
                <a:solidFill>
                  <a:srgbClr val="FF0000"/>
                </a:solidFill>
                <a:latin typeface="Helvetica"/>
                <a:cs typeface="Helvetica"/>
              </a:rPr>
              <a:t>-component</a:t>
            </a:r>
            <a:r>
              <a:rPr lang="en-US" sz="1600" dirty="0">
                <a:latin typeface="Helvetica"/>
                <a:cs typeface="Helvetica"/>
              </a:rPr>
              <a:t>: nodes that can be reached from the </a:t>
            </a:r>
            <a:r>
              <a:rPr lang="en-US" sz="1600" dirty="0" err="1">
                <a:latin typeface="Helvetica"/>
                <a:cs typeface="Helvetica"/>
              </a:rPr>
              <a:t>scc</a:t>
            </a:r>
            <a:r>
              <a:rPr lang="en-US" sz="1600" dirty="0">
                <a:latin typeface="Helvetica"/>
                <a:cs typeface="Helvetica"/>
              </a:rPr>
              <a:t>. </a:t>
            </a:r>
          </a:p>
        </p:txBody>
      </p:sp>
      <p:sp>
        <p:nvSpPr>
          <p:cNvPr id="9" name="AutoShape 9"/>
          <p:cNvSpPr>
            <a:spLocks noChangeArrowheads="1"/>
          </p:cNvSpPr>
          <p:nvPr/>
        </p:nvSpPr>
        <p:spPr bwMode="auto">
          <a:xfrm>
            <a:off x="1003178" y="3868549"/>
            <a:ext cx="259675" cy="444341"/>
          </a:xfrm>
          <a:prstGeom prst="octagon">
            <a:avLst>
              <a:gd name="adj" fmla="val 29287"/>
            </a:avLst>
          </a:prstGeom>
          <a:noFill/>
          <a:ln w="9525">
            <a:noFill/>
            <a:miter lim="800000"/>
            <a:headEnd/>
            <a:tailEnd/>
          </a:ln>
        </p:spPr>
        <p:txBody>
          <a:bodyPr wrap="none" anchor="ctr">
            <a:prstTxWarp prst="textNoShape">
              <a:avLst/>
            </a:prstTxWarp>
            <a:spAutoFit/>
          </a:bodyPr>
          <a:lstStyle/>
          <a:p>
            <a:endParaRPr lang="en-US"/>
          </a:p>
        </p:txBody>
      </p:sp>
      <p:sp>
        <p:nvSpPr>
          <p:cNvPr id="10" name="Oval 9"/>
          <p:cNvSpPr/>
          <p:nvPr/>
        </p:nvSpPr>
        <p:spPr>
          <a:xfrm>
            <a:off x="1312342" y="3979306"/>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49576" y="4745638"/>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284142" y="3489773"/>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409477" y="4656554"/>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3"/>
            <a:endCxn id="11" idx="7"/>
          </p:cNvCxnSpPr>
          <p:nvPr/>
        </p:nvCxnSpPr>
        <p:spPr>
          <a:xfrm rot="5400000">
            <a:off x="733512" y="4171108"/>
            <a:ext cx="641735" cy="5589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7"/>
            <a:endCxn id="12" idx="2"/>
          </p:cNvCxnSpPr>
          <p:nvPr/>
        </p:nvCxnSpPr>
        <p:spPr>
          <a:xfrm rot="5400000" flipH="1" flipV="1">
            <a:off x="1647291" y="3368262"/>
            <a:ext cx="427234" cy="8464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4"/>
            <a:endCxn id="13" idx="0"/>
          </p:cNvCxnSpPr>
          <p:nvPr/>
        </p:nvCxnSpPr>
        <p:spPr>
          <a:xfrm rot="16200000" flipH="1">
            <a:off x="1924941" y="4098599"/>
            <a:ext cx="990574" cy="1253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2"/>
            <a:endCxn id="10" idx="5"/>
          </p:cNvCxnSpPr>
          <p:nvPr/>
        </p:nvCxnSpPr>
        <p:spPr>
          <a:xfrm rot="10800000">
            <a:off x="1437676" y="4129707"/>
            <a:ext cx="971800" cy="61495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2"/>
          <p:cNvSpPr>
            <a:spLocks/>
          </p:cNvSpPr>
          <p:nvPr/>
        </p:nvSpPr>
        <p:spPr bwMode="auto">
          <a:xfrm>
            <a:off x="412226" y="4720566"/>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D</a:t>
            </a:r>
            <a:endParaRPr lang="en-US" sz="1200" b="1" dirty="0">
              <a:latin typeface="Helvetica"/>
              <a:ea typeface="Trebuchet MS" pitchFamily="-112" charset="0"/>
              <a:cs typeface="Helvetica"/>
              <a:sym typeface="Trebuchet MS" pitchFamily="-112" charset="0"/>
            </a:endParaRPr>
          </a:p>
        </p:txBody>
      </p:sp>
      <p:sp>
        <p:nvSpPr>
          <p:cNvPr id="19" name="Rectangle 2"/>
          <p:cNvSpPr>
            <a:spLocks/>
          </p:cNvSpPr>
          <p:nvPr/>
        </p:nvSpPr>
        <p:spPr bwMode="auto">
          <a:xfrm>
            <a:off x="2505205" y="4758112"/>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C</a:t>
            </a:r>
            <a:endParaRPr lang="en-US" sz="1200" b="1" dirty="0">
              <a:latin typeface="Helvetica"/>
              <a:ea typeface="Trebuchet MS" pitchFamily="-112" charset="0"/>
              <a:cs typeface="Helvetica"/>
              <a:sym typeface="Trebuchet MS" pitchFamily="-112" charset="0"/>
            </a:endParaRPr>
          </a:p>
        </p:txBody>
      </p:sp>
      <p:sp>
        <p:nvSpPr>
          <p:cNvPr id="20" name="Rectangle 2"/>
          <p:cNvSpPr>
            <a:spLocks/>
          </p:cNvSpPr>
          <p:nvPr/>
        </p:nvSpPr>
        <p:spPr bwMode="auto">
          <a:xfrm>
            <a:off x="1271319" y="3760659"/>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A</a:t>
            </a:r>
            <a:endParaRPr lang="en-US" sz="1200" b="1" dirty="0">
              <a:latin typeface="Helvetica"/>
              <a:ea typeface="Trebuchet MS" pitchFamily="-112" charset="0"/>
              <a:cs typeface="Helvetica"/>
              <a:sym typeface="Trebuchet MS" pitchFamily="-112" charset="0"/>
            </a:endParaRPr>
          </a:p>
        </p:txBody>
      </p:sp>
      <p:sp>
        <p:nvSpPr>
          <p:cNvPr id="21" name="Rectangle 2"/>
          <p:cNvSpPr>
            <a:spLocks/>
          </p:cNvSpPr>
          <p:nvPr/>
        </p:nvSpPr>
        <p:spPr bwMode="auto">
          <a:xfrm>
            <a:off x="2378389" y="3332088"/>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B</a:t>
            </a:r>
            <a:endParaRPr lang="en-US" sz="1200" b="1" dirty="0">
              <a:latin typeface="Helvetica"/>
              <a:ea typeface="Trebuchet MS" pitchFamily="-112" charset="0"/>
              <a:cs typeface="Helvetica"/>
              <a:sym typeface="Trebuchet MS" pitchFamily="-112" charset="0"/>
            </a:endParaRPr>
          </a:p>
        </p:txBody>
      </p:sp>
      <p:sp>
        <p:nvSpPr>
          <p:cNvPr id="22" name="Oval 21"/>
          <p:cNvSpPr/>
          <p:nvPr/>
        </p:nvSpPr>
        <p:spPr>
          <a:xfrm>
            <a:off x="1312342" y="4683339"/>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312342" y="5414888"/>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003695" y="5104725"/>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3" idx="6"/>
            <a:endCxn id="24" idx="3"/>
          </p:cNvCxnSpPr>
          <p:nvPr/>
        </p:nvCxnSpPr>
        <p:spPr>
          <a:xfrm flipV="1">
            <a:off x="1459180" y="5255126"/>
            <a:ext cx="566018" cy="2478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2" idx="5"/>
            <a:endCxn id="24" idx="1"/>
          </p:cNvCxnSpPr>
          <p:nvPr/>
        </p:nvCxnSpPr>
        <p:spPr>
          <a:xfrm rot="16200000" flipH="1">
            <a:off x="1583043" y="4688374"/>
            <a:ext cx="296789" cy="58752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2" idx="4"/>
            <a:endCxn id="23" idx="0"/>
          </p:cNvCxnSpPr>
          <p:nvPr/>
        </p:nvCxnSpPr>
        <p:spPr>
          <a:xfrm rot="5400000">
            <a:off x="1108091" y="5137374"/>
            <a:ext cx="555342"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2" idx="0"/>
            <a:endCxn id="10" idx="4"/>
          </p:cNvCxnSpPr>
          <p:nvPr/>
        </p:nvCxnSpPr>
        <p:spPr>
          <a:xfrm rot="5400000" flipH="1" flipV="1">
            <a:off x="1121849" y="4419585"/>
            <a:ext cx="527826"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2"/>
          <p:cNvSpPr>
            <a:spLocks/>
          </p:cNvSpPr>
          <p:nvPr/>
        </p:nvSpPr>
        <p:spPr bwMode="auto">
          <a:xfrm>
            <a:off x="2142829" y="5084404"/>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F</a:t>
            </a:r>
            <a:endParaRPr lang="en-US" sz="1200" b="1" dirty="0">
              <a:latin typeface="Helvetica"/>
              <a:ea typeface="Trebuchet MS" pitchFamily="-112" charset="0"/>
              <a:cs typeface="Helvetica"/>
              <a:sym typeface="Trebuchet MS" pitchFamily="-112" charset="0"/>
            </a:endParaRPr>
          </a:p>
        </p:txBody>
      </p:sp>
      <p:sp>
        <p:nvSpPr>
          <p:cNvPr id="38" name="Rectangle 2"/>
          <p:cNvSpPr>
            <a:spLocks/>
          </p:cNvSpPr>
          <p:nvPr/>
        </p:nvSpPr>
        <p:spPr bwMode="auto">
          <a:xfrm>
            <a:off x="1067838" y="5394567"/>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G</a:t>
            </a:r>
            <a:endParaRPr lang="en-US" sz="1200" b="1" dirty="0">
              <a:latin typeface="Helvetica"/>
              <a:ea typeface="Trebuchet MS" pitchFamily="-112" charset="0"/>
              <a:cs typeface="Helvetica"/>
              <a:sym typeface="Trebuchet MS" pitchFamily="-112" charset="0"/>
            </a:endParaRPr>
          </a:p>
        </p:txBody>
      </p:sp>
      <p:sp>
        <p:nvSpPr>
          <p:cNvPr id="40" name="Rectangle 2"/>
          <p:cNvSpPr>
            <a:spLocks/>
          </p:cNvSpPr>
          <p:nvPr/>
        </p:nvSpPr>
        <p:spPr bwMode="auto">
          <a:xfrm>
            <a:off x="1071096" y="4673178"/>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E</a:t>
            </a:r>
            <a:endParaRPr lang="en-US" sz="1200" b="1" dirty="0">
              <a:latin typeface="Helvetica"/>
              <a:ea typeface="Trebuchet MS" pitchFamily="-112" charset="0"/>
              <a:cs typeface="Helvetica"/>
              <a:sym typeface="Trebuchet MS" pitchFamily="-112" charset="0"/>
            </a:endParaRPr>
          </a:p>
        </p:txBody>
      </p:sp>
      <p:sp>
        <p:nvSpPr>
          <p:cNvPr id="42" name="Oval 41"/>
          <p:cNvSpPr/>
          <p:nvPr/>
        </p:nvSpPr>
        <p:spPr>
          <a:xfrm>
            <a:off x="5022799" y="4518279"/>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4025333" y="3607829"/>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933554" y="4121552"/>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932073" y="4799720"/>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Arrow Connector 45"/>
          <p:cNvCxnSpPr>
            <a:stCxn id="43" idx="5"/>
            <a:endCxn id="42" idx="1"/>
          </p:cNvCxnSpPr>
          <p:nvPr/>
        </p:nvCxnSpPr>
        <p:spPr>
          <a:xfrm rot="16200000" flipH="1">
            <a:off x="4204559" y="3704339"/>
            <a:ext cx="785852" cy="8936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2" idx="7"/>
            <a:endCxn id="44" idx="2"/>
          </p:cNvCxnSpPr>
          <p:nvPr/>
        </p:nvCxnSpPr>
        <p:spPr>
          <a:xfrm rot="5400000" flipH="1" flipV="1">
            <a:off x="5373629" y="3984159"/>
            <a:ext cx="334428" cy="7854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4" idx="4"/>
            <a:endCxn id="45" idx="0"/>
          </p:cNvCxnSpPr>
          <p:nvPr/>
        </p:nvCxnSpPr>
        <p:spPr>
          <a:xfrm rot="5400000">
            <a:off x="5755254" y="4547999"/>
            <a:ext cx="501961" cy="148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5" idx="2"/>
            <a:endCxn id="42" idx="5"/>
          </p:cNvCxnSpPr>
          <p:nvPr/>
        </p:nvCxnSpPr>
        <p:spPr>
          <a:xfrm rot="10800000">
            <a:off x="5148135" y="4668682"/>
            <a:ext cx="783939" cy="219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Rectangle 2"/>
          <p:cNvSpPr>
            <a:spLocks/>
          </p:cNvSpPr>
          <p:nvPr/>
        </p:nvSpPr>
        <p:spPr bwMode="auto">
          <a:xfrm>
            <a:off x="3813384" y="3572597"/>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E</a:t>
            </a:r>
            <a:endParaRPr lang="en-US" sz="1200" b="1" dirty="0">
              <a:latin typeface="Helvetica"/>
              <a:ea typeface="Trebuchet MS" pitchFamily="-112" charset="0"/>
              <a:cs typeface="Helvetica"/>
              <a:sym typeface="Trebuchet MS" pitchFamily="-112" charset="0"/>
            </a:endParaRPr>
          </a:p>
        </p:txBody>
      </p:sp>
      <p:sp>
        <p:nvSpPr>
          <p:cNvPr id="51" name="Rectangle 2"/>
          <p:cNvSpPr>
            <a:spLocks/>
          </p:cNvSpPr>
          <p:nvPr/>
        </p:nvSpPr>
        <p:spPr bwMode="auto">
          <a:xfrm>
            <a:off x="5892329" y="4982561"/>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C</a:t>
            </a:r>
            <a:endParaRPr lang="en-US" sz="1200" b="1" dirty="0">
              <a:latin typeface="Helvetica"/>
              <a:ea typeface="Trebuchet MS" pitchFamily="-112" charset="0"/>
              <a:cs typeface="Helvetica"/>
              <a:sym typeface="Trebuchet MS" pitchFamily="-112" charset="0"/>
            </a:endParaRPr>
          </a:p>
        </p:txBody>
      </p:sp>
      <p:sp>
        <p:nvSpPr>
          <p:cNvPr id="52" name="Rectangle 2"/>
          <p:cNvSpPr>
            <a:spLocks/>
          </p:cNvSpPr>
          <p:nvPr/>
        </p:nvSpPr>
        <p:spPr bwMode="auto">
          <a:xfrm>
            <a:off x="4981776" y="4269150"/>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A</a:t>
            </a:r>
            <a:endParaRPr lang="en-US" sz="1200" b="1" dirty="0">
              <a:latin typeface="Helvetica"/>
              <a:ea typeface="Trebuchet MS" pitchFamily="-112" charset="0"/>
              <a:cs typeface="Helvetica"/>
              <a:sym typeface="Trebuchet MS" pitchFamily="-112" charset="0"/>
            </a:endParaRPr>
          </a:p>
        </p:txBody>
      </p:sp>
      <p:sp>
        <p:nvSpPr>
          <p:cNvPr id="53" name="Rectangle 2"/>
          <p:cNvSpPr>
            <a:spLocks/>
          </p:cNvSpPr>
          <p:nvPr/>
        </p:nvSpPr>
        <p:spPr bwMode="auto">
          <a:xfrm>
            <a:off x="5883862" y="3872423"/>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B</a:t>
            </a:r>
            <a:endParaRPr lang="en-US" sz="1200" b="1" dirty="0">
              <a:latin typeface="Helvetica"/>
              <a:ea typeface="Trebuchet MS" pitchFamily="-112" charset="0"/>
              <a:cs typeface="Helvetica"/>
              <a:sym typeface="Trebuchet MS" pitchFamily="-112" charset="0"/>
            </a:endParaRPr>
          </a:p>
        </p:txBody>
      </p:sp>
      <p:sp>
        <p:nvSpPr>
          <p:cNvPr id="54" name="Oval 53"/>
          <p:cNvSpPr/>
          <p:nvPr/>
        </p:nvSpPr>
        <p:spPr>
          <a:xfrm>
            <a:off x="4070250" y="4963453"/>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6903114" y="3828547"/>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6829695" y="4973612"/>
            <a:ext cx="146839" cy="17620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a:stCxn id="56" idx="2"/>
            <a:endCxn id="45" idx="6"/>
          </p:cNvCxnSpPr>
          <p:nvPr/>
        </p:nvCxnSpPr>
        <p:spPr>
          <a:xfrm rot="10800000">
            <a:off x="6078913" y="4887823"/>
            <a:ext cx="750783" cy="1738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4" idx="6"/>
            <a:endCxn id="55" idx="2"/>
          </p:cNvCxnSpPr>
          <p:nvPr/>
        </p:nvCxnSpPr>
        <p:spPr>
          <a:xfrm flipV="1">
            <a:off x="6080393" y="3916651"/>
            <a:ext cx="822721" cy="29300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42" idx="3"/>
            <a:endCxn id="54" idx="7"/>
          </p:cNvCxnSpPr>
          <p:nvPr/>
        </p:nvCxnSpPr>
        <p:spPr>
          <a:xfrm rot="5400000">
            <a:off x="4459656" y="4404609"/>
            <a:ext cx="320576" cy="84871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1" name="Rectangle 2"/>
          <p:cNvSpPr>
            <a:spLocks/>
          </p:cNvSpPr>
          <p:nvPr/>
        </p:nvSpPr>
        <p:spPr bwMode="auto">
          <a:xfrm>
            <a:off x="6968829" y="4943130"/>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G</a:t>
            </a:r>
            <a:endParaRPr lang="en-US" sz="1200" b="1" dirty="0">
              <a:latin typeface="Helvetica"/>
              <a:ea typeface="Trebuchet MS" pitchFamily="-112" charset="0"/>
              <a:cs typeface="Helvetica"/>
              <a:sym typeface="Trebuchet MS" pitchFamily="-112" charset="0"/>
            </a:endParaRPr>
          </a:p>
        </p:txBody>
      </p:sp>
      <p:sp>
        <p:nvSpPr>
          <p:cNvPr id="62" name="Rectangle 2"/>
          <p:cNvSpPr>
            <a:spLocks/>
          </p:cNvSpPr>
          <p:nvPr/>
        </p:nvSpPr>
        <p:spPr bwMode="auto">
          <a:xfrm flipH="1">
            <a:off x="6997563" y="3787905"/>
            <a:ext cx="310219"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F</a:t>
            </a:r>
            <a:endParaRPr lang="en-US" sz="1200" b="1" dirty="0">
              <a:latin typeface="Helvetica"/>
              <a:ea typeface="Trebuchet MS" pitchFamily="-112" charset="0"/>
              <a:cs typeface="Helvetica"/>
              <a:sym typeface="Trebuchet MS" pitchFamily="-112" charset="0"/>
            </a:endParaRPr>
          </a:p>
        </p:txBody>
      </p:sp>
      <p:sp>
        <p:nvSpPr>
          <p:cNvPr id="63" name="Rectangle 2"/>
          <p:cNvSpPr>
            <a:spLocks/>
          </p:cNvSpPr>
          <p:nvPr/>
        </p:nvSpPr>
        <p:spPr bwMode="auto">
          <a:xfrm>
            <a:off x="3845938" y="4932971"/>
            <a:ext cx="245816" cy="184666"/>
          </a:xfrm>
          <a:prstGeom prst="rect">
            <a:avLst/>
          </a:prstGeom>
          <a:noFill/>
          <a:ln w="12700">
            <a:noFill/>
            <a:miter lim="800000"/>
            <a:headEnd/>
            <a:tailEnd/>
          </a:ln>
        </p:spPr>
        <p:txBody>
          <a:bodyPr wrap="square" lIns="0" tIns="0" rIns="31748" bIns="0">
            <a:prstTxWarp prst="textNoShape">
              <a:avLst/>
            </a:prstTxWarp>
            <a:spAutoFit/>
          </a:bodyPr>
          <a:lstStyle/>
          <a:p>
            <a:pPr marL="31253" algn="ctr">
              <a:buClr>
                <a:srgbClr val="CC0000"/>
              </a:buClr>
              <a:buSzPct val="100000"/>
            </a:pPr>
            <a:r>
              <a:rPr lang="en-US" sz="1200" b="1" dirty="0" smtClean="0">
                <a:latin typeface="Helvetica"/>
                <a:ea typeface="Trebuchet MS" pitchFamily="-112" charset="0"/>
                <a:cs typeface="Helvetica"/>
                <a:sym typeface="Trebuchet MS" pitchFamily="-112" charset="0"/>
              </a:rPr>
              <a:t>D</a:t>
            </a:r>
            <a:endParaRPr lang="en-US" sz="1200" b="1" dirty="0">
              <a:latin typeface="Helvetica"/>
              <a:ea typeface="Trebuchet MS" pitchFamily="-112" charset="0"/>
              <a:cs typeface="Helvetica"/>
              <a:sym typeface="Trebuchet MS" pitchFamily="-112" charset="0"/>
            </a:endParaRPr>
          </a:p>
        </p:txBody>
      </p:sp>
      <p:sp>
        <p:nvSpPr>
          <p:cNvPr id="57" name="TextBox 3"/>
          <p:cNvSpPr txBox="1">
            <a:spLocks noChangeArrowheads="1"/>
          </p:cNvSpPr>
          <p:nvPr/>
        </p:nvSpPr>
        <p:spPr bwMode="auto">
          <a:xfrm>
            <a:off x="6477000" y="6479880"/>
            <a:ext cx="2590800" cy="230832"/>
          </a:xfrm>
          <a:prstGeom prst="rect">
            <a:avLst/>
          </a:prstGeom>
          <a:noFill/>
          <a:ln w="9525">
            <a:noFill/>
            <a:miter lim="800000"/>
            <a:headEnd/>
            <a:tailEnd/>
          </a:ln>
        </p:spPr>
        <p:txBody>
          <a:bodyPr wrap="square">
            <a:prstTxWarp prst="textNoShape">
              <a:avLst/>
            </a:prstTxWarp>
            <a:spAutoFit/>
          </a:bodyPr>
          <a:lstStyle/>
          <a:p>
            <a:pPr algn="r"/>
            <a:r>
              <a:rPr lang="en-US" sz="900" b="1" dirty="0" smtClean="0">
                <a:solidFill>
                  <a:srgbClr val="BFBFBF"/>
                </a:solidFill>
                <a:latin typeface="Helvetica" pitchFamily="36" charset="0"/>
                <a:ea typeface="Helvetica" pitchFamily="36" charset="0"/>
                <a:cs typeface="Helvetica" pitchFamily="36" charset="0"/>
              </a:rPr>
              <a:t>Network Science: Graph Theory</a:t>
            </a:r>
            <a:r>
              <a:rPr lang="en-US" sz="600" i="1" dirty="0" smtClean="0">
                <a:solidFill>
                  <a:srgbClr val="BFBFBF"/>
                </a:solidFill>
                <a:latin typeface="Helvetica" pitchFamily="36" charset="0"/>
                <a:ea typeface="Helvetica" pitchFamily="36" charset="0"/>
                <a:cs typeface="Helvetica" pitchFamily="36" charset="0"/>
              </a:rPr>
              <a:t>   2012</a:t>
            </a:r>
            <a:endParaRPr lang="en-US" sz="600" i="1" dirty="0">
              <a:solidFill>
                <a:srgbClr val="BFBFBF"/>
              </a:solidFill>
              <a:latin typeface="Helvetica" pitchFamily="36" charset="0"/>
              <a:ea typeface="Helvetica" pitchFamily="36" charset="0"/>
              <a:cs typeface="Helvetica" pitchFamily="36" charset="0"/>
            </a:endParaRPr>
          </a:p>
        </p:txBody>
      </p:sp>
      <p:sp>
        <p:nvSpPr>
          <p:cNvPr id="2" name="Title 1"/>
          <p:cNvSpPr>
            <a:spLocks noGrp="1"/>
          </p:cNvSpPr>
          <p:nvPr>
            <p:ph type="title"/>
          </p:nvPr>
        </p:nvSpPr>
        <p:spPr>
          <a:xfrm>
            <a:off x="158042" y="0"/>
            <a:ext cx="9144000" cy="1143000"/>
          </a:xfrm>
        </p:spPr>
        <p:txBody>
          <a:bodyPr/>
          <a:lstStyle/>
          <a:p>
            <a:r>
              <a:rPr lang="en-US" dirty="0"/>
              <a:t>C</a:t>
            </a:r>
            <a:r>
              <a:rPr lang="en-US" dirty="0" smtClean="0"/>
              <a:t>onnectivity</a:t>
            </a:r>
            <a:endParaRPr lang="en-US" dirty="0"/>
          </a:p>
        </p:txBody>
      </p:sp>
    </p:spTree>
    <p:extLst>
      <p:ext uri="{BB962C8B-B14F-4D97-AF65-F5344CB8AC3E}">
        <p14:creationId xmlns:p14="http://schemas.microsoft.com/office/powerpoint/2010/main" val="55719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228600" y="1341121"/>
            <a:ext cx="4876800" cy="2769989"/>
          </a:xfrm>
          <a:prstGeom prst="rect">
            <a:avLst/>
          </a:prstGeom>
          <a:noFill/>
          <a:ln w="9525">
            <a:noFill/>
            <a:miter lim="800000"/>
            <a:headEnd/>
            <a:tailEnd/>
          </a:ln>
        </p:spPr>
        <p:txBody>
          <a:bodyPr>
            <a:prstTxWarp prst="textNoShape">
              <a:avLst/>
            </a:prstTxWarp>
            <a:spAutoFit/>
          </a:bodyPr>
          <a:lstStyle/>
          <a:p>
            <a:pPr marL="457200" indent="-457200"/>
            <a:r>
              <a:rPr lang="en-US" sz="2400" dirty="0">
                <a:latin typeface="Helvetica"/>
                <a:cs typeface="Helvetica"/>
              </a:rPr>
              <a:t>N</a:t>
            </a:r>
            <a:r>
              <a:rPr lang="en-US" sz="2400" dirty="0" smtClean="0">
                <a:latin typeface="Helvetica"/>
                <a:cs typeface="Helvetica"/>
              </a:rPr>
              <a:t>odes can be divided into two </a:t>
            </a:r>
            <a:r>
              <a:rPr lang="en-US" sz="2400" dirty="0" smtClean="0">
                <a:latin typeface="Helvetica"/>
                <a:cs typeface="Helvetica"/>
                <a:hlinkClick r:id="rId2" tooltip="Disjoint sets"/>
              </a:rPr>
              <a:t>disjoint sets</a:t>
            </a:r>
            <a:r>
              <a:rPr lang="en-US" sz="2400" dirty="0" smtClean="0">
                <a:latin typeface="Helvetica"/>
                <a:cs typeface="Helvetica"/>
              </a:rPr>
              <a:t> </a:t>
            </a:r>
            <a:r>
              <a:rPr lang="en-US" sz="2400" i="1" dirty="0" smtClean="0">
                <a:latin typeface="Helvetica"/>
                <a:cs typeface="Helvetica"/>
              </a:rPr>
              <a:t>U</a:t>
            </a:r>
            <a:r>
              <a:rPr lang="en-US" sz="2400" dirty="0" smtClean="0">
                <a:latin typeface="Helvetica"/>
                <a:cs typeface="Helvetica"/>
              </a:rPr>
              <a:t> and </a:t>
            </a:r>
            <a:r>
              <a:rPr lang="en-US" sz="2400" i="1" dirty="0" smtClean="0">
                <a:latin typeface="Helvetica"/>
                <a:cs typeface="Helvetica"/>
              </a:rPr>
              <a:t>V</a:t>
            </a:r>
            <a:r>
              <a:rPr lang="en-US" sz="2400" dirty="0" smtClean="0">
                <a:latin typeface="Helvetica"/>
                <a:cs typeface="Helvetica"/>
              </a:rPr>
              <a:t> such that every link connects a node in </a:t>
            </a:r>
            <a:r>
              <a:rPr lang="en-US" sz="2400" i="1" dirty="0" smtClean="0">
                <a:latin typeface="Helvetica"/>
                <a:cs typeface="Helvetica"/>
              </a:rPr>
              <a:t>U</a:t>
            </a:r>
            <a:r>
              <a:rPr lang="en-US" sz="2400" dirty="0" smtClean="0">
                <a:latin typeface="Helvetica"/>
                <a:cs typeface="Helvetica"/>
              </a:rPr>
              <a:t> to one in </a:t>
            </a:r>
            <a:r>
              <a:rPr lang="en-US" sz="2400" i="1" dirty="0" smtClean="0">
                <a:latin typeface="Helvetica"/>
                <a:cs typeface="Helvetica"/>
              </a:rPr>
              <a:t>V</a:t>
            </a:r>
            <a:r>
              <a:rPr lang="en-US" sz="2400" dirty="0" smtClean="0">
                <a:latin typeface="Helvetica"/>
                <a:cs typeface="Helvetica"/>
              </a:rPr>
              <a:t>; that is, </a:t>
            </a:r>
            <a:r>
              <a:rPr lang="en-US" sz="2400" i="1" dirty="0" smtClean="0">
                <a:latin typeface="Helvetica"/>
                <a:cs typeface="Helvetica"/>
              </a:rPr>
              <a:t>U</a:t>
            </a:r>
            <a:r>
              <a:rPr lang="en-US" sz="2400" dirty="0" smtClean="0">
                <a:latin typeface="Helvetica"/>
                <a:cs typeface="Helvetica"/>
              </a:rPr>
              <a:t> and </a:t>
            </a:r>
            <a:r>
              <a:rPr lang="en-US" sz="2400" i="1" dirty="0" smtClean="0">
                <a:latin typeface="Helvetica"/>
                <a:cs typeface="Helvetica"/>
              </a:rPr>
              <a:t>V</a:t>
            </a:r>
            <a:r>
              <a:rPr lang="en-US" sz="2400" dirty="0" smtClean="0">
                <a:latin typeface="Helvetica"/>
                <a:cs typeface="Helvetica"/>
              </a:rPr>
              <a:t> are </a:t>
            </a:r>
            <a:r>
              <a:rPr lang="en-US" sz="2400" dirty="0" smtClean="0">
                <a:latin typeface="Helvetica"/>
                <a:cs typeface="Helvetica"/>
                <a:hlinkClick r:id="rId3" tooltip="Independent set (graph theory)"/>
              </a:rPr>
              <a:t>independent sets</a:t>
            </a:r>
            <a:r>
              <a:rPr lang="en-US" sz="2400" dirty="0" smtClean="0">
                <a:latin typeface="Helvetica"/>
                <a:cs typeface="Helvetica"/>
              </a:rPr>
              <a:t>. </a:t>
            </a:r>
          </a:p>
          <a:p>
            <a:pPr marL="457200" indent="-457200"/>
            <a:endParaRPr lang="en-US" dirty="0" smtClean="0"/>
          </a:p>
          <a:p>
            <a:pPr marL="457200" indent="-457200"/>
            <a:endParaRPr lang="en-US" sz="1800" dirty="0" smtClean="0"/>
          </a:p>
          <a:p>
            <a:pPr marL="457200" indent="-457200"/>
            <a:endParaRPr lang="en-US" sz="1800" dirty="0"/>
          </a:p>
        </p:txBody>
      </p:sp>
      <p:pic>
        <p:nvPicPr>
          <p:cNvPr id="6" name="Picture 5"/>
          <p:cNvPicPr>
            <a:picLocks noChangeAspect="1"/>
          </p:cNvPicPr>
          <p:nvPr/>
        </p:nvPicPr>
        <p:blipFill>
          <a:blip r:embed="rId4"/>
          <a:stretch>
            <a:fillRect/>
          </a:stretch>
        </p:blipFill>
        <p:spPr>
          <a:xfrm>
            <a:off x="5176082" y="1691640"/>
            <a:ext cx="3739318" cy="4487182"/>
          </a:xfrm>
          <a:prstGeom prst="rect">
            <a:avLst/>
          </a:prstGeom>
        </p:spPr>
      </p:pic>
      <p:sp>
        <p:nvSpPr>
          <p:cNvPr id="7" name="TextBox 6"/>
          <p:cNvSpPr txBox="1"/>
          <p:nvPr/>
        </p:nvSpPr>
        <p:spPr>
          <a:xfrm>
            <a:off x="228601" y="4084320"/>
            <a:ext cx="3767667" cy="1569660"/>
          </a:xfrm>
          <a:prstGeom prst="rect">
            <a:avLst/>
          </a:prstGeom>
          <a:noFill/>
        </p:spPr>
        <p:txBody>
          <a:bodyPr wrap="square" rtlCol="0">
            <a:spAutoFit/>
          </a:bodyPr>
          <a:lstStyle/>
          <a:p>
            <a:r>
              <a:rPr lang="hu-HU" sz="2400" b="1" dirty="0" smtClean="0">
                <a:latin typeface="Helvetica"/>
                <a:cs typeface="Helvetica"/>
              </a:rPr>
              <a:t>Examples:</a:t>
            </a:r>
            <a:br>
              <a:rPr lang="hu-HU" sz="2400" b="1" dirty="0" smtClean="0">
                <a:latin typeface="Helvetica"/>
                <a:cs typeface="Helvetica"/>
              </a:rPr>
            </a:br>
            <a:endParaRPr lang="hu-HU" sz="3200" b="1" dirty="0" smtClean="0">
              <a:latin typeface="Helvetica"/>
              <a:cs typeface="Helvetica"/>
            </a:endParaRPr>
          </a:p>
          <a:p>
            <a:r>
              <a:rPr lang="hu-HU" sz="2000" dirty="0" smtClean="0">
                <a:latin typeface="Helvetica"/>
                <a:cs typeface="Helvetica"/>
              </a:rPr>
              <a:t>Collaboration networks</a:t>
            </a:r>
          </a:p>
          <a:p>
            <a:r>
              <a:rPr lang="hu-HU" sz="2000" dirty="0" smtClean="0">
                <a:latin typeface="Helvetica"/>
                <a:cs typeface="Helvetica"/>
              </a:rPr>
              <a:t>Disease network (diseasome)</a:t>
            </a:r>
          </a:p>
        </p:txBody>
      </p:sp>
      <p:sp>
        <p:nvSpPr>
          <p:cNvPr id="2" name="Title 1"/>
          <p:cNvSpPr>
            <a:spLocks noGrp="1"/>
          </p:cNvSpPr>
          <p:nvPr>
            <p:ph type="title"/>
          </p:nvPr>
        </p:nvSpPr>
        <p:spPr/>
        <p:txBody>
          <a:bodyPr/>
          <a:lstStyle/>
          <a:p>
            <a:r>
              <a:rPr lang="en-US" dirty="0" smtClean="0"/>
              <a:t>Bipartite Graphs</a:t>
            </a:r>
            <a:endParaRPr lang="en-US" dirty="0"/>
          </a:p>
        </p:txBody>
      </p:sp>
    </p:spTree>
    <p:extLst>
      <p:ext uri="{BB962C8B-B14F-4D97-AF65-F5344CB8AC3E}">
        <p14:creationId xmlns:p14="http://schemas.microsoft.com/office/powerpoint/2010/main" val="757990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Disease Network</a:t>
            </a:r>
            <a:endParaRPr lang="en-US" dirty="0"/>
          </a:p>
        </p:txBody>
      </p:sp>
      <p:grpSp>
        <p:nvGrpSpPr>
          <p:cNvPr id="5" name="Group 2"/>
          <p:cNvGrpSpPr>
            <a:grpSpLocks/>
          </p:cNvGrpSpPr>
          <p:nvPr/>
        </p:nvGrpSpPr>
        <p:grpSpPr bwMode="auto">
          <a:xfrm>
            <a:off x="211671" y="1837843"/>
            <a:ext cx="2962275" cy="3646488"/>
            <a:chOff x="96" y="1152"/>
            <a:chExt cx="1866" cy="2297"/>
          </a:xfrm>
        </p:grpSpPr>
        <p:pic>
          <p:nvPicPr>
            <p:cNvPr id="6"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6" y="1152"/>
              <a:ext cx="1866" cy="1968"/>
            </a:xfrm>
            <a:prstGeom prst="rect">
              <a:avLst/>
            </a:prstGeom>
            <a:noFill/>
            <a:ln w="9525">
              <a:noFill/>
              <a:miter lim="800000"/>
              <a:headEnd/>
              <a:tailEnd/>
            </a:ln>
          </p:spPr>
        </p:pic>
        <p:sp>
          <p:nvSpPr>
            <p:cNvPr id="7" name="Text Box 4"/>
            <p:cNvSpPr txBox="1">
              <a:spLocks noChangeArrowheads="1"/>
            </p:cNvSpPr>
            <p:nvPr/>
          </p:nvSpPr>
          <p:spPr bwMode="auto">
            <a:xfrm>
              <a:off x="432" y="3216"/>
              <a:ext cx="1237" cy="233"/>
            </a:xfrm>
            <a:prstGeom prst="rect">
              <a:avLst/>
            </a:prstGeom>
            <a:noFill/>
            <a:ln w="9525">
              <a:noFill/>
              <a:miter lim="800000"/>
              <a:headEnd/>
              <a:tailEnd/>
            </a:ln>
          </p:spPr>
          <p:txBody>
            <a:bodyPr wrap="square">
              <a:prstTxWarp prst="textNoShape">
                <a:avLst/>
              </a:prstTxWarp>
              <a:spAutoFit/>
            </a:bodyPr>
            <a:lstStyle/>
            <a:p>
              <a:pPr algn="ctr" eaLnBrk="0" hangingPunct="0">
                <a:spcBef>
                  <a:spcPct val="50000"/>
                </a:spcBef>
              </a:pPr>
              <a:r>
                <a:rPr lang="en-US" altLang="ko-KR" b="1" dirty="0">
                  <a:solidFill>
                    <a:srgbClr val="800000"/>
                  </a:solidFill>
                  <a:latin typeface="Helvetica"/>
                  <a:cs typeface="Helvetica"/>
                </a:rPr>
                <a:t>Gene network</a:t>
              </a:r>
              <a:endParaRPr lang="en-US" b="1" dirty="0">
                <a:solidFill>
                  <a:srgbClr val="800000"/>
                </a:solidFill>
                <a:latin typeface="Helvetica"/>
                <a:cs typeface="Helvetica"/>
              </a:endParaRPr>
            </a:p>
          </p:txBody>
        </p:sp>
      </p:grpSp>
      <p:grpSp>
        <p:nvGrpSpPr>
          <p:cNvPr id="8" name="Group 5"/>
          <p:cNvGrpSpPr>
            <a:grpSpLocks/>
          </p:cNvGrpSpPr>
          <p:nvPr/>
        </p:nvGrpSpPr>
        <p:grpSpPr bwMode="auto">
          <a:xfrm>
            <a:off x="3115033" y="1119226"/>
            <a:ext cx="2979098" cy="5302223"/>
            <a:chOff x="1638" y="107"/>
            <a:chExt cx="2298" cy="4090"/>
          </a:xfrm>
        </p:grpSpPr>
        <p:pic>
          <p:nvPicPr>
            <p:cNvPr id="9" name="Picture 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098" y="405"/>
              <a:ext cx="1728" cy="3792"/>
            </a:xfrm>
            <a:prstGeom prst="rect">
              <a:avLst/>
            </a:prstGeom>
            <a:noFill/>
            <a:ln w="9525">
              <a:noFill/>
              <a:miter lim="800000"/>
              <a:headEnd/>
              <a:tailEnd/>
            </a:ln>
          </p:spPr>
        </p:pic>
        <p:sp>
          <p:nvSpPr>
            <p:cNvPr id="10" name="Text Box 7"/>
            <p:cNvSpPr txBox="1">
              <a:spLocks noChangeArrowheads="1"/>
            </p:cNvSpPr>
            <p:nvPr/>
          </p:nvSpPr>
          <p:spPr bwMode="auto">
            <a:xfrm>
              <a:off x="1968" y="584"/>
              <a:ext cx="816" cy="237"/>
            </a:xfrm>
            <a:prstGeom prst="rect">
              <a:avLst/>
            </a:prstGeom>
            <a:noFill/>
            <a:ln w="9525">
              <a:noFill/>
              <a:miter lim="800000"/>
              <a:headEnd/>
              <a:tailEnd/>
            </a:ln>
          </p:spPr>
          <p:txBody>
            <a:bodyPr wrap="square">
              <a:prstTxWarp prst="textNoShape">
                <a:avLst/>
              </a:prstTxWarp>
              <a:spAutoFit/>
            </a:bodyPr>
            <a:lstStyle/>
            <a:p>
              <a:pPr algn="ctr" eaLnBrk="0" hangingPunct="0">
                <a:spcBef>
                  <a:spcPct val="50000"/>
                </a:spcBef>
              </a:pPr>
              <a:r>
                <a:rPr lang="en-US" altLang="ko-KR" sz="1400" b="0" dirty="0">
                  <a:latin typeface="Helvetica"/>
                  <a:cs typeface="Helvetica"/>
                </a:rPr>
                <a:t>GENOME</a:t>
              </a:r>
              <a:endParaRPr lang="en-US" sz="1400" b="0" dirty="0">
                <a:latin typeface="Helvetica"/>
                <a:cs typeface="Helvetica"/>
              </a:endParaRPr>
            </a:p>
          </p:txBody>
        </p:sp>
        <p:sp>
          <p:nvSpPr>
            <p:cNvPr id="11" name="Text Box 8"/>
            <p:cNvSpPr txBox="1">
              <a:spLocks noChangeArrowheads="1"/>
            </p:cNvSpPr>
            <p:nvPr/>
          </p:nvSpPr>
          <p:spPr bwMode="auto">
            <a:xfrm>
              <a:off x="2962" y="166"/>
              <a:ext cx="912" cy="237"/>
            </a:xfrm>
            <a:prstGeom prst="rect">
              <a:avLst/>
            </a:prstGeom>
            <a:noFill/>
            <a:ln w="9525">
              <a:noFill/>
              <a:miter lim="800000"/>
              <a:headEnd/>
              <a:tailEnd/>
            </a:ln>
          </p:spPr>
          <p:txBody>
            <a:bodyPr wrap="square">
              <a:prstTxWarp prst="textNoShape">
                <a:avLst/>
              </a:prstTxWarp>
              <a:spAutoFit/>
            </a:bodyPr>
            <a:lstStyle/>
            <a:p>
              <a:pPr algn="ctr" eaLnBrk="0" hangingPunct="0">
                <a:spcBef>
                  <a:spcPct val="50000"/>
                </a:spcBef>
              </a:pPr>
              <a:r>
                <a:rPr lang="en-US" altLang="ko-KR" sz="1400" dirty="0">
                  <a:latin typeface="Helvetica"/>
                  <a:cs typeface="Helvetica"/>
                </a:rPr>
                <a:t>PHENOME</a:t>
              </a:r>
            </a:p>
          </p:txBody>
        </p:sp>
        <p:sp>
          <p:nvSpPr>
            <p:cNvPr id="12" name="AutoShape 9"/>
            <p:cNvSpPr>
              <a:spLocks noChangeArrowheads="1"/>
            </p:cNvSpPr>
            <p:nvPr/>
          </p:nvSpPr>
          <p:spPr bwMode="auto">
            <a:xfrm>
              <a:off x="1920" y="117"/>
              <a:ext cx="2016" cy="4080"/>
            </a:xfrm>
            <a:prstGeom prst="roundRect">
              <a:avLst>
                <a:gd name="adj" fmla="val 16667"/>
              </a:avLst>
            </a:prstGeom>
            <a:noFill/>
            <a:ln w="28575">
              <a:solidFill>
                <a:srgbClr val="FFCC00"/>
              </a:solidFill>
              <a:round/>
              <a:headEnd/>
              <a:tailEnd/>
            </a:ln>
          </p:spPr>
          <p:txBody>
            <a:bodyPr wrap="none" anchor="ctr">
              <a:prstTxWarp prst="textNoShape">
                <a:avLst/>
              </a:prstTxWarp>
            </a:bodyPr>
            <a:lstStyle/>
            <a:p>
              <a:pPr algn="ctr" eaLnBrk="0" hangingPunct="0">
                <a:spcBef>
                  <a:spcPct val="50000"/>
                </a:spcBef>
              </a:pPr>
              <a:endParaRPr lang="hu-HU"/>
            </a:p>
          </p:txBody>
        </p:sp>
        <p:sp>
          <p:nvSpPr>
            <p:cNvPr id="13" name="Text Box 10"/>
            <p:cNvSpPr txBox="1">
              <a:spLocks noChangeArrowheads="1"/>
            </p:cNvSpPr>
            <p:nvPr/>
          </p:nvSpPr>
          <p:spPr bwMode="auto">
            <a:xfrm>
              <a:off x="1638" y="107"/>
              <a:ext cx="1276" cy="261"/>
            </a:xfrm>
            <a:prstGeom prst="rect">
              <a:avLst/>
            </a:prstGeom>
            <a:solidFill>
              <a:srgbClr val="FFCC00"/>
            </a:solidFill>
            <a:ln w="9525">
              <a:noFill/>
              <a:miter lim="800000"/>
              <a:headEnd/>
              <a:tailEnd/>
            </a:ln>
          </p:spPr>
          <p:txBody>
            <a:bodyPr wrap="square">
              <a:prstTxWarp prst="textNoShape">
                <a:avLst/>
              </a:prstTxWarp>
              <a:spAutoFit/>
            </a:bodyPr>
            <a:lstStyle/>
            <a:p>
              <a:pPr algn="ctr" eaLnBrk="0" fontAlgn="ctr" hangingPunct="0">
                <a:spcBef>
                  <a:spcPct val="50000"/>
                </a:spcBef>
              </a:pPr>
              <a:r>
                <a:rPr lang="en-US" altLang="ko-KR" sz="1600" b="1" dirty="0">
                  <a:latin typeface="Helvetica"/>
                  <a:cs typeface="Helvetica"/>
                </a:rPr>
                <a:t>DISEASOME  </a:t>
              </a:r>
              <a:endParaRPr lang="en-US" sz="1600" b="1" dirty="0">
                <a:latin typeface="Helvetica"/>
                <a:cs typeface="Helvetica"/>
              </a:endParaRPr>
            </a:p>
          </p:txBody>
        </p:sp>
      </p:grpSp>
      <p:grpSp>
        <p:nvGrpSpPr>
          <p:cNvPr id="14" name="Group 11"/>
          <p:cNvGrpSpPr>
            <a:grpSpLocks/>
          </p:cNvGrpSpPr>
          <p:nvPr/>
        </p:nvGrpSpPr>
        <p:grpSpPr bwMode="auto">
          <a:xfrm>
            <a:off x="6324600" y="1817528"/>
            <a:ext cx="2667000" cy="3875088"/>
            <a:chOff x="3984" y="1056"/>
            <a:chExt cx="1680" cy="2441"/>
          </a:xfrm>
        </p:grpSpPr>
        <p:pic>
          <p:nvPicPr>
            <p:cNvPr id="15" name="Picture 1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984" y="1056"/>
              <a:ext cx="1680" cy="2208"/>
            </a:xfrm>
            <a:prstGeom prst="rect">
              <a:avLst/>
            </a:prstGeom>
            <a:noFill/>
            <a:ln w="9525">
              <a:noFill/>
              <a:miter lim="800000"/>
              <a:headEnd/>
              <a:tailEnd/>
            </a:ln>
          </p:spPr>
        </p:pic>
        <p:sp>
          <p:nvSpPr>
            <p:cNvPr id="16" name="Text Box 13"/>
            <p:cNvSpPr txBox="1">
              <a:spLocks noChangeArrowheads="1"/>
            </p:cNvSpPr>
            <p:nvPr/>
          </p:nvSpPr>
          <p:spPr bwMode="auto">
            <a:xfrm>
              <a:off x="4176" y="3264"/>
              <a:ext cx="1344" cy="233"/>
            </a:xfrm>
            <a:prstGeom prst="rect">
              <a:avLst/>
            </a:prstGeom>
            <a:noFill/>
            <a:ln w="9525">
              <a:noFill/>
              <a:miter lim="800000"/>
              <a:headEnd/>
              <a:tailEnd/>
            </a:ln>
          </p:spPr>
          <p:txBody>
            <a:bodyPr>
              <a:prstTxWarp prst="textNoShape">
                <a:avLst/>
              </a:prstTxWarp>
              <a:spAutoFit/>
            </a:bodyPr>
            <a:lstStyle/>
            <a:p>
              <a:pPr algn="ctr" eaLnBrk="0" hangingPunct="0">
                <a:spcBef>
                  <a:spcPct val="50000"/>
                </a:spcBef>
              </a:pPr>
              <a:r>
                <a:rPr lang="en-US" altLang="ko-KR" b="1" dirty="0">
                  <a:solidFill>
                    <a:srgbClr val="800000"/>
                  </a:solidFill>
                  <a:latin typeface="Helvetica"/>
                  <a:cs typeface="Helvetica"/>
                </a:rPr>
                <a:t>Disease network</a:t>
              </a:r>
            </a:p>
          </p:txBody>
        </p:sp>
      </p:grpSp>
      <p:sp>
        <p:nvSpPr>
          <p:cNvPr id="17" name="TextBox 13"/>
          <p:cNvSpPr txBox="1">
            <a:spLocks noChangeArrowheads="1"/>
          </p:cNvSpPr>
          <p:nvPr/>
        </p:nvSpPr>
        <p:spPr bwMode="auto">
          <a:xfrm>
            <a:off x="136059" y="6174475"/>
            <a:ext cx="4197634" cy="276999"/>
          </a:xfrm>
          <a:prstGeom prst="rect">
            <a:avLst/>
          </a:prstGeom>
          <a:noFill/>
          <a:ln w="9525">
            <a:noFill/>
            <a:miter lim="800000"/>
            <a:headEnd/>
            <a:tailEnd/>
          </a:ln>
        </p:spPr>
        <p:txBody>
          <a:bodyPr wrap="none">
            <a:prstTxWarp prst="textNoShape">
              <a:avLst/>
            </a:prstTxWarp>
            <a:spAutoFit/>
          </a:bodyPr>
          <a:lstStyle/>
          <a:p>
            <a:pPr algn="ctr" eaLnBrk="0" hangingPunct="0">
              <a:spcBef>
                <a:spcPct val="50000"/>
              </a:spcBef>
            </a:pPr>
            <a:r>
              <a:rPr lang="en-US" sz="1200" i="1" dirty="0" err="1">
                <a:latin typeface="Helvetica"/>
                <a:cs typeface="Helvetica"/>
              </a:rPr>
              <a:t>Goh</a:t>
            </a:r>
            <a:r>
              <a:rPr lang="en-US" sz="1200" i="1" dirty="0">
                <a:latin typeface="Helvetica"/>
                <a:cs typeface="Helvetica"/>
              </a:rPr>
              <a:t>, </a:t>
            </a:r>
            <a:r>
              <a:rPr lang="en-US" sz="1200" i="1" dirty="0" err="1">
                <a:latin typeface="Helvetica"/>
                <a:cs typeface="Helvetica"/>
              </a:rPr>
              <a:t>Cusick</a:t>
            </a:r>
            <a:r>
              <a:rPr lang="en-US" sz="1200" i="1" dirty="0">
                <a:latin typeface="Helvetica"/>
                <a:cs typeface="Helvetica"/>
              </a:rPr>
              <a:t>, Valle, Childs, Vidal &amp; </a:t>
            </a:r>
            <a:r>
              <a:rPr lang="en-US" sz="1200" i="1" dirty="0" err="1">
                <a:latin typeface="Helvetica"/>
                <a:cs typeface="Helvetica"/>
              </a:rPr>
              <a:t>Barabási</a:t>
            </a:r>
            <a:r>
              <a:rPr lang="en-US" sz="1200" i="1" dirty="0">
                <a:latin typeface="Helvetica"/>
                <a:cs typeface="Helvetica"/>
              </a:rPr>
              <a:t>, PNAS (2007)</a:t>
            </a:r>
          </a:p>
        </p:txBody>
      </p:sp>
    </p:spTree>
    <p:extLst>
      <p:ext uri="{BB962C8B-B14F-4D97-AF65-F5344CB8AC3E}">
        <p14:creationId xmlns:p14="http://schemas.microsoft.com/office/powerpoint/2010/main" val="390721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you turn relationships into a graph defines what you can study, analyze, and infer.</a:t>
            </a:r>
          </a:p>
          <a:p>
            <a:endParaRPr lang="en-US" dirty="0"/>
          </a:p>
          <a:p>
            <a:r>
              <a:rPr lang="en-US" dirty="0" smtClean="0"/>
              <a:t>This is often the most important decision to make</a:t>
            </a:r>
            <a:endParaRPr lang="en-US" dirty="0"/>
          </a:p>
        </p:txBody>
      </p:sp>
      <p:sp>
        <p:nvSpPr>
          <p:cNvPr id="3" name="Title 2"/>
          <p:cNvSpPr>
            <a:spLocks noGrp="1"/>
          </p:cNvSpPr>
          <p:nvPr>
            <p:ph type="title"/>
          </p:nvPr>
        </p:nvSpPr>
        <p:spPr/>
        <p:txBody>
          <a:bodyPr>
            <a:noAutofit/>
          </a:bodyPr>
          <a:lstStyle/>
          <a:p>
            <a:r>
              <a:rPr lang="en-US" sz="3200" dirty="0" smtClean="0"/>
              <a:t>Representation: How to turn something into a graph?</a:t>
            </a:r>
            <a:endParaRPr lang="en-US" sz="3200" dirty="0"/>
          </a:p>
        </p:txBody>
      </p:sp>
    </p:spTree>
    <p:extLst>
      <p:ext uri="{BB962C8B-B14F-4D97-AF65-F5344CB8AC3E}">
        <p14:creationId xmlns:p14="http://schemas.microsoft.com/office/powerpoint/2010/main" val="779012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76397" y="1236108"/>
            <a:ext cx="8967603" cy="5097068"/>
          </a:xfrm>
        </p:spPr>
        <p:txBody>
          <a:bodyPr>
            <a:normAutofit fontScale="70000" lnSpcReduction="20000"/>
          </a:bodyPr>
          <a:lstStyle/>
          <a:p>
            <a:pPr>
              <a:lnSpc>
                <a:spcPct val="90000"/>
              </a:lnSpc>
            </a:pPr>
            <a:r>
              <a:rPr lang="en-US" dirty="0"/>
              <a:t>Sociologists were first to study networks:</a:t>
            </a:r>
          </a:p>
          <a:p>
            <a:pPr lvl="1">
              <a:lnSpc>
                <a:spcPct val="90000"/>
              </a:lnSpc>
            </a:pPr>
            <a:r>
              <a:rPr lang="en-US" dirty="0"/>
              <a:t>Study of patterns of connections between people to understand </a:t>
            </a:r>
            <a:r>
              <a:rPr lang="en-US" dirty="0" smtClean="0"/>
              <a:t>society</a:t>
            </a:r>
            <a:endParaRPr lang="en-US" dirty="0"/>
          </a:p>
          <a:p>
            <a:pPr lvl="1">
              <a:lnSpc>
                <a:spcPct val="90000"/>
              </a:lnSpc>
            </a:pPr>
            <a:r>
              <a:rPr lang="en-US" dirty="0" smtClean="0"/>
              <a:t>Typical </a:t>
            </a:r>
            <a:r>
              <a:rPr lang="en-US" dirty="0"/>
              <a:t>questions: Centrality and </a:t>
            </a:r>
            <a:r>
              <a:rPr lang="en-US" dirty="0" smtClean="0"/>
              <a:t>connectivity</a:t>
            </a:r>
          </a:p>
          <a:p>
            <a:pPr lvl="1">
              <a:lnSpc>
                <a:spcPct val="90000"/>
              </a:lnSpc>
            </a:pPr>
            <a:r>
              <a:rPr lang="en-US" dirty="0" smtClean="0"/>
              <a:t>Limited </a:t>
            </a:r>
            <a:r>
              <a:rPr lang="en-US" dirty="0"/>
              <a:t>to small graphs (~10 nodes) and properties of individual nodes and </a:t>
            </a:r>
            <a:r>
              <a:rPr lang="en-US" dirty="0" smtClean="0"/>
              <a:t>edges</a:t>
            </a:r>
          </a:p>
          <a:p>
            <a:endParaRPr lang="en-US" sz="2800" b="1" dirty="0" smtClean="0">
              <a:solidFill>
                <a:srgbClr val="CC0000"/>
              </a:solidFill>
            </a:endParaRPr>
          </a:p>
          <a:p>
            <a:r>
              <a:rPr lang="en-US" sz="2800" b="1" dirty="0" smtClean="0">
                <a:solidFill>
                  <a:srgbClr val="CC0000"/>
                </a:solidFill>
              </a:rPr>
              <a:t>Large</a:t>
            </a:r>
            <a:r>
              <a:rPr lang="en-US" sz="2800" dirty="0" smtClean="0"/>
              <a:t> </a:t>
            </a:r>
            <a:r>
              <a:rPr lang="en-US" sz="2800" dirty="0"/>
              <a:t>networks (e.g., web, internet, on-line social networks) with millions of nodes</a:t>
            </a:r>
          </a:p>
          <a:p>
            <a:endParaRPr lang="en-US" sz="2800" dirty="0" smtClean="0"/>
          </a:p>
          <a:p>
            <a:r>
              <a:rPr lang="en-US" sz="2800" dirty="0" smtClean="0"/>
              <a:t>Many </a:t>
            </a:r>
            <a:r>
              <a:rPr lang="en-US" sz="2800" dirty="0"/>
              <a:t>traditional questions not useful anymore: </a:t>
            </a:r>
          </a:p>
          <a:p>
            <a:pPr lvl="1"/>
            <a:r>
              <a:rPr lang="en-US" sz="2400" dirty="0"/>
              <a:t>Traditional: What happens if a node </a:t>
            </a:r>
            <a:r>
              <a:rPr lang="en-US" sz="2400" i="1" dirty="0"/>
              <a:t>U</a:t>
            </a:r>
            <a:r>
              <a:rPr lang="en-US" sz="2400" dirty="0"/>
              <a:t> is removed? </a:t>
            </a:r>
          </a:p>
          <a:p>
            <a:pPr lvl="1"/>
            <a:r>
              <a:rPr lang="en-US" sz="2400" dirty="0"/>
              <a:t>Now: What percentage of nodes needs to be removed to affect network connectivity?</a:t>
            </a:r>
          </a:p>
          <a:p>
            <a:endParaRPr lang="en-US" sz="2800" dirty="0" smtClean="0"/>
          </a:p>
          <a:p>
            <a:r>
              <a:rPr lang="en-US" sz="2800" dirty="0" smtClean="0"/>
              <a:t>Focus </a:t>
            </a:r>
            <a:r>
              <a:rPr lang="en-US" sz="2800" dirty="0"/>
              <a:t>moves from a single node to study of </a:t>
            </a:r>
            <a:r>
              <a:rPr lang="en-US" sz="2800" b="1" dirty="0">
                <a:solidFill>
                  <a:srgbClr val="CC0000"/>
                </a:solidFill>
              </a:rPr>
              <a:t>statistical</a:t>
            </a:r>
            <a:r>
              <a:rPr lang="en-US" sz="2800" dirty="0"/>
              <a:t> properties of the network as a </a:t>
            </a:r>
            <a:r>
              <a:rPr lang="en-US" sz="2800" dirty="0" smtClean="0"/>
              <a:t>whole</a:t>
            </a:r>
          </a:p>
          <a:p>
            <a:endParaRPr lang="en-US" sz="2800" dirty="0"/>
          </a:p>
          <a:p>
            <a:r>
              <a:rPr lang="en-US" sz="2800" dirty="0"/>
              <a:t>Can not draw (plot) the network and examine it</a:t>
            </a:r>
          </a:p>
          <a:p>
            <a:pPr>
              <a:lnSpc>
                <a:spcPct val="90000"/>
              </a:lnSpc>
            </a:pPr>
            <a:endParaRPr lang="en-US" dirty="0"/>
          </a:p>
        </p:txBody>
      </p:sp>
      <p:sp>
        <p:nvSpPr>
          <p:cNvPr id="7170" name="Rectangle 2"/>
          <p:cNvSpPr>
            <a:spLocks noGrp="1" noChangeArrowheads="1"/>
          </p:cNvSpPr>
          <p:nvPr>
            <p:ph type="title"/>
          </p:nvPr>
        </p:nvSpPr>
        <p:spPr/>
        <p:txBody>
          <a:bodyPr/>
          <a:lstStyle/>
          <a:p>
            <a:r>
              <a:rPr lang="en-US" dirty="0" smtClean="0"/>
              <a:t>Study of Networks</a:t>
            </a:r>
            <a:endParaRPr lang="en-US" dirty="0"/>
          </a:p>
        </p:txBody>
      </p:sp>
    </p:spTree>
    <p:extLst>
      <p:ext uri="{BB962C8B-B14F-4D97-AF65-F5344CB8AC3E}">
        <p14:creationId xmlns:p14="http://schemas.microsoft.com/office/powerpoint/2010/main" val="234014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Graphs &amp; Networks</a:t>
            </a:r>
          </a:p>
          <a:p>
            <a:r>
              <a:rPr lang="en-US" dirty="0" smtClean="0"/>
              <a:t>Graph Properties</a:t>
            </a:r>
          </a:p>
          <a:p>
            <a:r>
              <a:rPr lang="en-US" dirty="0" smtClean="0"/>
              <a:t>Advanced Topics</a:t>
            </a:r>
          </a:p>
          <a:p>
            <a:pPr lvl="1"/>
            <a:r>
              <a:rPr lang="en-US" dirty="0"/>
              <a:t>Communities</a:t>
            </a:r>
          </a:p>
          <a:p>
            <a:pPr lvl="1"/>
            <a:r>
              <a:rPr lang="en-US" dirty="0"/>
              <a:t>Influence/</a:t>
            </a:r>
            <a:r>
              <a:rPr lang="en-US" dirty="0" smtClean="0"/>
              <a:t>Spreading</a:t>
            </a:r>
          </a:p>
          <a:p>
            <a:r>
              <a:rPr lang="en-US" dirty="0" smtClean="0"/>
              <a:t>Graph Analysis Tools</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748490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r>
              <a:rPr lang="en-US" sz="2800" dirty="0" smtClean="0"/>
              <a:t>What does the </a:t>
            </a:r>
            <a:r>
              <a:rPr lang="en-US" sz="2800" dirty="0"/>
              <a:t>network </a:t>
            </a:r>
            <a:r>
              <a:rPr lang="ja-JP" altLang="en-US" sz="2800" dirty="0">
                <a:latin typeface="Arial"/>
              </a:rPr>
              <a:t>“</a:t>
            </a:r>
            <a:r>
              <a:rPr lang="en-US" sz="2800" dirty="0"/>
              <a:t>looks like</a:t>
            </a:r>
            <a:r>
              <a:rPr lang="ja-JP" altLang="en-US" sz="2800" dirty="0">
                <a:latin typeface="Arial"/>
              </a:rPr>
              <a:t>”</a:t>
            </a:r>
            <a:r>
              <a:rPr lang="en-US" sz="2800" dirty="0"/>
              <a:t> even if I can</a:t>
            </a:r>
            <a:r>
              <a:rPr lang="ja-JP" altLang="en-US" sz="2800" dirty="0">
                <a:latin typeface="Arial"/>
              </a:rPr>
              <a:t>’</a:t>
            </a:r>
            <a:r>
              <a:rPr lang="en-US" sz="2800" dirty="0"/>
              <a:t>t look at it?</a:t>
            </a:r>
          </a:p>
          <a:p>
            <a:endParaRPr lang="en-US" sz="2800" dirty="0" smtClean="0"/>
          </a:p>
          <a:p>
            <a:r>
              <a:rPr lang="en-US" sz="2800" dirty="0" smtClean="0"/>
              <a:t>Statistical methods </a:t>
            </a:r>
            <a:r>
              <a:rPr lang="en-US" sz="2800" dirty="0"/>
              <a:t>and tools to quantify large networks</a:t>
            </a:r>
          </a:p>
          <a:p>
            <a:pPr marL="0" indent="0">
              <a:buNone/>
            </a:pPr>
            <a:endParaRPr lang="en-US" sz="2800" dirty="0" smtClean="0"/>
          </a:p>
        </p:txBody>
      </p:sp>
      <p:sp>
        <p:nvSpPr>
          <p:cNvPr id="9218" name="Rectangle 2"/>
          <p:cNvSpPr>
            <a:spLocks noGrp="1" noChangeArrowheads="1"/>
          </p:cNvSpPr>
          <p:nvPr>
            <p:ph type="title"/>
          </p:nvPr>
        </p:nvSpPr>
        <p:spPr/>
        <p:txBody>
          <a:bodyPr/>
          <a:lstStyle/>
          <a:p>
            <a:r>
              <a:rPr lang="en-US" dirty="0"/>
              <a:t>Study of Networks</a:t>
            </a:r>
          </a:p>
        </p:txBody>
      </p:sp>
      <p:sp>
        <p:nvSpPr>
          <p:cNvPr id="5" name="Slide Number Placeholder 5"/>
          <p:cNvSpPr>
            <a:spLocks noGrp="1"/>
          </p:cNvSpPr>
          <p:nvPr>
            <p:ph type="sldNum" sz="quarter" idx="4294967295"/>
          </p:nvPr>
        </p:nvSpPr>
        <p:spPr>
          <a:xfrm>
            <a:off x="7010400" y="6245225"/>
            <a:ext cx="2133600" cy="476250"/>
          </a:xfrm>
          <a:prstGeom prst="rect">
            <a:avLst/>
          </a:prstGeom>
        </p:spPr>
        <p:txBody>
          <a:bodyPr/>
          <a:lstStyle/>
          <a:p>
            <a:r>
              <a:rPr lang="en-US"/>
              <a:t>Jure Leskovec</a:t>
            </a:r>
          </a:p>
        </p:txBody>
      </p:sp>
    </p:spTree>
    <p:extLst>
      <p:ext uri="{BB962C8B-B14F-4D97-AF65-F5344CB8AC3E}">
        <p14:creationId xmlns:p14="http://schemas.microsoft.com/office/powerpoint/2010/main" val="1464654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Degree measures</a:t>
            </a:r>
          </a:p>
          <a:p>
            <a:pPr lvl="1"/>
            <a:r>
              <a:rPr lang="en-US" dirty="0" smtClean="0"/>
              <a:t>In-degree</a:t>
            </a:r>
          </a:p>
          <a:p>
            <a:pPr lvl="1"/>
            <a:r>
              <a:rPr lang="en-US" dirty="0" smtClean="0"/>
              <a:t>Out-degree</a:t>
            </a:r>
          </a:p>
          <a:p>
            <a:pPr lvl="1"/>
            <a:r>
              <a:rPr lang="en-US" dirty="0" smtClean="0"/>
              <a:t>Average</a:t>
            </a:r>
          </a:p>
          <a:p>
            <a:pPr lvl="1"/>
            <a:r>
              <a:rPr lang="en-US" dirty="0" smtClean="0"/>
              <a:t>Distribution</a:t>
            </a:r>
          </a:p>
          <a:p>
            <a:endParaRPr lang="en-US" dirty="0" smtClean="0"/>
          </a:p>
          <a:p>
            <a:r>
              <a:rPr lang="en-US" dirty="0" smtClean="0"/>
              <a:t>Diameter: </a:t>
            </a:r>
            <a:r>
              <a:rPr lang="en-US" dirty="0"/>
              <a:t>maximum </a:t>
            </a:r>
            <a:r>
              <a:rPr lang="en-US" dirty="0" smtClean="0"/>
              <a:t>(shortest) distance </a:t>
            </a:r>
            <a:r>
              <a:rPr lang="en-US" dirty="0"/>
              <a:t>between any pair of nodes in the </a:t>
            </a:r>
            <a:r>
              <a:rPr lang="en-US" dirty="0" smtClean="0"/>
              <a:t>graph</a:t>
            </a:r>
          </a:p>
          <a:p>
            <a:endParaRPr lang="en-US" dirty="0" smtClean="0"/>
          </a:p>
          <a:p>
            <a:r>
              <a:rPr lang="en-US" dirty="0" smtClean="0"/>
              <a:t>Average </a:t>
            </a:r>
            <a:r>
              <a:rPr lang="en-US" dirty="0"/>
              <a:t>P</a:t>
            </a:r>
            <a:r>
              <a:rPr lang="en-US" dirty="0" smtClean="0"/>
              <a:t>ath length: </a:t>
            </a:r>
            <a:r>
              <a:rPr lang="en-US" dirty="0" err="1" smtClean="0"/>
              <a:t>Avg</a:t>
            </a:r>
            <a:r>
              <a:rPr lang="en-US" dirty="0" smtClean="0"/>
              <a:t> # steps along the shortest paths of all possible pairs of nodes (efficiency)</a:t>
            </a:r>
          </a:p>
          <a:p>
            <a:endParaRPr lang="en-US" dirty="0" smtClean="0"/>
          </a:p>
          <a:p>
            <a:r>
              <a:rPr lang="en-US" dirty="0" smtClean="0"/>
              <a:t>Clustering coefficient (average)</a:t>
            </a:r>
          </a:p>
          <a:p>
            <a:endParaRPr lang="en-US" dirty="0" smtClean="0"/>
          </a:p>
          <a:p>
            <a:pPr lvl="1"/>
            <a:endParaRPr lang="en-US" dirty="0" smtClean="0"/>
          </a:p>
          <a:p>
            <a:endParaRPr lang="en-US" dirty="0"/>
          </a:p>
        </p:txBody>
      </p:sp>
      <p:sp>
        <p:nvSpPr>
          <p:cNvPr id="3" name="Title 2"/>
          <p:cNvSpPr>
            <a:spLocks noGrp="1"/>
          </p:cNvSpPr>
          <p:nvPr>
            <p:ph type="title"/>
          </p:nvPr>
        </p:nvSpPr>
        <p:spPr/>
        <p:txBody>
          <a:bodyPr/>
          <a:lstStyle/>
          <a:p>
            <a:r>
              <a:rPr lang="en-US" dirty="0" smtClean="0"/>
              <a:t>Network Measures</a:t>
            </a:r>
            <a:endParaRPr lang="en-US" dirty="0"/>
          </a:p>
        </p:txBody>
      </p:sp>
    </p:spTree>
    <p:extLst>
      <p:ext uri="{BB962C8B-B14F-4D97-AF65-F5344CB8AC3E}">
        <p14:creationId xmlns:p14="http://schemas.microsoft.com/office/powerpoint/2010/main" val="222449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If two people in a social network have a friend in common, then there is </a:t>
            </a:r>
            <a:r>
              <a:rPr lang="en-US" dirty="0" smtClean="0"/>
              <a:t>an increased </a:t>
            </a:r>
            <a:r>
              <a:rPr lang="en-US" dirty="0"/>
              <a:t>likelihood that they will become friends themselves at some point in </a:t>
            </a:r>
            <a:r>
              <a:rPr lang="en-US" dirty="0" smtClean="0"/>
              <a:t>the future</a:t>
            </a:r>
            <a:endParaRPr lang="en-US" dirty="0"/>
          </a:p>
        </p:txBody>
      </p:sp>
      <p:sp>
        <p:nvSpPr>
          <p:cNvPr id="3" name="Title 2"/>
          <p:cNvSpPr>
            <a:spLocks noGrp="1"/>
          </p:cNvSpPr>
          <p:nvPr>
            <p:ph type="title"/>
          </p:nvPr>
        </p:nvSpPr>
        <p:spPr/>
        <p:txBody>
          <a:bodyPr/>
          <a:lstStyle/>
          <a:p>
            <a:r>
              <a:rPr lang="en-US" dirty="0" smtClean="0"/>
              <a:t>Triads</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66814" y="3533992"/>
            <a:ext cx="6750381" cy="2792101"/>
          </a:xfrm>
          <a:prstGeom prst="rect">
            <a:avLst/>
          </a:prstGeom>
        </p:spPr>
      </p:pic>
    </p:spTree>
    <p:extLst>
      <p:ext uri="{BB962C8B-B14F-4D97-AF65-F5344CB8AC3E}">
        <p14:creationId xmlns:p14="http://schemas.microsoft.com/office/powerpoint/2010/main" val="856224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2"/>
          <p:cNvSpPr>
            <a:spLocks noGrp="1" noChangeArrowheads="1"/>
          </p:cNvSpPr>
          <p:nvPr>
            <p:ph idx="1"/>
          </p:nvPr>
        </p:nvSpPr>
        <p:spPr/>
        <p:txBody>
          <a:bodyPr>
            <a:normAutofit/>
          </a:bodyPr>
          <a:lstStyle/>
          <a:p>
            <a:pPr marL="636218"/>
            <a:r>
              <a:rPr lang="en-US" sz="2400" b="1" dirty="0">
                <a:latin typeface="Helvetica"/>
                <a:cs typeface="Helvetica"/>
              </a:rPr>
              <a:t>Clustering coefficient:</a:t>
            </a:r>
            <a:r>
              <a:rPr lang="en-US" sz="2400" b="1" dirty="0" smtClean="0">
                <a:latin typeface="Helvetica"/>
                <a:cs typeface="Helvetica"/>
              </a:rPr>
              <a:t> </a:t>
            </a:r>
            <a:r>
              <a:rPr lang="en-US" sz="2400" b="1" dirty="0">
                <a:latin typeface="Helvetica"/>
                <a:cs typeface="Helvetica"/>
              </a:rPr>
              <a:t>probability that two randomly selected friends of A are friends with </a:t>
            </a:r>
            <a:r>
              <a:rPr lang="en-US" sz="2400" b="1" dirty="0" smtClean="0">
                <a:latin typeface="Helvetica"/>
                <a:cs typeface="Helvetica"/>
              </a:rPr>
              <a:t>each other    </a:t>
            </a:r>
            <a:endParaRPr lang="en-US" sz="3600" b="1" dirty="0">
              <a:latin typeface="Helvetica"/>
              <a:cs typeface="Helvetica"/>
            </a:endParaRPr>
          </a:p>
          <a:p>
            <a:pPr marL="636218">
              <a:buNone/>
            </a:pPr>
            <a:endParaRPr lang="en-US" sz="2400" dirty="0" smtClean="0">
              <a:latin typeface="Helvetica"/>
              <a:cs typeface="Helvetica"/>
            </a:endParaRPr>
          </a:p>
          <a:p>
            <a:pPr marL="636218">
              <a:buNone/>
            </a:pPr>
            <a:r>
              <a:rPr lang="en-US" sz="2400" dirty="0" smtClean="0">
                <a:latin typeface="Helvetica"/>
                <a:cs typeface="Helvetica"/>
              </a:rPr>
              <a:t>What % of </a:t>
            </a:r>
            <a:r>
              <a:rPr lang="en-US" sz="2400" dirty="0">
                <a:latin typeface="Helvetica"/>
                <a:cs typeface="Helvetica"/>
              </a:rPr>
              <a:t>your neighbors are </a:t>
            </a:r>
            <a:r>
              <a:rPr lang="en-US" sz="2400" dirty="0" smtClean="0">
                <a:latin typeface="Helvetica"/>
                <a:cs typeface="Helvetica"/>
              </a:rPr>
              <a:t>connected to each other?</a:t>
            </a:r>
            <a:endParaRPr lang="en-US" sz="1600" dirty="0" smtClean="0">
              <a:latin typeface="Helvetica"/>
              <a:cs typeface="Helvetica"/>
            </a:endParaRPr>
          </a:p>
          <a:p>
            <a:pPr marL="636218">
              <a:buNone/>
            </a:pPr>
            <a:r>
              <a:rPr lang="en-US" sz="1600" dirty="0" smtClean="0">
                <a:latin typeface="Helvetica"/>
                <a:cs typeface="Helvetica"/>
              </a:rPr>
              <a:t> </a:t>
            </a:r>
          </a:p>
        </p:txBody>
      </p:sp>
      <p:sp>
        <p:nvSpPr>
          <p:cNvPr id="3" name="Title 2"/>
          <p:cNvSpPr>
            <a:spLocks noGrp="1"/>
          </p:cNvSpPr>
          <p:nvPr>
            <p:ph type="title"/>
          </p:nvPr>
        </p:nvSpPr>
        <p:spPr/>
        <p:txBody>
          <a:bodyPr>
            <a:normAutofit/>
          </a:bodyPr>
          <a:lstStyle/>
          <a:p>
            <a:pPr lvl="0"/>
            <a:r>
              <a:rPr lang="en-US" dirty="0" smtClean="0"/>
              <a:t>Clustering Coefficient</a:t>
            </a:r>
            <a:endParaRPr lang="en-US" dirty="0"/>
          </a:p>
        </p:txBody>
      </p:sp>
      <p:pic>
        <p:nvPicPr>
          <p:cNvPr id="42" name="Picture 24" descr="cluster"/>
          <p:cNvPicPr>
            <a:picLocks noChangeAspect="1" noChangeArrowheads="1"/>
          </p:cNvPicPr>
          <p:nvPr/>
        </p:nvPicPr>
        <p:blipFill>
          <a:blip r:embed="rId2"/>
          <a:srcRect/>
          <a:stretch>
            <a:fillRect/>
          </a:stretch>
        </p:blipFill>
        <p:spPr bwMode="auto">
          <a:xfrm>
            <a:off x="4000501" y="4545212"/>
            <a:ext cx="4232672" cy="13930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stretch>
            <a:fillRect/>
          </a:stretch>
        </p:blipFill>
        <p:spPr>
          <a:xfrm>
            <a:off x="223280" y="3313589"/>
            <a:ext cx="3581400" cy="2730500"/>
          </a:xfrm>
          <a:prstGeom prst="rect">
            <a:avLst/>
          </a:prstGeom>
        </p:spPr>
      </p:pic>
    </p:spTree>
    <p:extLst>
      <p:ext uri="{BB962C8B-B14F-4D97-AF65-F5344CB8AC3E}">
        <p14:creationId xmlns:p14="http://schemas.microsoft.com/office/powerpoint/2010/main" val="18017397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0163">
              <a:buClr>
                <a:srgbClr val="CC0000"/>
              </a:buClr>
              <a:buSzPct val="100000"/>
            </a:pPr>
            <a:r>
              <a:rPr lang="en-US" dirty="0" smtClean="0"/>
              <a:t>Random Graph: </a:t>
            </a:r>
            <a:r>
              <a:rPr lang="en-US" dirty="0">
                <a:solidFill>
                  <a:srgbClr val="000000"/>
                </a:solidFill>
                <a:cs typeface="Trebuchet MS" charset="0"/>
                <a:sym typeface="Trebuchet MS" charset="0"/>
              </a:rPr>
              <a:t>A </a:t>
            </a:r>
            <a:r>
              <a:rPr lang="en-US" b="1" dirty="0">
                <a:solidFill>
                  <a:srgbClr val="000000"/>
                </a:solidFill>
                <a:cs typeface="Trebuchet MS" charset="0"/>
                <a:sym typeface="Trebuchet MS" charset="0"/>
              </a:rPr>
              <a:t>random graph </a:t>
            </a:r>
            <a:r>
              <a:rPr lang="en-US" dirty="0">
                <a:solidFill>
                  <a:srgbClr val="000000"/>
                </a:solidFill>
                <a:cs typeface="Trebuchet MS" charset="0"/>
                <a:sym typeface="Trebuchet MS" charset="0"/>
              </a:rPr>
              <a:t>is a graph of N labeled nodes where each pair of nodes is connected by a preset probability </a:t>
            </a:r>
            <a:r>
              <a:rPr lang="en-US" b="1" dirty="0">
                <a:solidFill>
                  <a:srgbClr val="000000"/>
                </a:solidFill>
                <a:cs typeface="Trebuchet MS" charset="0"/>
                <a:sym typeface="Trebuchet MS" charset="0"/>
              </a:rPr>
              <a:t>p</a:t>
            </a:r>
            <a:r>
              <a:rPr lang="en-US" dirty="0" smtClean="0">
                <a:solidFill>
                  <a:srgbClr val="000000"/>
                </a:solidFill>
                <a:cs typeface="Trebuchet MS" charset="0"/>
                <a:sym typeface="Trebuchet MS" charset="0"/>
              </a:rPr>
              <a:t>.</a:t>
            </a:r>
            <a:endParaRPr lang="en-US" dirty="0">
              <a:solidFill>
                <a:srgbClr val="000000"/>
              </a:solidFill>
              <a:latin typeface="Palatino" charset="0"/>
              <a:cs typeface="Trebuchet MS" charset="0"/>
              <a:sym typeface="Trebuchet MS" charset="0"/>
            </a:endParaRPr>
          </a:p>
          <a:p>
            <a:endParaRPr lang="en-US" dirty="0" smtClean="0"/>
          </a:p>
        </p:txBody>
      </p:sp>
      <p:sp>
        <p:nvSpPr>
          <p:cNvPr id="3" name="Title 2"/>
          <p:cNvSpPr>
            <a:spLocks noGrp="1"/>
          </p:cNvSpPr>
          <p:nvPr>
            <p:ph type="title"/>
          </p:nvPr>
        </p:nvSpPr>
        <p:spPr/>
        <p:txBody>
          <a:bodyPr/>
          <a:lstStyle/>
          <a:p>
            <a:r>
              <a:rPr lang="en-US" dirty="0" smtClean="0"/>
              <a:t>Graph Models</a:t>
            </a:r>
            <a:endParaRPr lang="en-US" dirty="0"/>
          </a:p>
        </p:txBody>
      </p:sp>
      <p:pic>
        <p:nvPicPr>
          <p:cNvPr id="4" name="Picture 9" descr="N12.1.pdf"/>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6633" y="3599839"/>
            <a:ext cx="3149600" cy="2811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N12.2.pdf"/>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023833" y="3599839"/>
            <a:ext cx="3149600" cy="2811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N12.3.pdf"/>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021033" y="3599839"/>
            <a:ext cx="3149600" cy="2811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15"/>
          <p:cNvSpPr txBox="1">
            <a:spLocks noChangeArrowheads="1"/>
          </p:cNvSpPr>
          <p:nvPr/>
        </p:nvSpPr>
        <p:spPr bwMode="auto">
          <a:xfrm>
            <a:off x="856896" y="2953726"/>
            <a:ext cx="8064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p=1/6</a:t>
            </a:r>
          </a:p>
          <a:p>
            <a:pPr algn="ctr" eaLnBrk="1" hangingPunct="1"/>
            <a:r>
              <a:rPr lang="en-US" sz="1800" dirty="0"/>
              <a:t> N=12</a:t>
            </a:r>
          </a:p>
        </p:txBody>
      </p:sp>
    </p:spTree>
    <p:extLst>
      <p:ext uri="{BB962C8B-B14F-4D97-AF65-F5344CB8AC3E}">
        <p14:creationId xmlns:p14="http://schemas.microsoft.com/office/powerpoint/2010/main" val="2084643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Early 20th century Hungarian poet and writer </a:t>
            </a:r>
            <a:r>
              <a:rPr lang="en-US" dirty="0" err="1"/>
              <a:t>Frigyes</a:t>
            </a:r>
            <a:r>
              <a:rPr lang="en-US" dirty="0"/>
              <a:t> </a:t>
            </a:r>
            <a:r>
              <a:rPr lang="en-US" dirty="0" err="1"/>
              <a:t>Karinthy</a:t>
            </a:r>
            <a:r>
              <a:rPr lang="en-US" dirty="0"/>
              <a:t> ﬁrst </a:t>
            </a:r>
            <a:r>
              <a:rPr lang="en-US" dirty="0" smtClean="0"/>
              <a:t> came </a:t>
            </a:r>
            <a:r>
              <a:rPr lang="en-US" dirty="0"/>
              <a:t>up with the idea that we live in “small world”. He suggested, in </a:t>
            </a:r>
            <a:r>
              <a:rPr lang="en-US" dirty="0" smtClean="0"/>
              <a:t>a </a:t>
            </a:r>
            <a:r>
              <a:rPr lang="en-US" dirty="0"/>
              <a:t>play, that any two people among the one and a half billion </a:t>
            </a:r>
            <a:r>
              <a:rPr lang="en-US" dirty="0" smtClean="0"/>
              <a:t>inhabitants </a:t>
            </a:r>
            <a:r>
              <a:rPr lang="en-US" dirty="0"/>
              <a:t>of the earth then were linked through at most ﬁve </a:t>
            </a:r>
            <a:r>
              <a:rPr lang="en-US" dirty="0" smtClean="0"/>
              <a:t>acquaintances</a:t>
            </a:r>
            <a:r>
              <a:rPr lang="en-US" dirty="0"/>
              <a:t>. </a:t>
            </a:r>
          </a:p>
          <a:p>
            <a:endParaRPr lang="en-US" dirty="0"/>
          </a:p>
          <a:p>
            <a:r>
              <a:rPr lang="en-US" dirty="0"/>
              <a:t>The sociologist Stanley </a:t>
            </a:r>
            <a:r>
              <a:rPr lang="en-US" dirty="0" err="1"/>
              <a:t>Milgram</a:t>
            </a:r>
            <a:r>
              <a:rPr lang="en-US" dirty="0"/>
              <a:t> made this famous in his study “The </a:t>
            </a:r>
            <a:r>
              <a:rPr lang="en-US" dirty="0" smtClean="0"/>
              <a:t>Small </a:t>
            </a:r>
            <a:r>
              <a:rPr lang="en-US" dirty="0"/>
              <a:t>World Problem” (1967)—though this study is now largely </a:t>
            </a:r>
            <a:r>
              <a:rPr lang="en-US" dirty="0" smtClean="0"/>
              <a:t>discredited</a:t>
            </a:r>
            <a:r>
              <a:rPr lang="en-US" dirty="0"/>
              <a:t>. </a:t>
            </a:r>
          </a:p>
          <a:p>
            <a:endParaRPr lang="en-US" dirty="0"/>
          </a:p>
          <a:p>
            <a:r>
              <a:rPr lang="en-US" dirty="0"/>
              <a:t>He asked certain residents of Wichita and Omaha to contact and send </a:t>
            </a:r>
            <a:r>
              <a:rPr lang="en-US" dirty="0" smtClean="0"/>
              <a:t>a </a:t>
            </a:r>
            <a:r>
              <a:rPr lang="en-US" dirty="0"/>
              <a:t>folder to a target </a:t>
            </a:r>
            <a:r>
              <a:rPr lang="en-US" dirty="0" smtClean="0"/>
              <a:t>person (in MA) </a:t>
            </a:r>
            <a:r>
              <a:rPr lang="en-US" dirty="0"/>
              <a:t>by sending it to an acquaintance, who </a:t>
            </a:r>
            <a:r>
              <a:rPr lang="en-US" dirty="0" smtClean="0"/>
              <a:t>would </a:t>
            </a:r>
            <a:r>
              <a:rPr lang="en-US" dirty="0"/>
              <a:t>then do likewise etc., until the target person was reached. This </a:t>
            </a:r>
            <a:r>
              <a:rPr lang="en-US" dirty="0" smtClean="0"/>
              <a:t>would </a:t>
            </a:r>
            <a:r>
              <a:rPr lang="en-US" dirty="0"/>
              <a:t>allow </a:t>
            </a:r>
            <a:r>
              <a:rPr lang="en-US" dirty="0" err="1"/>
              <a:t>Milgram</a:t>
            </a:r>
            <a:r>
              <a:rPr lang="en-US" dirty="0"/>
              <a:t> to measure how many “intermediate nodes” </a:t>
            </a:r>
            <a:r>
              <a:rPr lang="en-US" dirty="0" smtClean="0"/>
              <a:t>would </a:t>
            </a:r>
            <a:r>
              <a:rPr lang="en-US" dirty="0"/>
              <a:t>be necessary to link the original sender and the target. </a:t>
            </a:r>
            <a:endParaRPr lang="en-US" dirty="0" smtClean="0"/>
          </a:p>
          <a:p>
            <a:endParaRPr lang="en-US" dirty="0"/>
          </a:p>
          <a:p>
            <a:r>
              <a:rPr lang="en-US" dirty="0" smtClean="0"/>
              <a:t>42 </a:t>
            </a:r>
            <a:r>
              <a:rPr lang="en-US" dirty="0"/>
              <a:t>of the 160 letters supposedly made it to their target, with </a:t>
            </a:r>
            <a:r>
              <a:rPr lang="en-US" dirty="0" smtClean="0"/>
              <a:t>a median </a:t>
            </a:r>
            <a:r>
              <a:rPr lang="en-US" dirty="0"/>
              <a:t>number of intermediates equal to 5.5.</a:t>
            </a:r>
          </a:p>
          <a:p>
            <a:endParaRPr lang="en-US" dirty="0"/>
          </a:p>
          <a:p>
            <a:endParaRPr lang="en-US" dirty="0"/>
          </a:p>
        </p:txBody>
      </p:sp>
      <p:sp>
        <p:nvSpPr>
          <p:cNvPr id="3" name="Title 2"/>
          <p:cNvSpPr>
            <a:spLocks noGrp="1"/>
          </p:cNvSpPr>
          <p:nvPr>
            <p:ph type="title"/>
          </p:nvPr>
        </p:nvSpPr>
        <p:spPr/>
        <p:txBody>
          <a:bodyPr/>
          <a:lstStyle/>
          <a:p>
            <a:r>
              <a:rPr lang="en-US" dirty="0" smtClean="0"/>
              <a:t>Small World: Six Degrees</a:t>
            </a:r>
            <a:endParaRPr lang="en-US" dirty="0"/>
          </a:p>
        </p:txBody>
      </p:sp>
      <p:pic>
        <p:nvPicPr>
          <p:cNvPr id="4" name="Picture 3"/>
          <p:cNvPicPr>
            <a:picLocks noChangeAspect="1"/>
          </p:cNvPicPr>
          <p:nvPr/>
        </p:nvPicPr>
        <p:blipFill>
          <a:blip r:embed="rId2"/>
          <a:stretch>
            <a:fillRect/>
          </a:stretch>
        </p:blipFill>
        <p:spPr>
          <a:xfrm>
            <a:off x="1473200" y="1353805"/>
            <a:ext cx="6184900" cy="4851400"/>
          </a:xfrm>
          <a:prstGeom prst="rect">
            <a:avLst/>
          </a:prstGeom>
        </p:spPr>
      </p:pic>
    </p:spTree>
    <p:extLst>
      <p:ext uri="{BB962C8B-B14F-4D97-AF65-F5344CB8AC3E}">
        <p14:creationId xmlns:p14="http://schemas.microsoft.com/office/powerpoint/2010/main" val="3864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spcBef>
                <a:spcPct val="20000"/>
              </a:spcBef>
            </a:pPr>
            <a:r>
              <a:rPr lang="en-US" dirty="0" err="1" smtClean="0">
                <a:solidFill>
                  <a:schemeClr val="bg1"/>
                </a:solidFill>
                <a:latin typeface="Helvetica" charset="0"/>
                <a:cs typeface="Helvetica" charset="0"/>
              </a:rPr>
              <a:t>Milgram</a:t>
            </a:r>
            <a:r>
              <a:rPr lang="en-US" dirty="0" smtClean="0">
                <a:solidFill>
                  <a:schemeClr val="bg1"/>
                </a:solidFill>
                <a:latin typeface="Helvetica" charset="0"/>
                <a:cs typeface="Helvetica" charset="0"/>
              </a:rPr>
              <a:t> Experiment</a:t>
            </a:r>
            <a:endParaRPr lang="en-US" dirty="0">
              <a:solidFill>
                <a:schemeClr val="bg1"/>
              </a:solidFill>
              <a:latin typeface="Helvetica" charset="0"/>
              <a:cs typeface="Helvetica" charset="0"/>
            </a:endParaRPr>
          </a:p>
        </p:txBody>
      </p:sp>
      <p:sp>
        <p:nvSpPr>
          <p:cNvPr id="4" name="Rectangle 7"/>
          <p:cNvSpPr>
            <a:spLocks noChangeArrowheads="1"/>
          </p:cNvSpPr>
          <p:nvPr/>
        </p:nvSpPr>
        <p:spPr bwMode="auto">
          <a:xfrm>
            <a:off x="0" y="1633383"/>
            <a:ext cx="9144000" cy="4031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dirty="0"/>
              <a:t>HOW TO TAKE PART IN THIS STUDY</a:t>
            </a:r>
          </a:p>
          <a:p>
            <a:endParaRPr lang="en-US" sz="1600" dirty="0"/>
          </a:p>
          <a:p>
            <a:r>
              <a:rPr lang="en-US" sz="1600" dirty="0"/>
              <a:t>1.	ADD YOUR NAME TO THE ROSTER AT THE BOTTOM OF THIS SHEET, so that the next person who receives this letter will know who it came from.</a:t>
            </a:r>
          </a:p>
          <a:p>
            <a:endParaRPr lang="en-US" sz="1600" dirty="0"/>
          </a:p>
          <a:p>
            <a:r>
              <a:rPr lang="en-US" sz="1600" dirty="0"/>
              <a:t>2.	DETACH ONE POSTCARD. FILL IT AND RETURN IT TO HARVARD UNIVERSITY. No stamp is needed. The postcard is very important. It allows us to keep track of the progress of the folder as it moves toward the target person.</a:t>
            </a:r>
          </a:p>
          <a:p>
            <a:endParaRPr lang="en-US" sz="1600" dirty="0"/>
          </a:p>
          <a:p>
            <a:r>
              <a:rPr lang="en-US" sz="1600" dirty="0"/>
              <a:t>3.	IF YOU KNOW THE TARGET PERSON ON A PERSONAL BASIS, MAIL THIS FOLDER DIRECTLY TO HIM (HER). Do this only if you have previously met the target person and know each other on a first name basis.</a:t>
            </a:r>
          </a:p>
          <a:p>
            <a:endParaRPr lang="en-US" sz="1600" dirty="0"/>
          </a:p>
          <a:p>
            <a:r>
              <a:rPr lang="en-US" sz="1600" dirty="0"/>
              <a:t>4.	IF YOU DO NOT KNOW THE TARGET PERSON ON A PERSONAL BASIS, DO NOT TRY TO CONTACT HIM DIRECTLY. INSTEAD, MAIL THIS FOLDER (POST CARDS AND ALL) TO A PERSONAL ACQUAINTANCE WHO IS MORE LIKELY THAN YOU TO KNOW THE TARGET PERSON. You may send the folder to a friend, relative or acquaintance, but it must be someone you know on a first name basis.</a:t>
            </a:r>
          </a:p>
        </p:txBody>
      </p:sp>
    </p:spTree>
    <p:extLst>
      <p:ext uri="{BB962C8B-B14F-4D97-AF65-F5344CB8AC3E}">
        <p14:creationId xmlns:p14="http://schemas.microsoft.com/office/powerpoint/2010/main" val="2487040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1000" y="1828800"/>
            <a:ext cx="3962400" cy="4800600"/>
          </a:xfrm>
        </p:spPr>
        <p:txBody>
          <a:bodyPr/>
          <a:lstStyle/>
          <a:p>
            <a:r>
              <a:rPr lang="en-US" sz="2800"/>
              <a:t>Distribution of shortest path lengths </a:t>
            </a:r>
          </a:p>
          <a:p>
            <a:r>
              <a:rPr lang="en-US" sz="2800"/>
              <a:t>Microsoft Messenger network </a:t>
            </a:r>
          </a:p>
          <a:p>
            <a:pPr lvl="1"/>
            <a:r>
              <a:rPr lang="en-US" sz="2400"/>
              <a:t>180 million people</a:t>
            </a:r>
          </a:p>
          <a:p>
            <a:pPr lvl="1"/>
            <a:r>
              <a:rPr lang="en-US" sz="2400"/>
              <a:t>1.3 billion edges</a:t>
            </a:r>
          </a:p>
          <a:p>
            <a:pPr lvl="1"/>
            <a:r>
              <a:rPr lang="en-US" sz="2400"/>
              <a:t>Edge if two people exchanged at least one message in one month period</a:t>
            </a:r>
          </a:p>
        </p:txBody>
      </p:sp>
      <p:sp>
        <p:nvSpPr>
          <p:cNvPr id="19458" name="Rectangle 2"/>
          <p:cNvSpPr>
            <a:spLocks noGrp="1" noChangeArrowheads="1"/>
          </p:cNvSpPr>
          <p:nvPr>
            <p:ph type="title"/>
          </p:nvPr>
        </p:nvSpPr>
        <p:spPr/>
        <p:txBody>
          <a:bodyPr/>
          <a:lstStyle/>
          <a:p>
            <a:r>
              <a:rPr lang="en-US"/>
              <a:t>Small-world effect (2)</a:t>
            </a:r>
          </a:p>
        </p:txBody>
      </p:sp>
      <p:grpSp>
        <p:nvGrpSpPr>
          <p:cNvPr id="19468" name="Group 12"/>
          <p:cNvGrpSpPr>
            <a:grpSpLocks/>
          </p:cNvGrpSpPr>
          <p:nvPr/>
        </p:nvGrpSpPr>
        <p:grpSpPr bwMode="auto">
          <a:xfrm>
            <a:off x="4114800" y="1600200"/>
            <a:ext cx="5334000" cy="4379913"/>
            <a:chOff x="96" y="624"/>
            <a:chExt cx="4944" cy="3744"/>
          </a:xfrm>
        </p:grpSpPr>
        <p:pic>
          <p:nvPicPr>
            <p:cNvPr id="19464" name="Picture 8"/>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6" y="624"/>
              <a:ext cx="4944" cy="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9465" name="Text Box 9"/>
            <p:cNvSpPr txBox="1">
              <a:spLocks noChangeArrowheads="1"/>
            </p:cNvSpPr>
            <p:nvPr/>
          </p:nvSpPr>
          <p:spPr bwMode="auto">
            <a:xfrm>
              <a:off x="1891" y="4055"/>
              <a:ext cx="1689" cy="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spcBef>
                  <a:spcPct val="20000"/>
                </a:spcBef>
                <a:buFont typeface="Wingdings" charset="0"/>
                <a:buNone/>
              </a:pPr>
              <a:r>
                <a:rPr lang="en-US">
                  <a:latin typeface="Arial" charset="0"/>
                </a:rPr>
                <a:t>Distance (Hops)</a:t>
              </a:r>
            </a:p>
          </p:txBody>
        </p:sp>
        <p:sp>
          <p:nvSpPr>
            <p:cNvPr id="19466" name="Text Box 10"/>
            <p:cNvSpPr txBox="1">
              <a:spLocks noChangeArrowheads="1"/>
            </p:cNvSpPr>
            <p:nvPr/>
          </p:nvSpPr>
          <p:spPr bwMode="auto">
            <a:xfrm rot="16200000">
              <a:off x="-459" y="2355"/>
              <a:ext cx="1656" cy="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spcBef>
                  <a:spcPct val="20000"/>
                </a:spcBef>
                <a:buFont typeface="Wingdings" charset="0"/>
                <a:buNone/>
              </a:pPr>
              <a:r>
                <a:rPr lang="en-US">
                  <a:latin typeface="Arial" charset="0"/>
                </a:rPr>
                <a:t>Number of nodes</a:t>
              </a:r>
            </a:p>
          </p:txBody>
        </p:sp>
        <p:sp>
          <p:nvSpPr>
            <p:cNvPr id="19467" name="Text Box 11"/>
            <p:cNvSpPr txBox="1">
              <a:spLocks noChangeArrowheads="1"/>
            </p:cNvSpPr>
            <p:nvPr/>
          </p:nvSpPr>
          <p:spPr bwMode="auto">
            <a:xfrm>
              <a:off x="2880" y="1152"/>
              <a:ext cx="1538" cy="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20000"/>
                </a:spcBef>
                <a:buFont typeface="Wingdings" charset="0"/>
                <a:buNone/>
              </a:pPr>
              <a:r>
                <a:rPr lang="en-US">
                  <a:latin typeface="Arial" charset="0"/>
                </a:rPr>
                <a:t>Pick a random node, count how many nodes are at distance 1,2,3... hops</a:t>
              </a:r>
            </a:p>
          </p:txBody>
        </p:sp>
      </p:grpSp>
      <p:sp>
        <p:nvSpPr>
          <p:cNvPr id="19469" name="Line 13"/>
          <p:cNvSpPr>
            <a:spLocks noChangeShapeType="1"/>
          </p:cNvSpPr>
          <p:nvPr/>
        </p:nvSpPr>
        <p:spPr bwMode="auto">
          <a:xfrm flipV="1">
            <a:off x="5781675" y="2362200"/>
            <a:ext cx="0" cy="1600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9470" name="Text Box 14"/>
          <p:cNvSpPr txBox="1">
            <a:spLocks noChangeArrowheads="1"/>
          </p:cNvSpPr>
          <p:nvPr/>
        </p:nvSpPr>
        <p:spPr bwMode="auto">
          <a:xfrm>
            <a:off x="5613400" y="3925888"/>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latin typeface="Arial" charset="0"/>
              </a:rPr>
              <a:t>7</a:t>
            </a:r>
          </a:p>
        </p:txBody>
      </p:sp>
    </p:spTree>
    <p:extLst>
      <p:ext uri="{BB962C8B-B14F-4D97-AF65-F5344CB8AC3E}">
        <p14:creationId xmlns:p14="http://schemas.microsoft.com/office/powerpoint/2010/main" val="1191586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1600200"/>
            <a:ext cx="8229600" cy="4648200"/>
          </a:xfrm>
        </p:spPr>
        <p:txBody>
          <a:bodyPr/>
          <a:lstStyle/>
          <a:p>
            <a:pPr>
              <a:lnSpc>
                <a:spcPct val="80000"/>
              </a:lnSpc>
            </a:pPr>
            <a:r>
              <a:rPr lang="en-US" sz="2800"/>
              <a:t>Let </a:t>
            </a:r>
            <a:r>
              <a:rPr lang="en-US" sz="2800" i="1">
                <a:latin typeface="Times New Roman" charset="0"/>
              </a:rPr>
              <a:t>p</a:t>
            </a:r>
            <a:r>
              <a:rPr lang="en-US" sz="2800" i="1" baseline="-25000">
                <a:latin typeface="Times New Roman" charset="0"/>
              </a:rPr>
              <a:t>k</a:t>
            </a:r>
            <a:r>
              <a:rPr lang="en-US" sz="2800"/>
              <a:t> denote a fraction of nodes with degree </a:t>
            </a:r>
            <a:r>
              <a:rPr lang="en-US" sz="2800" i="1">
                <a:latin typeface="Times New Roman" charset="0"/>
              </a:rPr>
              <a:t>k</a:t>
            </a:r>
          </a:p>
          <a:p>
            <a:pPr>
              <a:lnSpc>
                <a:spcPct val="80000"/>
              </a:lnSpc>
            </a:pPr>
            <a:r>
              <a:rPr lang="en-US" sz="2800"/>
              <a:t>We can plot a histogram of </a:t>
            </a:r>
            <a:r>
              <a:rPr lang="en-US" sz="2800" i="1">
                <a:latin typeface="Times New Roman" charset="0"/>
              </a:rPr>
              <a:t>p</a:t>
            </a:r>
            <a:r>
              <a:rPr lang="en-US" sz="2800" i="1" baseline="-25000">
                <a:latin typeface="Times New Roman" charset="0"/>
              </a:rPr>
              <a:t>k</a:t>
            </a:r>
            <a:r>
              <a:rPr lang="en-US" sz="2800"/>
              <a:t> vs. </a:t>
            </a:r>
            <a:r>
              <a:rPr lang="en-US" sz="2800" i="1">
                <a:latin typeface="Times New Roman" charset="0"/>
              </a:rPr>
              <a:t>k</a:t>
            </a:r>
            <a:endParaRPr lang="en-US" sz="2800"/>
          </a:p>
          <a:p>
            <a:pPr>
              <a:lnSpc>
                <a:spcPct val="80000"/>
              </a:lnSpc>
            </a:pPr>
            <a:r>
              <a:rPr lang="en-US" sz="2800"/>
              <a:t>In a Erdos-Renyi random graph degree distribution follows Poisson distribution</a:t>
            </a:r>
          </a:p>
          <a:p>
            <a:pPr>
              <a:lnSpc>
                <a:spcPct val="80000"/>
              </a:lnSpc>
            </a:pPr>
            <a:r>
              <a:rPr lang="en-US" sz="2800"/>
              <a:t>Degrees in real networks are heavily skewed to the right</a:t>
            </a:r>
          </a:p>
          <a:p>
            <a:pPr>
              <a:lnSpc>
                <a:spcPct val="80000"/>
              </a:lnSpc>
            </a:pPr>
            <a:r>
              <a:rPr lang="en-US" sz="2800"/>
              <a:t>Distribution has a long tail of values that are far above the mean</a:t>
            </a:r>
          </a:p>
          <a:p>
            <a:pPr>
              <a:lnSpc>
                <a:spcPct val="80000"/>
              </a:lnSpc>
            </a:pPr>
            <a:r>
              <a:rPr lang="en-US" sz="2800"/>
              <a:t>Heavy (long) tail: </a:t>
            </a:r>
          </a:p>
          <a:p>
            <a:pPr lvl="1">
              <a:lnSpc>
                <a:spcPct val="80000"/>
              </a:lnSpc>
            </a:pPr>
            <a:r>
              <a:rPr lang="en-US" sz="2400"/>
              <a:t>Amazon sales</a:t>
            </a:r>
          </a:p>
          <a:p>
            <a:pPr lvl="1">
              <a:lnSpc>
                <a:spcPct val="80000"/>
              </a:lnSpc>
            </a:pPr>
            <a:r>
              <a:rPr lang="en-US" sz="2400"/>
              <a:t>word length distribution, …</a:t>
            </a:r>
          </a:p>
        </p:txBody>
      </p:sp>
      <p:sp>
        <p:nvSpPr>
          <p:cNvPr id="23554" name="Rectangle 2"/>
          <p:cNvSpPr>
            <a:spLocks noGrp="1" noChangeArrowheads="1"/>
          </p:cNvSpPr>
          <p:nvPr>
            <p:ph type="title"/>
          </p:nvPr>
        </p:nvSpPr>
        <p:spPr/>
        <p:txBody>
          <a:bodyPr/>
          <a:lstStyle/>
          <a:p>
            <a:r>
              <a:rPr lang="en-US"/>
              <a:t>Degree distributions (1)</a:t>
            </a:r>
          </a:p>
        </p:txBody>
      </p:sp>
      <p:pic>
        <p:nvPicPr>
          <p:cNvPr id="23558" name="Picture 6"/>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696200" y="2286000"/>
            <a:ext cx="1266825" cy="795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3559" name="Picture 7"/>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48400" y="4495800"/>
            <a:ext cx="2484438" cy="1284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22404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endParaRPr lang="en-US"/>
          </a:p>
        </p:txBody>
      </p:sp>
      <p:sp>
        <p:nvSpPr>
          <p:cNvPr id="28674" name="Rectangle 2"/>
          <p:cNvSpPr>
            <a:spLocks noGrp="1" noChangeArrowheads="1"/>
          </p:cNvSpPr>
          <p:nvPr>
            <p:ph type="title"/>
          </p:nvPr>
        </p:nvSpPr>
        <p:spPr/>
        <p:txBody>
          <a:bodyPr/>
          <a:lstStyle/>
          <a:p>
            <a:endParaRPr lang="en-US"/>
          </a:p>
        </p:txBody>
      </p:sp>
      <p:pic>
        <p:nvPicPr>
          <p:cNvPr id="28676" name="Picture 4" descr="ddI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5150" y="97875"/>
            <a:ext cx="7762875" cy="6210577"/>
          </a:xfrm>
          <a:prstGeom prst="rect">
            <a:avLst/>
          </a:prstGeom>
          <a:noFill/>
          <a:extLst>
            <a:ext uri="{909E8E84-426E-40dd-AFC4-6F175D3DCCD1}">
              <a14:hiddenFill xmlns:a14="http://schemas.microsoft.com/office/drawing/2010/main" xmlns="">
                <a:solidFill>
                  <a:srgbClr val="FFFFFF"/>
                </a:solidFill>
              </a14:hiddenFill>
            </a:ext>
          </a:extLst>
        </p:spPr>
      </p:pic>
      <p:sp>
        <p:nvSpPr>
          <p:cNvPr id="28677" name="Text Box 5"/>
          <p:cNvSpPr txBox="1">
            <a:spLocks noChangeArrowheads="1"/>
          </p:cNvSpPr>
          <p:nvPr/>
        </p:nvSpPr>
        <p:spPr bwMode="auto">
          <a:xfrm>
            <a:off x="4252023" y="963893"/>
            <a:ext cx="2667000" cy="1338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dirty="0">
                <a:latin typeface="Arial" charset="0"/>
              </a:rPr>
              <a:t>Degree distribution</a:t>
            </a:r>
          </a:p>
          <a:p>
            <a:pPr algn="ctr">
              <a:spcBef>
                <a:spcPct val="50000"/>
              </a:spcBef>
            </a:pPr>
            <a:r>
              <a:rPr lang="en-US" dirty="0">
                <a:latin typeface="Arial" charset="0"/>
              </a:rPr>
              <a:t>number of people a person talks to on a Microsoft Messenger</a:t>
            </a:r>
          </a:p>
        </p:txBody>
      </p:sp>
      <p:sp>
        <p:nvSpPr>
          <p:cNvPr id="28678" name="Text Box 6"/>
          <p:cNvSpPr txBox="1">
            <a:spLocks noChangeArrowheads="1"/>
          </p:cNvSpPr>
          <p:nvPr/>
        </p:nvSpPr>
        <p:spPr bwMode="auto">
          <a:xfrm>
            <a:off x="3720546" y="6334918"/>
            <a:ext cx="1504950"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spcBef>
                <a:spcPct val="20000"/>
              </a:spcBef>
              <a:buFont typeface="Wingdings" charset="0"/>
              <a:buNone/>
            </a:pPr>
            <a:r>
              <a:rPr lang="en-US">
                <a:latin typeface="Arial" charset="0"/>
              </a:rPr>
              <a:t>Node degree</a:t>
            </a:r>
          </a:p>
        </p:txBody>
      </p:sp>
      <p:sp>
        <p:nvSpPr>
          <p:cNvPr id="28679" name="Text Box 7"/>
          <p:cNvSpPr txBox="1">
            <a:spLocks noChangeArrowheads="1"/>
          </p:cNvSpPr>
          <p:nvPr/>
        </p:nvSpPr>
        <p:spPr bwMode="auto">
          <a:xfrm rot="16200000">
            <a:off x="-789781" y="2923381"/>
            <a:ext cx="2251075"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20000"/>
              </a:spcBef>
              <a:buFont typeface="Wingdings" charset="0"/>
              <a:buNone/>
            </a:pPr>
            <a:r>
              <a:rPr lang="en-US">
                <a:latin typeface="Arial" charset="0"/>
              </a:rPr>
              <a:t>Count</a:t>
            </a:r>
          </a:p>
        </p:txBody>
      </p:sp>
      <p:sp>
        <p:nvSpPr>
          <p:cNvPr id="28680" name="Text Box 8"/>
          <p:cNvSpPr txBox="1">
            <a:spLocks noChangeArrowheads="1"/>
          </p:cNvSpPr>
          <p:nvPr/>
        </p:nvSpPr>
        <p:spPr bwMode="auto">
          <a:xfrm>
            <a:off x="7415932" y="5810608"/>
            <a:ext cx="336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spcBef>
                <a:spcPct val="20000"/>
              </a:spcBef>
              <a:buFont typeface="Wingdings" charset="0"/>
              <a:buNone/>
            </a:pPr>
            <a:r>
              <a:rPr lang="en-US">
                <a:solidFill>
                  <a:srgbClr val="FF0000"/>
                </a:solidFill>
                <a:latin typeface="Arial" charset="0"/>
              </a:rPr>
              <a:t>X</a:t>
            </a:r>
          </a:p>
        </p:txBody>
      </p:sp>
      <p:sp>
        <p:nvSpPr>
          <p:cNvPr id="28681" name="Text Box 9"/>
          <p:cNvSpPr txBox="1">
            <a:spLocks noChangeArrowheads="1"/>
          </p:cNvSpPr>
          <p:nvPr/>
        </p:nvSpPr>
        <p:spPr bwMode="auto">
          <a:xfrm>
            <a:off x="6838082" y="5123220"/>
            <a:ext cx="1382713" cy="650875"/>
          </a:xfrm>
          <a:prstGeom prst="rect">
            <a:avLst/>
          </a:prstGeom>
          <a:noFill/>
          <a:ln w="9525">
            <a:solidFill>
              <a:srgbClr val="0033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20000"/>
              </a:spcBef>
              <a:buFont typeface="Wingdings" charset="0"/>
              <a:buNone/>
            </a:pPr>
            <a:r>
              <a:rPr lang="en-US" dirty="0">
                <a:latin typeface="Arial" charset="0"/>
              </a:rPr>
              <a:t>Highest degree</a:t>
            </a:r>
          </a:p>
        </p:txBody>
      </p:sp>
    </p:spTree>
    <p:extLst>
      <p:ext uri="{BB962C8B-B14F-4D97-AF65-F5344CB8AC3E}">
        <p14:creationId xmlns:p14="http://schemas.microsoft.com/office/powerpoint/2010/main" val="3488633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Graphs have been studied by lots of people for a long time</a:t>
            </a:r>
          </a:p>
          <a:p>
            <a:endParaRPr lang="en-US" dirty="0"/>
          </a:p>
          <a:p>
            <a:r>
              <a:rPr lang="en-US" dirty="0" smtClean="0"/>
              <a:t>Networks are typically represented as graphs</a:t>
            </a:r>
          </a:p>
          <a:p>
            <a:endParaRPr lang="en-US" dirty="0"/>
          </a:p>
          <a:p>
            <a:r>
              <a:rPr lang="en-US" dirty="0" smtClean="0"/>
              <a:t>Networks are the underlying structure of many natural phenomena</a:t>
            </a:r>
          </a:p>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Graphs &amp; Networks</a:t>
            </a:r>
            <a:endParaRPr lang="en-US" dirty="0"/>
          </a:p>
        </p:txBody>
      </p:sp>
    </p:spTree>
    <p:extLst>
      <p:ext uri="{BB962C8B-B14F-4D97-AF65-F5344CB8AC3E}">
        <p14:creationId xmlns:p14="http://schemas.microsoft.com/office/powerpoint/2010/main" val="3373933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1600200"/>
            <a:ext cx="4267200" cy="5105400"/>
          </a:xfrm>
        </p:spPr>
        <p:txBody>
          <a:bodyPr/>
          <a:lstStyle/>
          <a:p>
            <a:pPr>
              <a:lnSpc>
                <a:spcPct val="90000"/>
              </a:lnSpc>
            </a:pPr>
            <a:r>
              <a:rPr lang="en-US" sz="2400"/>
              <a:t>We observe how the connectivity (length of the paths) of the network changes as the vertices get removed</a:t>
            </a:r>
          </a:p>
          <a:p>
            <a:pPr>
              <a:lnSpc>
                <a:spcPct val="90000"/>
              </a:lnSpc>
            </a:pPr>
            <a:r>
              <a:rPr lang="en-US" sz="2400"/>
              <a:t>Vertices can be removed:</a:t>
            </a:r>
          </a:p>
          <a:p>
            <a:pPr lvl="1">
              <a:lnSpc>
                <a:spcPct val="90000"/>
              </a:lnSpc>
            </a:pPr>
            <a:r>
              <a:rPr lang="en-US" sz="2000"/>
              <a:t>Uniformly at random</a:t>
            </a:r>
          </a:p>
          <a:p>
            <a:pPr lvl="1">
              <a:lnSpc>
                <a:spcPct val="90000"/>
              </a:lnSpc>
            </a:pPr>
            <a:r>
              <a:rPr lang="en-US" sz="2000"/>
              <a:t>In order of decreasing degree</a:t>
            </a:r>
          </a:p>
          <a:p>
            <a:pPr>
              <a:lnSpc>
                <a:spcPct val="90000"/>
              </a:lnSpc>
            </a:pPr>
            <a:r>
              <a:rPr lang="en-US" sz="2400"/>
              <a:t>It is important for epidemiology</a:t>
            </a:r>
          </a:p>
          <a:p>
            <a:pPr lvl="1">
              <a:lnSpc>
                <a:spcPct val="90000"/>
              </a:lnSpc>
            </a:pPr>
            <a:r>
              <a:rPr lang="en-US" sz="2000"/>
              <a:t>Removal of vertices corresponds to vaccination</a:t>
            </a:r>
          </a:p>
        </p:txBody>
      </p:sp>
      <p:sp>
        <p:nvSpPr>
          <p:cNvPr id="24578" name="Rectangle 2"/>
          <p:cNvSpPr>
            <a:spLocks noGrp="1" noChangeArrowheads="1"/>
          </p:cNvSpPr>
          <p:nvPr>
            <p:ph type="title"/>
          </p:nvPr>
        </p:nvSpPr>
        <p:spPr/>
        <p:txBody>
          <a:bodyPr/>
          <a:lstStyle/>
          <a:p>
            <a:r>
              <a:rPr lang="en-US"/>
              <a:t>Network resilience (1)</a:t>
            </a: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768850" y="1981200"/>
            <a:ext cx="4375150" cy="358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390912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1600200"/>
            <a:ext cx="5257800" cy="5105400"/>
          </a:xfrm>
        </p:spPr>
        <p:txBody>
          <a:bodyPr/>
          <a:lstStyle/>
          <a:p>
            <a:pPr>
              <a:lnSpc>
                <a:spcPct val="90000"/>
              </a:lnSpc>
            </a:pPr>
            <a:r>
              <a:rPr lang="en-US" sz="2400" dirty="0"/>
              <a:t>Most social networks show community structure</a:t>
            </a:r>
          </a:p>
          <a:p>
            <a:pPr lvl="1">
              <a:lnSpc>
                <a:spcPct val="90000"/>
              </a:lnSpc>
            </a:pPr>
            <a:r>
              <a:rPr lang="en-US" sz="2000" dirty="0"/>
              <a:t>groups have higher density of edges within than </a:t>
            </a:r>
            <a:r>
              <a:rPr lang="en-US" sz="2000" dirty="0" err="1"/>
              <a:t>accross</a:t>
            </a:r>
            <a:r>
              <a:rPr lang="en-US" sz="2000" dirty="0"/>
              <a:t> groups</a:t>
            </a:r>
          </a:p>
          <a:p>
            <a:pPr lvl="1">
              <a:lnSpc>
                <a:spcPct val="90000"/>
              </a:lnSpc>
            </a:pPr>
            <a:r>
              <a:rPr lang="en-US" sz="2000" dirty="0"/>
              <a:t>People naturally divide into groups based on interests, age, occupation, …</a:t>
            </a:r>
          </a:p>
          <a:p>
            <a:pPr>
              <a:lnSpc>
                <a:spcPct val="90000"/>
              </a:lnSpc>
            </a:pPr>
            <a:r>
              <a:rPr lang="en-US" sz="2400" dirty="0"/>
              <a:t>How to find communities:</a:t>
            </a:r>
          </a:p>
          <a:p>
            <a:pPr lvl="1">
              <a:lnSpc>
                <a:spcPct val="90000"/>
              </a:lnSpc>
            </a:pPr>
            <a:r>
              <a:rPr lang="en-US" sz="2000" dirty="0"/>
              <a:t>Spectral clustering (embedding into a low-dim space)</a:t>
            </a:r>
          </a:p>
          <a:p>
            <a:pPr lvl="1">
              <a:lnSpc>
                <a:spcPct val="90000"/>
              </a:lnSpc>
            </a:pPr>
            <a:r>
              <a:rPr lang="en-US" sz="2000" dirty="0"/>
              <a:t>Hierarchical clustering based on connection strength</a:t>
            </a:r>
          </a:p>
          <a:p>
            <a:pPr lvl="1">
              <a:lnSpc>
                <a:spcPct val="90000"/>
              </a:lnSpc>
            </a:pPr>
            <a:r>
              <a:rPr lang="en-US" sz="2000" dirty="0"/>
              <a:t>Combinatorial algorithms</a:t>
            </a:r>
          </a:p>
          <a:p>
            <a:pPr lvl="1">
              <a:lnSpc>
                <a:spcPct val="90000"/>
              </a:lnSpc>
            </a:pPr>
            <a:r>
              <a:rPr lang="en-US" sz="2000" dirty="0"/>
              <a:t>Block models</a:t>
            </a:r>
          </a:p>
          <a:p>
            <a:pPr lvl="1">
              <a:lnSpc>
                <a:spcPct val="90000"/>
              </a:lnSpc>
            </a:pPr>
            <a:r>
              <a:rPr lang="en-US" sz="2000" dirty="0"/>
              <a:t>Diffusion methods</a:t>
            </a:r>
          </a:p>
        </p:txBody>
      </p:sp>
      <p:sp>
        <p:nvSpPr>
          <p:cNvPr id="26626" name="Rectangle 2"/>
          <p:cNvSpPr>
            <a:spLocks noGrp="1" noChangeArrowheads="1"/>
          </p:cNvSpPr>
          <p:nvPr>
            <p:ph type="title"/>
          </p:nvPr>
        </p:nvSpPr>
        <p:spPr/>
        <p:txBody>
          <a:bodyPr/>
          <a:lstStyle/>
          <a:p>
            <a:r>
              <a:rPr lang="en-US"/>
              <a:t>Community structure</a:t>
            </a:r>
          </a:p>
        </p:txBody>
      </p:sp>
      <p:sp>
        <p:nvSpPr>
          <p:cNvPr id="26629" name="Text Box 5"/>
          <p:cNvSpPr txBox="1">
            <a:spLocks noChangeArrowheads="1"/>
          </p:cNvSpPr>
          <p:nvPr/>
        </p:nvSpPr>
        <p:spPr bwMode="auto">
          <a:xfrm>
            <a:off x="6248400" y="5806004"/>
            <a:ext cx="2454275" cy="6413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dirty="0">
                <a:latin typeface="Arial" charset="0"/>
              </a:rPr>
              <a:t>Friendship network of children in a school</a:t>
            </a:r>
          </a:p>
        </p:txBody>
      </p:sp>
      <p:pic>
        <p:nvPicPr>
          <p:cNvPr id="26630" name="Picture 6"/>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791200" y="1248846"/>
            <a:ext cx="3157538" cy="4611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358424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436</a:t>
            </a:r>
            <a:r>
              <a:rPr lang="en-US" dirty="0"/>
              <a:t>-node network of email exchange at a corporate </a:t>
            </a:r>
            <a:r>
              <a:rPr lang="en-US" dirty="0" smtClean="0"/>
              <a:t>research </a:t>
            </a:r>
            <a:r>
              <a:rPr lang="en-US" dirty="0"/>
              <a:t>lab [</a:t>
            </a:r>
            <a:r>
              <a:rPr lang="en-US" dirty="0" err="1"/>
              <a:t>Adamic</a:t>
            </a:r>
            <a:r>
              <a:rPr lang="en-US" dirty="0"/>
              <a:t>-Adar, </a:t>
            </a:r>
            <a:r>
              <a:rPr lang="en-US" dirty="0" err="1"/>
              <a:t>SocNets</a:t>
            </a:r>
            <a:r>
              <a:rPr lang="en-US" dirty="0"/>
              <a:t> ‘03] </a:t>
            </a:r>
          </a:p>
          <a:p>
            <a:endParaRPr lang="en-US" dirty="0"/>
          </a:p>
          <a:p>
            <a:r>
              <a:rPr lang="en-US" dirty="0" smtClean="0"/>
              <a:t> </a:t>
            </a:r>
            <a:r>
              <a:rPr lang="en-US" dirty="0"/>
              <a:t>43,553-node network of email exchange at </a:t>
            </a:r>
            <a:r>
              <a:rPr lang="en-US" dirty="0" smtClean="0"/>
              <a:t>a university </a:t>
            </a:r>
            <a:r>
              <a:rPr lang="en-US" dirty="0"/>
              <a:t>[</a:t>
            </a:r>
            <a:r>
              <a:rPr lang="en-US" dirty="0" err="1"/>
              <a:t>Kossinets</a:t>
            </a:r>
            <a:r>
              <a:rPr lang="en-US" dirty="0"/>
              <a:t>-Watts, Science ‘06] </a:t>
            </a:r>
          </a:p>
          <a:p>
            <a:endParaRPr lang="en-US" dirty="0"/>
          </a:p>
          <a:p>
            <a:r>
              <a:rPr lang="en-US" dirty="0" smtClean="0"/>
              <a:t>4.4</a:t>
            </a:r>
            <a:r>
              <a:rPr lang="en-US" dirty="0"/>
              <a:t>-million-node network of declared friendships on a </a:t>
            </a:r>
            <a:r>
              <a:rPr lang="en-US" dirty="0" smtClean="0"/>
              <a:t>blogging </a:t>
            </a:r>
            <a:r>
              <a:rPr lang="en-US" dirty="0"/>
              <a:t>community [</a:t>
            </a:r>
            <a:r>
              <a:rPr lang="en-US" dirty="0" err="1"/>
              <a:t>Liben-Nowell</a:t>
            </a:r>
            <a:r>
              <a:rPr lang="en-US" dirty="0"/>
              <a:t> et al., PNAS ‘05] </a:t>
            </a:r>
          </a:p>
          <a:p>
            <a:endParaRPr lang="en-US" dirty="0"/>
          </a:p>
          <a:p>
            <a:r>
              <a:rPr lang="en-US" dirty="0" smtClean="0"/>
              <a:t>240</a:t>
            </a:r>
            <a:r>
              <a:rPr lang="en-US" dirty="0"/>
              <a:t>-million-node network of communication on </a:t>
            </a:r>
            <a:r>
              <a:rPr lang="en-US" dirty="0" smtClean="0"/>
              <a:t>Microsoft </a:t>
            </a:r>
            <a:r>
              <a:rPr lang="en-US" dirty="0"/>
              <a:t>Messenger [</a:t>
            </a:r>
            <a:r>
              <a:rPr lang="en-US" dirty="0" err="1"/>
              <a:t>Leskovec</a:t>
            </a:r>
            <a:r>
              <a:rPr lang="en-US" dirty="0"/>
              <a:t>-Horvitz, WWW ’08] </a:t>
            </a:r>
          </a:p>
          <a:p>
            <a:endParaRPr lang="en-US" dirty="0"/>
          </a:p>
          <a:p>
            <a:r>
              <a:rPr lang="en-US" dirty="0" smtClean="0"/>
              <a:t>800</a:t>
            </a:r>
            <a:r>
              <a:rPr lang="en-US" dirty="0"/>
              <a:t>-million-node Facebook network [</a:t>
            </a:r>
            <a:r>
              <a:rPr lang="en-US" dirty="0" err="1"/>
              <a:t>Backstrom</a:t>
            </a:r>
            <a:r>
              <a:rPr lang="en-US" dirty="0"/>
              <a:t> et al. ‘11]</a:t>
            </a:r>
          </a:p>
        </p:txBody>
      </p:sp>
      <p:sp>
        <p:nvSpPr>
          <p:cNvPr id="3" name="Title 2"/>
          <p:cNvSpPr>
            <a:spLocks noGrp="1"/>
          </p:cNvSpPr>
          <p:nvPr>
            <p:ph type="title"/>
          </p:nvPr>
        </p:nvSpPr>
        <p:spPr/>
        <p:txBody>
          <a:bodyPr>
            <a:normAutofit fontScale="90000"/>
          </a:bodyPr>
          <a:lstStyle/>
          <a:p>
            <a:r>
              <a:rPr lang="en-US" dirty="0" smtClean="0"/>
              <a:t>Examples of Social Network Analysis</a:t>
            </a:r>
            <a:endParaRPr lang="en-US" dirty="0"/>
          </a:p>
        </p:txBody>
      </p:sp>
    </p:spTree>
    <p:extLst>
      <p:ext uri="{BB962C8B-B14F-4D97-AF65-F5344CB8AC3E}">
        <p14:creationId xmlns:p14="http://schemas.microsoft.com/office/powerpoint/2010/main" val="2643009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SNAP</a:t>
            </a:r>
          </a:p>
          <a:p>
            <a:r>
              <a:rPr lang="en-US" dirty="0" smtClean="0"/>
              <a:t>JUNG</a:t>
            </a:r>
          </a:p>
          <a:p>
            <a:r>
              <a:rPr lang="en-US" dirty="0" err="1" smtClean="0"/>
              <a:t>NetworkX</a:t>
            </a:r>
            <a:endParaRPr lang="en-US" dirty="0" smtClean="0"/>
          </a:p>
          <a:p>
            <a:r>
              <a:rPr lang="en-US" dirty="0" err="1" smtClean="0"/>
              <a:t>Pajek</a:t>
            </a:r>
            <a:endParaRPr lang="en-US" dirty="0" smtClean="0"/>
          </a:p>
          <a:p>
            <a:r>
              <a:rPr lang="en-US" dirty="0" err="1" smtClean="0"/>
              <a:t>NodeXL</a:t>
            </a:r>
            <a:endParaRPr lang="en-US" dirty="0" smtClean="0"/>
          </a:p>
          <a:p>
            <a:r>
              <a:rPr lang="en-US" dirty="0" err="1" smtClean="0"/>
              <a:t>igraph</a:t>
            </a:r>
            <a:endParaRPr lang="en-US" dirty="0" smtClean="0"/>
          </a:p>
          <a:p>
            <a:endParaRPr lang="en-US" dirty="0" smtClean="0"/>
          </a:p>
          <a:p>
            <a:r>
              <a:rPr lang="en-US" dirty="0" smtClean="0"/>
              <a:t>Visualization</a:t>
            </a:r>
            <a:endParaRPr lang="en-US" dirty="0"/>
          </a:p>
          <a:p>
            <a:pPr lvl="1"/>
            <a:r>
              <a:rPr lang="en-US" dirty="0" err="1" smtClean="0"/>
              <a:t>Gephi</a:t>
            </a:r>
            <a:endParaRPr lang="en-US" dirty="0" smtClean="0"/>
          </a:p>
          <a:p>
            <a:pPr lvl="1"/>
            <a:r>
              <a:rPr lang="en-US" dirty="0" err="1" smtClean="0"/>
              <a:t>GraphViz</a:t>
            </a:r>
            <a:endParaRPr lang="en-US" dirty="0" smtClean="0"/>
          </a:p>
          <a:p>
            <a:pPr lvl="1"/>
            <a:r>
              <a:rPr lang="en-US" dirty="0" smtClean="0"/>
              <a:t>Tulip</a:t>
            </a:r>
          </a:p>
          <a:p>
            <a:pPr lvl="1"/>
            <a:endParaRPr lang="en-US" dirty="0" smtClean="0"/>
          </a:p>
        </p:txBody>
      </p:sp>
      <p:sp>
        <p:nvSpPr>
          <p:cNvPr id="3" name="Title 2"/>
          <p:cNvSpPr>
            <a:spLocks noGrp="1"/>
          </p:cNvSpPr>
          <p:nvPr>
            <p:ph type="title"/>
          </p:nvPr>
        </p:nvSpPr>
        <p:spPr/>
        <p:txBody>
          <a:bodyPr/>
          <a:lstStyle/>
          <a:p>
            <a:r>
              <a:rPr lang="en-US" dirty="0" smtClean="0"/>
              <a:t>Network Analysis Tools</a:t>
            </a:r>
            <a:endParaRPr lang="en-US" dirty="0"/>
          </a:p>
        </p:txBody>
      </p:sp>
    </p:spTree>
    <p:extLst>
      <p:ext uri="{BB962C8B-B14F-4D97-AF65-F5344CB8AC3E}">
        <p14:creationId xmlns:p14="http://schemas.microsoft.com/office/powerpoint/2010/main" val="2256525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Exercise from </a:t>
            </a:r>
            <a:r>
              <a:rPr lang="en-US" dirty="0">
                <a:hlinkClick r:id="rId2"/>
              </a:rPr>
              <a:t>http://snap.stanford.edu/proj/snap-icwsm</a:t>
            </a:r>
            <a:r>
              <a:rPr lang="en-US" dirty="0" smtClean="0">
                <a:hlinkClick r:id="rId2"/>
              </a:rPr>
              <a:t>/</a:t>
            </a:r>
            <a:endParaRPr lang="en-US" dirty="0" smtClean="0"/>
          </a:p>
          <a:p>
            <a:endParaRPr lang="en-US" dirty="0"/>
          </a:p>
        </p:txBody>
      </p:sp>
      <p:sp>
        <p:nvSpPr>
          <p:cNvPr id="3" name="Title 2"/>
          <p:cNvSpPr>
            <a:spLocks noGrp="1"/>
          </p:cNvSpPr>
          <p:nvPr>
            <p:ph type="title"/>
          </p:nvPr>
        </p:nvSpPr>
        <p:spPr/>
        <p:txBody>
          <a:bodyPr/>
          <a:lstStyle/>
          <a:p>
            <a:r>
              <a:rPr lang="en-US" dirty="0" smtClean="0"/>
              <a:t>Optional Assignment</a:t>
            </a:r>
            <a:endParaRPr lang="en-US" dirty="0"/>
          </a:p>
        </p:txBody>
      </p:sp>
    </p:spTree>
    <p:extLst>
      <p:ext uri="{BB962C8B-B14F-4D97-AF65-F5344CB8AC3E}">
        <p14:creationId xmlns:p14="http://schemas.microsoft.com/office/powerpoint/2010/main" val="1467350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Tina </a:t>
            </a:r>
            <a:r>
              <a:rPr lang="en-US" sz="2800" dirty="0" err="1" smtClean="0"/>
              <a:t>Eliassi</a:t>
            </a:r>
            <a:r>
              <a:rPr lang="en-US" sz="2800" dirty="0" smtClean="0"/>
              <a:t>-Rad: </a:t>
            </a:r>
            <a:r>
              <a:rPr lang="en-US" sz="2800" dirty="0" smtClean="0">
                <a:hlinkClick r:id="rId2"/>
              </a:rPr>
              <a:t>Information in Networks Spring 2013 course at Rutgers</a:t>
            </a:r>
            <a:endParaRPr lang="en-US" sz="2800" dirty="0" smtClean="0"/>
          </a:p>
          <a:p>
            <a:r>
              <a:rPr lang="en-US" sz="2800" dirty="0" err="1" smtClean="0"/>
              <a:t>Barabasi</a:t>
            </a:r>
            <a:r>
              <a:rPr lang="en-US" sz="2800" dirty="0" smtClean="0"/>
              <a:t>: </a:t>
            </a:r>
            <a:r>
              <a:rPr lang="en-US" sz="2800" dirty="0" smtClean="0">
                <a:hlinkClick r:id="rId3"/>
              </a:rPr>
              <a:t>Network Science Book Project</a:t>
            </a:r>
            <a:endParaRPr lang="en-US" sz="2800" dirty="0" smtClean="0"/>
          </a:p>
          <a:p>
            <a:r>
              <a:rPr lang="en-US" sz="2800" dirty="0" smtClean="0"/>
              <a:t>Jure </a:t>
            </a:r>
            <a:r>
              <a:rPr lang="en-US" sz="2800" dirty="0" err="1" smtClean="0"/>
              <a:t>Leskovec</a:t>
            </a:r>
            <a:r>
              <a:rPr lang="en-US" sz="2800" dirty="0" smtClean="0"/>
              <a:t>: </a:t>
            </a:r>
            <a:r>
              <a:rPr lang="en-US" sz="2800" dirty="0" smtClean="0">
                <a:hlinkClick r:id="rId4"/>
              </a:rPr>
              <a:t>Social and Information Network Analysis Fall 2013 course at Stanford</a:t>
            </a:r>
            <a:endParaRPr lang="en-US" sz="2800" dirty="0" smtClean="0"/>
          </a:p>
          <a:p>
            <a:endParaRPr lang="en-US" sz="2800" dirty="0"/>
          </a:p>
          <a:p>
            <a:r>
              <a:rPr lang="en-US" sz="2800" dirty="0"/>
              <a:t>Book: http://</a:t>
            </a:r>
            <a:r>
              <a:rPr lang="en-US" sz="2800" dirty="0" err="1"/>
              <a:t>www.cs.cornell.edu</a:t>
            </a:r>
            <a:r>
              <a:rPr lang="en-US" sz="2800" dirty="0"/>
              <a:t>/</a:t>
            </a:r>
            <a:r>
              <a:rPr lang="en-US" sz="2800" dirty="0" smtClean="0"/>
              <a:t>home/</a:t>
            </a:r>
            <a:r>
              <a:rPr lang="en-US" sz="2800" dirty="0" err="1" smtClean="0"/>
              <a:t>kleinber</a:t>
            </a:r>
            <a:r>
              <a:rPr lang="en-US" sz="2800" dirty="0"/>
              <a:t>/networks-book</a:t>
            </a:r>
            <a:r>
              <a:rPr lang="en-US" sz="2800" dirty="0" smtClean="0"/>
              <a:t>/</a:t>
            </a:r>
          </a:p>
          <a:p>
            <a:pPr marL="0" indent="0">
              <a:buNone/>
            </a:pPr>
            <a:endParaRPr lang="en-US" sz="2000" dirty="0" smtClean="0"/>
          </a:p>
          <a:p>
            <a:pPr marL="0" indent="0">
              <a:buNone/>
            </a:pPr>
            <a:r>
              <a:rPr lang="en-US" sz="2000" dirty="0" smtClean="0"/>
              <a:t>(lots of slides in this presentation borrowed from these sources)</a:t>
            </a:r>
            <a:endParaRPr lang="en-US" sz="2000" dirty="0"/>
          </a:p>
        </p:txBody>
      </p:sp>
      <p:sp>
        <p:nvSpPr>
          <p:cNvPr id="3" name="Title 2"/>
          <p:cNvSpPr>
            <a:spLocks noGrp="1"/>
          </p:cNvSpPr>
          <p:nvPr>
            <p:ph type="title"/>
          </p:nvPr>
        </p:nvSpPr>
        <p:spPr/>
        <p:txBody>
          <a:bodyPr/>
          <a:lstStyle/>
          <a:p>
            <a:r>
              <a:rPr lang="en-US" dirty="0" smtClean="0"/>
              <a:t>Useful Online Sources</a:t>
            </a:r>
            <a:endParaRPr lang="en-US" dirty="0"/>
          </a:p>
        </p:txBody>
      </p:sp>
    </p:spTree>
    <p:extLst>
      <p:ext uri="{BB962C8B-B14F-4D97-AF65-F5344CB8AC3E}">
        <p14:creationId xmlns:p14="http://schemas.microsoft.com/office/powerpoint/2010/main" val="456920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screen">
            <a:extLst>
              <a:ext uri="{28A0092B-C50C-407E-A947-70E740481C1C}">
                <a14:useLocalDpi xmlns:a14="http://schemas.microsoft.com/office/drawing/2010/main"/>
              </a:ext>
            </a:extLst>
          </a:blip>
          <a:srcRect t="2135" b="2135"/>
          <a:stretch>
            <a:fillRect/>
          </a:stretch>
        </p:blipFill>
        <p:spPr/>
      </p:pic>
      <p:sp>
        <p:nvSpPr>
          <p:cNvPr id="3" name="Title 2"/>
          <p:cNvSpPr>
            <a:spLocks noGrp="1"/>
          </p:cNvSpPr>
          <p:nvPr>
            <p:ph type="title"/>
          </p:nvPr>
        </p:nvSpPr>
        <p:spPr/>
        <p:txBody>
          <a:bodyPr/>
          <a:lstStyle/>
          <a:p>
            <a:r>
              <a:rPr lang="en-US" dirty="0" smtClean="0"/>
              <a:t>Karate Club</a:t>
            </a:r>
            <a:endParaRPr lang="en-US" dirty="0"/>
          </a:p>
        </p:txBody>
      </p:sp>
    </p:spTree>
    <p:extLst>
      <p:ext uri="{BB962C8B-B14F-4D97-AF65-F5344CB8AC3E}">
        <p14:creationId xmlns:p14="http://schemas.microsoft.com/office/powerpoint/2010/main" val="3769239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493913" y="1589800"/>
            <a:ext cx="3422109" cy="3613495"/>
          </a:xfrm>
        </p:spPr>
      </p:pic>
      <p:sp>
        <p:nvSpPr>
          <p:cNvPr id="3" name="Title 2"/>
          <p:cNvSpPr>
            <a:spLocks noGrp="1"/>
          </p:cNvSpPr>
          <p:nvPr>
            <p:ph type="title"/>
          </p:nvPr>
        </p:nvSpPr>
        <p:spPr/>
        <p:txBody>
          <a:bodyPr/>
          <a:lstStyle/>
          <a:p>
            <a:r>
              <a:rPr lang="en-US" dirty="0" smtClean="0"/>
              <a:t>Collaboration Networks</a:t>
            </a:r>
            <a:endParaRPr lang="en-US" dirty="0"/>
          </a:p>
        </p:txBody>
      </p:sp>
      <p:sp>
        <p:nvSpPr>
          <p:cNvPr id="5" name="TextBox 4"/>
          <p:cNvSpPr txBox="1"/>
          <p:nvPr/>
        </p:nvSpPr>
        <p:spPr>
          <a:xfrm>
            <a:off x="829068" y="5540456"/>
            <a:ext cx="3249608" cy="369332"/>
          </a:xfrm>
          <a:prstGeom prst="rect">
            <a:avLst/>
          </a:prstGeom>
          <a:noFill/>
        </p:spPr>
        <p:txBody>
          <a:bodyPr wrap="none" rtlCol="0">
            <a:spAutoFit/>
          </a:bodyPr>
          <a:lstStyle/>
          <a:p>
            <a:r>
              <a:rPr lang="en-US" dirty="0" err="1" smtClean="0"/>
              <a:t>Github</a:t>
            </a:r>
            <a:r>
              <a:rPr lang="en-US" dirty="0" smtClean="0"/>
              <a:t> collaboration 600k nodes</a:t>
            </a:r>
          </a:p>
        </p:txBody>
      </p:sp>
      <p:pic>
        <p:nvPicPr>
          <p:cNvPr id="6" name="Picture 1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19878" y="1410766"/>
            <a:ext cx="3782476" cy="4129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310922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Collaboration Networks</a:t>
            </a:r>
            <a:endParaRPr lang="en-US" dirty="0"/>
          </a:p>
        </p:txBody>
      </p:sp>
      <p:sp>
        <p:nvSpPr>
          <p:cNvPr id="7" name="Rectangle 6"/>
          <p:cNvSpPr>
            <a:spLocks noChangeArrowheads="1"/>
          </p:cNvSpPr>
          <p:nvPr/>
        </p:nvSpPr>
        <p:spPr bwMode="auto">
          <a:xfrm>
            <a:off x="6070601" y="1275257"/>
            <a:ext cx="4201757"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b="1" dirty="0"/>
              <a:t>Collaboration Network</a:t>
            </a:r>
            <a:r>
              <a:rPr lang="en-US" sz="2000" dirty="0"/>
              <a:t>:</a:t>
            </a:r>
          </a:p>
          <a:p>
            <a:r>
              <a:rPr lang="en-US" sz="2000" u="sng" dirty="0">
                <a:solidFill>
                  <a:srgbClr val="0000FF"/>
                </a:solidFill>
              </a:rPr>
              <a:t>Nodes</a:t>
            </a:r>
            <a:r>
              <a:rPr lang="en-US" sz="2000" dirty="0"/>
              <a:t>: Scientists</a:t>
            </a:r>
          </a:p>
          <a:p>
            <a:r>
              <a:rPr lang="en-US" sz="2000" u="sng" dirty="0">
                <a:solidFill>
                  <a:srgbClr val="0000FF"/>
                </a:solidFill>
              </a:rPr>
              <a:t>Links</a:t>
            </a:r>
            <a:r>
              <a:rPr lang="en-US" sz="2000" dirty="0"/>
              <a:t>: Joint publications</a:t>
            </a:r>
          </a:p>
        </p:txBody>
      </p:sp>
      <p:pic>
        <p:nvPicPr>
          <p:cNvPr id="8" name="Picture 8" descr="F-ER-Collaboration-Newman.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1257616"/>
            <a:ext cx="5472447" cy="5157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9"/>
          <p:cNvSpPr>
            <a:spLocks noChangeArrowheads="1"/>
          </p:cNvSpPr>
          <p:nvPr/>
        </p:nvSpPr>
        <p:spPr bwMode="auto">
          <a:xfrm>
            <a:off x="6083300" y="2677337"/>
            <a:ext cx="271893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dirty="0"/>
              <a:t>Physical Review:</a:t>
            </a:r>
          </a:p>
          <a:p>
            <a:r>
              <a:rPr lang="en-US" dirty="0"/>
              <a:t>1893 – 2009.</a:t>
            </a:r>
          </a:p>
          <a:p>
            <a:endParaRPr lang="en-US" dirty="0"/>
          </a:p>
          <a:p>
            <a:r>
              <a:rPr lang="en-US" dirty="0"/>
              <a:t>N=449,673</a:t>
            </a:r>
          </a:p>
          <a:p>
            <a:r>
              <a:rPr lang="en-US" dirty="0"/>
              <a:t>L=</a:t>
            </a:r>
            <a:r>
              <a:rPr lang="en-US" dirty="0" smtClean="0"/>
              <a:t>4,707,958</a:t>
            </a:r>
            <a:r>
              <a:rPr lang="en-US" sz="1400" dirty="0" smtClean="0"/>
              <a:t>.</a:t>
            </a:r>
            <a:endParaRPr lang="en-US" sz="1400" dirty="0"/>
          </a:p>
        </p:txBody>
      </p:sp>
    </p:spTree>
    <p:extLst>
      <p:ext uri="{BB962C8B-B14F-4D97-AF65-F5344CB8AC3E}">
        <p14:creationId xmlns:p14="http://schemas.microsoft.com/office/powerpoint/2010/main" val="311574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descr="Bild1"/>
          <p:cNvPicPr>
            <a:picLocks noChangeAspect="1" noChangeArrowheads="1"/>
          </p:cNvPicPr>
          <p:nvPr/>
        </p:nvPicPr>
        <p:blipFill>
          <a:blip r:embed="rId2"/>
          <a:srcRect/>
          <a:stretch>
            <a:fillRect/>
          </a:stretch>
        </p:blipFill>
        <p:spPr>
          <a:xfrm>
            <a:off x="2514600" y="1413812"/>
            <a:ext cx="6172200" cy="3426354"/>
          </a:xfrm>
          <a:prstGeom prst="rect">
            <a:avLst/>
          </a:prstGeom>
          <a:noFill/>
        </p:spPr>
      </p:pic>
      <p:pic>
        <p:nvPicPr>
          <p:cNvPr id="5" name="Picture 4" descr="Bild4"/>
          <p:cNvPicPr>
            <a:picLocks noChangeAspect="1" noChangeArrowheads="1"/>
          </p:cNvPicPr>
          <p:nvPr/>
        </p:nvPicPr>
        <p:blipFill>
          <a:blip r:embed="rId3"/>
          <a:srcRect/>
          <a:stretch>
            <a:fillRect/>
          </a:stretch>
        </p:blipFill>
        <p:spPr>
          <a:xfrm>
            <a:off x="2514600" y="1388677"/>
            <a:ext cx="6248400" cy="3451489"/>
          </a:xfrm>
          <a:prstGeom prst="rect">
            <a:avLst/>
          </a:prstGeom>
          <a:noFill/>
        </p:spPr>
      </p:pic>
      <p:sp>
        <p:nvSpPr>
          <p:cNvPr id="6" name="Text Box 5"/>
          <p:cNvSpPr txBox="1">
            <a:spLocks noChangeArrowheads="1"/>
          </p:cNvSpPr>
          <p:nvPr/>
        </p:nvSpPr>
        <p:spPr bwMode="auto">
          <a:xfrm>
            <a:off x="609600" y="5348167"/>
            <a:ext cx="184666" cy="369332"/>
          </a:xfrm>
          <a:prstGeom prst="rect">
            <a:avLst/>
          </a:prstGeom>
          <a:noFill/>
          <a:ln w="9525">
            <a:noFill/>
            <a:miter lim="800000"/>
            <a:headEnd/>
            <a:tailEnd/>
          </a:ln>
        </p:spPr>
        <p:txBody>
          <a:bodyPr wrap="none">
            <a:prstTxWarp prst="textNoShape">
              <a:avLst/>
            </a:prstTxWarp>
            <a:spAutoFit/>
          </a:bodyPr>
          <a:lstStyle/>
          <a:p>
            <a:endParaRPr lang="hu-HU" sz="1800" b="0">
              <a:latin typeface="Arial" charset="0"/>
              <a:ea typeface="Arial" charset="0"/>
              <a:cs typeface="Arial" charset="0"/>
            </a:endParaRPr>
          </a:p>
        </p:txBody>
      </p:sp>
      <p:sp>
        <p:nvSpPr>
          <p:cNvPr id="7" name="Text Box 6"/>
          <p:cNvSpPr txBox="1">
            <a:spLocks noChangeArrowheads="1"/>
          </p:cNvSpPr>
          <p:nvPr/>
        </p:nvSpPr>
        <p:spPr bwMode="auto">
          <a:xfrm>
            <a:off x="228600" y="1944566"/>
            <a:ext cx="966994" cy="369332"/>
          </a:xfrm>
          <a:prstGeom prst="rect">
            <a:avLst/>
          </a:prstGeom>
          <a:noFill/>
          <a:ln w="9525">
            <a:noFill/>
            <a:miter lim="800000"/>
            <a:headEnd/>
            <a:tailEnd/>
          </a:ln>
        </p:spPr>
        <p:txBody>
          <a:bodyPr wrap="none">
            <a:prstTxWarp prst="textNoShape">
              <a:avLst/>
            </a:prstTxWarp>
            <a:spAutoFit/>
          </a:bodyPr>
          <a:lstStyle/>
          <a:p>
            <a:r>
              <a:rPr lang="de-DE" b="1" dirty="0">
                <a:latin typeface="Helvetica"/>
                <a:ea typeface="Arial" charset="0"/>
                <a:cs typeface="Helvetica"/>
              </a:rPr>
              <a:t>Nodes</a:t>
            </a:r>
            <a:r>
              <a:rPr lang="de-DE" b="1" dirty="0" smtClean="0">
                <a:latin typeface="Helvetica"/>
                <a:ea typeface="Arial" charset="0"/>
                <a:cs typeface="Helvetica"/>
              </a:rPr>
              <a:t>:</a:t>
            </a:r>
            <a:endParaRPr lang="de-DE" b="1" dirty="0">
              <a:latin typeface="Helvetica"/>
              <a:ea typeface="Arial" charset="0"/>
              <a:cs typeface="Helvetica"/>
            </a:endParaRPr>
          </a:p>
        </p:txBody>
      </p:sp>
      <p:sp>
        <p:nvSpPr>
          <p:cNvPr id="8" name="Text Box 7"/>
          <p:cNvSpPr txBox="1">
            <a:spLocks noChangeArrowheads="1"/>
          </p:cNvSpPr>
          <p:nvPr/>
        </p:nvSpPr>
        <p:spPr bwMode="auto">
          <a:xfrm>
            <a:off x="228600" y="4611566"/>
            <a:ext cx="864427" cy="369332"/>
          </a:xfrm>
          <a:prstGeom prst="rect">
            <a:avLst/>
          </a:prstGeom>
          <a:noFill/>
          <a:ln w="9525">
            <a:noFill/>
            <a:miter lim="800000"/>
            <a:headEnd/>
            <a:tailEnd/>
          </a:ln>
        </p:spPr>
        <p:txBody>
          <a:bodyPr wrap="none">
            <a:prstTxWarp prst="textNoShape">
              <a:avLst/>
            </a:prstTxWarp>
            <a:spAutoFit/>
          </a:bodyPr>
          <a:lstStyle/>
          <a:p>
            <a:r>
              <a:rPr lang="de-DE" b="1" dirty="0">
                <a:latin typeface="Helvetica"/>
                <a:ea typeface="Arial" charset="0"/>
                <a:cs typeface="Helvetica"/>
              </a:rPr>
              <a:t>Links:</a:t>
            </a:r>
            <a:r>
              <a:rPr lang="de-DE" b="1" dirty="0" smtClean="0">
                <a:latin typeface="Helvetica"/>
                <a:ea typeface="Arial" charset="0"/>
                <a:cs typeface="Helvetica"/>
              </a:rPr>
              <a:t> </a:t>
            </a:r>
          </a:p>
        </p:txBody>
      </p:sp>
      <p:sp>
        <p:nvSpPr>
          <p:cNvPr id="9" name="Text Box 8"/>
          <p:cNvSpPr txBox="1">
            <a:spLocks noChangeArrowheads="1"/>
          </p:cNvSpPr>
          <p:nvPr/>
        </p:nvSpPr>
        <p:spPr bwMode="auto">
          <a:xfrm>
            <a:off x="6781800" y="4984380"/>
            <a:ext cx="2061985" cy="215444"/>
          </a:xfrm>
          <a:prstGeom prst="rect">
            <a:avLst/>
          </a:prstGeom>
          <a:noFill/>
          <a:ln w="9525">
            <a:noFill/>
            <a:miter lim="800000"/>
            <a:headEnd/>
            <a:tailEnd/>
          </a:ln>
        </p:spPr>
        <p:txBody>
          <a:bodyPr wrap="none">
            <a:prstTxWarp prst="textNoShape">
              <a:avLst/>
            </a:prstTxWarp>
            <a:spAutoFit/>
          </a:bodyPr>
          <a:lstStyle/>
          <a:p>
            <a:r>
              <a:rPr lang="de-DE" sz="800" i="1" dirty="0" err="1">
                <a:latin typeface="Helvetica"/>
                <a:ea typeface="Arial" charset="0"/>
                <a:cs typeface="Helvetica"/>
              </a:rPr>
              <a:t>http://ecclectic.ss.uci.edu/~drwhite/Movie</a:t>
            </a:r>
            <a:endParaRPr lang="de-DE" sz="800" i="1" dirty="0">
              <a:latin typeface="Helvetica"/>
              <a:ea typeface="Arial" charset="0"/>
              <a:cs typeface="Helvetica"/>
            </a:endParaRPr>
          </a:p>
        </p:txBody>
      </p:sp>
      <p:sp>
        <p:nvSpPr>
          <p:cNvPr id="10" name="Rectangle 9"/>
          <p:cNvSpPr/>
          <p:nvPr/>
        </p:nvSpPr>
        <p:spPr>
          <a:xfrm>
            <a:off x="1671626" y="3411714"/>
            <a:ext cx="228600" cy="152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71626" y="5449766"/>
            <a:ext cx="228600" cy="1524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71626" y="3087566"/>
            <a:ext cx="228600" cy="152400"/>
          </a:xfrm>
          <a:prstGeom prst="rect">
            <a:avLst/>
          </a:prstGeom>
          <a:solidFill>
            <a:srgbClr val="DCC20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671626" y="2725914"/>
            <a:ext cx="228600" cy="1524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Box 4"/>
          <p:cNvSpPr txBox="1">
            <a:spLocks noChangeArrowheads="1"/>
          </p:cNvSpPr>
          <p:nvPr/>
        </p:nvSpPr>
        <p:spPr bwMode="auto">
          <a:xfrm>
            <a:off x="228600" y="2325566"/>
            <a:ext cx="1752600" cy="2000548"/>
          </a:xfrm>
          <a:prstGeom prst="rect">
            <a:avLst/>
          </a:prstGeom>
          <a:noFill/>
          <a:ln w="9525">
            <a:noFill/>
            <a:miter lim="800000"/>
            <a:headEnd/>
            <a:tailEnd/>
          </a:ln>
        </p:spPr>
        <p:txBody>
          <a:bodyPr wrap="square">
            <a:prstTxWarp prst="textNoShape">
              <a:avLst/>
            </a:prstTxWarp>
            <a:spAutoFit/>
          </a:bodyPr>
          <a:lstStyle/>
          <a:p>
            <a:r>
              <a:rPr lang="en-US" sz="1400" dirty="0" smtClean="0">
                <a:solidFill>
                  <a:srgbClr val="000000"/>
                </a:solidFill>
                <a:latin typeface="Helvetica"/>
                <a:ea typeface="Arial" charset="0"/>
                <a:cs typeface="Helvetica"/>
              </a:rPr>
              <a:t>Companies</a:t>
            </a:r>
          </a:p>
          <a:p>
            <a:endParaRPr lang="en-US" sz="800" dirty="0" smtClean="0">
              <a:solidFill>
                <a:srgbClr val="000000"/>
              </a:solidFill>
              <a:latin typeface="Helvetica"/>
              <a:ea typeface="Arial" charset="0"/>
              <a:cs typeface="Helvetica"/>
            </a:endParaRPr>
          </a:p>
          <a:p>
            <a:r>
              <a:rPr lang="en-US" sz="1400" dirty="0" smtClean="0">
                <a:solidFill>
                  <a:srgbClr val="000000"/>
                </a:solidFill>
                <a:latin typeface="Helvetica"/>
                <a:ea typeface="Arial" charset="0"/>
                <a:cs typeface="Helvetica"/>
              </a:rPr>
              <a:t>Investment</a:t>
            </a:r>
          </a:p>
          <a:p>
            <a:endParaRPr lang="en-US" sz="800" dirty="0" smtClean="0">
              <a:solidFill>
                <a:srgbClr val="000000"/>
              </a:solidFill>
              <a:latin typeface="Helvetica"/>
              <a:ea typeface="Arial" charset="0"/>
              <a:cs typeface="Helvetica"/>
            </a:endParaRPr>
          </a:p>
          <a:p>
            <a:r>
              <a:rPr lang="en-US" sz="1400" dirty="0" smtClean="0">
                <a:solidFill>
                  <a:srgbClr val="000000"/>
                </a:solidFill>
                <a:latin typeface="Helvetica"/>
                <a:ea typeface="Arial" charset="0"/>
                <a:cs typeface="Helvetica"/>
              </a:rPr>
              <a:t>Pharma</a:t>
            </a:r>
          </a:p>
          <a:p>
            <a:endParaRPr lang="en-US" sz="800" dirty="0" smtClean="0">
              <a:solidFill>
                <a:srgbClr val="000000"/>
              </a:solidFill>
              <a:latin typeface="Helvetica"/>
              <a:ea typeface="Arial" charset="0"/>
              <a:cs typeface="Helvetica"/>
            </a:endParaRPr>
          </a:p>
          <a:p>
            <a:r>
              <a:rPr lang="en-US" sz="1400" dirty="0" smtClean="0">
                <a:solidFill>
                  <a:srgbClr val="000000"/>
                </a:solidFill>
                <a:latin typeface="Helvetica"/>
                <a:ea typeface="Arial" charset="0"/>
                <a:cs typeface="Helvetica"/>
              </a:rPr>
              <a:t>Research Labs</a:t>
            </a:r>
          </a:p>
          <a:p>
            <a:endParaRPr lang="en-US" sz="800" dirty="0" smtClean="0">
              <a:solidFill>
                <a:srgbClr val="000000"/>
              </a:solidFill>
              <a:latin typeface="Helvetica"/>
              <a:ea typeface="Arial" charset="0"/>
              <a:cs typeface="Helvetica"/>
            </a:endParaRPr>
          </a:p>
          <a:p>
            <a:r>
              <a:rPr lang="en-US" sz="1400" dirty="0" smtClean="0">
                <a:solidFill>
                  <a:srgbClr val="000000"/>
                </a:solidFill>
                <a:latin typeface="Helvetica"/>
                <a:ea typeface="Arial" charset="0"/>
                <a:cs typeface="Helvetica"/>
              </a:rPr>
              <a:t>Public</a:t>
            </a:r>
          </a:p>
          <a:p>
            <a:endParaRPr lang="en-US" sz="800" dirty="0" smtClean="0">
              <a:solidFill>
                <a:srgbClr val="000000"/>
              </a:solidFill>
              <a:latin typeface="Helvetica"/>
              <a:ea typeface="Arial" charset="0"/>
              <a:cs typeface="Helvetica"/>
            </a:endParaRPr>
          </a:p>
          <a:p>
            <a:r>
              <a:rPr lang="en-US" sz="1400" dirty="0" smtClean="0">
                <a:solidFill>
                  <a:srgbClr val="000000"/>
                </a:solidFill>
                <a:latin typeface="Helvetica"/>
                <a:ea typeface="Arial" charset="0"/>
                <a:cs typeface="Helvetica"/>
              </a:rPr>
              <a:t>Biotechnology</a:t>
            </a:r>
          </a:p>
        </p:txBody>
      </p:sp>
      <p:sp>
        <p:nvSpPr>
          <p:cNvPr id="15" name="Rectangle 14"/>
          <p:cNvSpPr/>
          <p:nvPr/>
        </p:nvSpPr>
        <p:spPr>
          <a:xfrm>
            <a:off x="1671626" y="4097514"/>
            <a:ext cx="228600" cy="1524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71626" y="3773366"/>
            <a:ext cx="228600" cy="152400"/>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671626" y="5759064"/>
            <a:ext cx="228600" cy="152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671626" y="2401766"/>
            <a:ext cx="228600" cy="1524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671626" y="5123624"/>
            <a:ext cx="228600" cy="152400"/>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Box 4"/>
          <p:cNvSpPr txBox="1">
            <a:spLocks noChangeArrowheads="1"/>
          </p:cNvSpPr>
          <p:nvPr/>
        </p:nvSpPr>
        <p:spPr bwMode="auto">
          <a:xfrm>
            <a:off x="228600" y="4998281"/>
            <a:ext cx="1752600" cy="984885"/>
          </a:xfrm>
          <a:prstGeom prst="rect">
            <a:avLst/>
          </a:prstGeom>
          <a:noFill/>
          <a:ln w="9525">
            <a:noFill/>
            <a:miter lim="800000"/>
            <a:headEnd/>
            <a:tailEnd/>
          </a:ln>
        </p:spPr>
        <p:txBody>
          <a:bodyPr wrap="square">
            <a:prstTxWarp prst="textNoShape">
              <a:avLst/>
            </a:prstTxWarp>
            <a:spAutoFit/>
          </a:bodyPr>
          <a:lstStyle/>
          <a:p>
            <a:r>
              <a:rPr lang="en-US" sz="1400" dirty="0" smtClean="0">
                <a:solidFill>
                  <a:srgbClr val="000000"/>
                </a:solidFill>
                <a:latin typeface="Helvetica"/>
                <a:ea typeface="Arial" charset="0"/>
                <a:cs typeface="Helvetica"/>
              </a:rPr>
              <a:t>Collaborations</a:t>
            </a:r>
          </a:p>
          <a:p>
            <a:endParaRPr lang="en-US" sz="800" dirty="0" smtClean="0">
              <a:solidFill>
                <a:srgbClr val="000000"/>
              </a:solidFill>
              <a:latin typeface="Helvetica"/>
              <a:ea typeface="Arial" charset="0"/>
              <a:cs typeface="Helvetica"/>
            </a:endParaRPr>
          </a:p>
          <a:p>
            <a:r>
              <a:rPr lang="en-US" sz="1400" dirty="0" smtClean="0">
                <a:solidFill>
                  <a:srgbClr val="000000"/>
                </a:solidFill>
                <a:latin typeface="Helvetica"/>
                <a:ea typeface="Arial" charset="0"/>
                <a:cs typeface="Helvetica"/>
              </a:rPr>
              <a:t>Financial</a:t>
            </a:r>
          </a:p>
          <a:p>
            <a:endParaRPr lang="en-US" sz="800" dirty="0" smtClean="0">
              <a:solidFill>
                <a:srgbClr val="000000"/>
              </a:solidFill>
              <a:latin typeface="Helvetica"/>
              <a:ea typeface="Arial" charset="0"/>
              <a:cs typeface="Helvetica"/>
            </a:endParaRPr>
          </a:p>
          <a:p>
            <a:r>
              <a:rPr lang="en-US" sz="1400" dirty="0" smtClean="0">
                <a:solidFill>
                  <a:srgbClr val="000000"/>
                </a:solidFill>
                <a:latin typeface="Helvetica"/>
                <a:ea typeface="Arial" charset="0"/>
                <a:cs typeface="Helvetica"/>
              </a:rPr>
              <a:t>R&amp;D</a:t>
            </a:r>
          </a:p>
        </p:txBody>
      </p:sp>
    </p:spTree>
    <p:extLst>
      <p:ext uri="{BB962C8B-B14F-4D97-AF65-F5344CB8AC3E}">
        <p14:creationId xmlns:p14="http://schemas.microsoft.com/office/powerpoint/2010/main" val="421163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screen">
            <a:extLst>
              <a:ext uri="{28A0092B-C50C-407E-A947-70E740481C1C}">
                <a14:useLocalDpi xmlns:a14="http://schemas.microsoft.com/office/drawing/2010/main"/>
              </a:ext>
            </a:extLst>
          </a:blip>
          <a:srcRect l="-22708" r="-22708"/>
          <a:stretch>
            <a:fillRect/>
          </a:stretch>
        </p:blipFill>
        <p:spPr/>
      </p:pic>
      <p:sp>
        <p:nvSpPr>
          <p:cNvPr id="3" name="Title 2"/>
          <p:cNvSpPr>
            <a:spLocks noGrp="1"/>
          </p:cNvSpPr>
          <p:nvPr>
            <p:ph type="title"/>
          </p:nvPr>
        </p:nvSpPr>
        <p:spPr/>
        <p:txBody>
          <a:bodyPr/>
          <a:lstStyle/>
          <a:p>
            <a:r>
              <a:rPr lang="en-US" dirty="0" smtClean="0"/>
              <a:t>Dating Network</a:t>
            </a:r>
            <a:endParaRPr lang="en-US" dirty="0"/>
          </a:p>
        </p:txBody>
      </p:sp>
    </p:spTree>
    <p:extLst>
      <p:ext uri="{BB962C8B-B14F-4D97-AF65-F5344CB8AC3E}">
        <p14:creationId xmlns:p14="http://schemas.microsoft.com/office/powerpoint/2010/main" val="1388472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256170" y="1517549"/>
            <a:ext cx="4916497" cy="2465252"/>
          </a:xfrm>
          <a:prstGeom prst="rect">
            <a:avLst/>
          </a:prstGeom>
        </p:spPr>
      </p:pic>
      <p:pic>
        <p:nvPicPr>
          <p:cNvPr id="4" name="Content Placeholder 3"/>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r="-14841"/>
          <a:stretch/>
        </p:blipFill>
        <p:spPr>
          <a:xfrm>
            <a:off x="123478" y="1247960"/>
            <a:ext cx="5274280" cy="3579366"/>
          </a:xfrm>
        </p:spPr>
      </p:pic>
      <p:sp>
        <p:nvSpPr>
          <p:cNvPr id="3" name="Title 2"/>
          <p:cNvSpPr>
            <a:spLocks noGrp="1"/>
          </p:cNvSpPr>
          <p:nvPr>
            <p:ph type="title"/>
          </p:nvPr>
        </p:nvSpPr>
        <p:spPr/>
        <p:txBody>
          <a:bodyPr/>
          <a:lstStyle/>
          <a:p>
            <a:r>
              <a:rPr lang="en-US" dirty="0" smtClean="0"/>
              <a:t>Communication Networks</a:t>
            </a:r>
            <a:endParaRPr lang="en-US" dirty="0"/>
          </a:p>
        </p:txBody>
      </p:sp>
    </p:spTree>
    <p:extLst>
      <p:ext uri="{BB962C8B-B14F-4D97-AF65-F5344CB8AC3E}">
        <p14:creationId xmlns:p14="http://schemas.microsoft.com/office/powerpoint/2010/main" val="2890562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ghani uofc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7021</TotalTime>
  <Words>1450</Words>
  <Application>Microsoft Macintosh PowerPoint</Application>
  <PresentationFormat>On-screen Show (4:3)</PresentationFormat>
  <Paragraphs>286</Paragraphs>
  <Slides>35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Helvetica</vt:lpstr>
      <vt:lpstr>ＭＳ Ｐゴシック</vt:lpstr>
      <vt:lpstr>Palatino</vt:lpstr>
      <vt:lpstr>Times New Roman</vt:lpstr>
      <vt:lpstr>Trebuchet MS</vt:lpstr>
      <vt:lpstr>Wingdings</vt:lpstr>
      <vt:lpstr>맑은 고딕</vt:lpstr>
      <vt:lpstr>ghani uofc template</vt:lpstr>
      <vt:lpstr>Network Analysis</vt:lpstr>
      <vt:lpstr>Outline</vt:lpstr>
      <vt:lpstr>Graphs &amp; Networks</vt:lpstr>
      <vt:lpstr>Karate Club</vt:lpstr>
      <vt:lpstr>Collaboration Networks</vt:lpstr>
      <vt:lpstr>Collaboration Networks</vt:lpstr>
      <vt:lpstr>PowerPoint Presentation</vt:lpstr>
      <vt:lpstr>Dating Network</vt:lpstr>
      <vt:lpstr>Communication Networks</vt:lpstr>
      <vt:lpstr>Information Linking Networks</vt:lpstr>
      <vt:lpstr>Networks (graphs)</vt:lpstr>
      <vt:lpstr>Types of graphs/networks</vt:lpstr>
      <vt:lpstr>Graph Vocabulary</vt:lpstr>
      <vt:lpstr>Connectivity</vt:lpstr>
      <vt:lpstr>Connectivity</vt:lpstr>
      <vt:lpstr>Bipartite Graphs</vt:lpstr>
      <vt:lpstr>Disease Network</vt:lpstr>
      <vt:lpstr>Representation: How to turn something into a graph?</vt:lpstr>
      <vt:lpstr>Study of Networks</vt:lpstr>
      <vt:lpstr>Study of Networks</vt:lpstr>
      <vt:lpstr>Network Measures</vt:lpstr>
      <vt:lpstr>Triads</vt:lpstr>
      <vt:lpstr>Clustering Coefficient</vt:lpstr>
      <vt:lpstr>Graph Models</vt:lpstr>
      <vt:lpstr>Small World: Six Degrees</vt:lpstr>
      <vt:lpstr>Milgram Experiment</vt:lpstr>
      <vt:lpstr>Small-world effect (2)</vt:lpstr>
      <vt:lpstr>Degree distributions (1)</vt:lpstr>
      <vt:lpstr>PowerPoint Presentation</vt:lpstr>
      <vt:lpstr>Network resilience (1)</vt:lpstr>
      <vt:lpstr>Community structure</vt:lpstr>
      <vt:lpstr>Examples of Social Network Analysis</vt:lpstr>
      <vt:lpstr>Network Analysis Tools</vt:lpstr>
      <vt:lpstr>Optional Assignment</vt:lpstr>
      <vt:lpstr>Useful Online 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Data and Analytics</dc:title>
  <dc:creator>rg</dc:creator>
  <cp:lastModifiedBy>Microsoft Office User</cp:lastModifiedBy>
  <cp:revision>78</cp:revision>
  <dcterms:created xsi:type="dcterms:W3CDTF">2013-08-06T06:32:01Z</dcterms:created>
  <dcterms:modified xsi:type="dcterms:W3CDTF">2016-05-15T17:07:34Z</dcterms:modified>
</cp:coreProperties>
</file>