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2" r:id="rId2"/>
    <p:sldId id="334" r:id="rId3"/>
    <p:sldId id="342" r:id="rId4"/>
    <p:sldId id="343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44" r:id="rId15"/>
    <p:sldId id="345" r:id="rId16"/>
    <p:sldId id="347" r:id="rId17"/>
    <p:sldId id="346" r:id="rId18"/>
    <p:sldId id="34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605" autoAdjust="0"/>
  </p:normalViewPr>
  <p:slideViewPr>
    <p:cSldViewPr snapToGrid="0" snapToObjects="1">
      <p:cViewPr>
        <p:scale>
          <a:sx n="72" d="100"/>
          <a:sy n="72" d="100"/>
        </p:scale>
        <p:origin x="216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tml.org/20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493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Security, Privacy, Transparency, </a:t>
            </a:r>
            <a:r>
              <a:rPr lang="en-US" sz="5400" dirty="0" smtClean="0"/>
              <a:t>Fairness, Ethics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2079"/>
            <a:ext cx="6400800" cy="78654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Rayid</a:t>
            </a:r>
            <a:r>
              <a:rPr lang="en-US" sz="4000" dirty="0" smtClean="0"/>
              <a:t> </a:t>
            </a:r>
            <a:r>
              <a:rPr lang="en-US" sz="4000" dirty="0" err="1" smtClean="0"/>
              <a:t>Ghani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for Quantifying Privacy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25506" y="1230907"/>
            <a:ext cx="895639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800"/>
              <a:t>taxonomy of attributes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en-US" sz="2000" dirty="0">
                <a:solidFill>
                  <a:srgbClr val="FF0000"/>
                </a:solidFill>
              </a:rPr>
              <a:t>explicit identifiers </a:t>
            </a:r>
            <a:r>
              <a:rPr lang="en-US" altLang="en-US" sz="2000" dirty="0"/>
              <a:t>are removed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en-US" sz="2000" dirty="0">
                <a:solidFill>
                  <a:srgbClr val="FFC000"/>
                </a:solidFill>
              </a:rPr>
              <a:t>quasi identifiers</a:t>
            </a:r>
            <a:r>
              <a:rPr lang="en-US" altLang="en-US" sz="2000" dirty="0"/>
              <a:t> can be used to re-identify individuals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en-US" sz="2000" dirty="0">
                <a:solidFill>
                  <a:srgbClr val="92D050"/>
                </a:solidFill>
              </a:rPr>
              <a:t>sensitive attributes </a:t>
            </a:r>
            <a:r>
              <a:rPr lang="en-US" altLang="en-US" sz="2000" dirty="0"/>
              <a:t>(may not exist!) carry sensitive information</a:t>
            </a:r>
            <a:endParaRPr lang="el-GR" altLang="en-US" sz="2000" dirty="0"/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US" altLang="en-US" sz="26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28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2600" dirty="0"/>
          </a:p>
        </p:txBody>
      </p:sp>
      <p:graphicFrame>
        <p:nvGraphicFramePr>
          <p:cNvPr id="1029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29195"/>
              </p:ext>
            </p:extLst>
          </p:nvPr>
        </p:nvGraphicFramePr>
        <p:xfrm>
          <a:off x="798513" y="3152403"/>
          <a:ext cx="7281862" cy="2975865"/>
        </p:xfrm>
        <a:graphic>
          <a:graphicData uri="http://schemas.openxmlformats.org/drawingml/2006/table">
            <a:tbl>
              <a:tblPr/>
              <a:tblGrid>
                <a:gridCol w="1455737"/>
                <a:gridCol w="1457325"/>
                <a:gridCol w="1455738"/>
                <a:gridCol w="1457325"/>
                <a:gridCol w="145573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identifier</a:t>
                      </a:r>
                      <a:endParaRPr kumimoji="0" lang="el-G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quasi identifiers</a:t>
                      </a:r>
                      <a:endParaRPr kumimoji="0" lang="el-G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sensitive</a:t>
                      </a:r>
                      <a:endParaRPr kumimoji="0" lang="el-GR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kumimoji="0" lang="el-G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Birthdate</a:t>
                      </a:r>
                      <a:endParaRPr kumimoji="0" lang="el-G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Sex</a:t>
                      </a:r>
                      <a:endParaRPr kumimoji="0" lang="el-G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Zipcode</a:t>
                      </a:r>
                      <a:endParaRPr kumimoji="0" lang="el-G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Disease</a:t>
                      </a:r>
                      <a:endParaRPr kumimoji="0" lang="el-G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Andre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21/1/79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53715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Flu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Beth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10/1/81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female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55410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Hepatitis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Carol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1/10/44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female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90210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Bronchitis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Dan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21/2/84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02174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Sprained Ankle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Ellen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19/4/72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female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02237</a:t>
                      </a:r>
                      <a:endParaRPr kumimoji="0" lang="el-G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AIDS</a:t>
                      </a:r>
                      <a:endParaRPr kumimoji="0" lang="el-G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K-Anonymity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151" y="1299977"/>
            <a:ext cx="8043863" cy="4113212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Sweeney and </a:t>
            </a:r>
            <a:r>
              <a:rPr lang="en-US" altLang="en-US" dirty="0" err="1"/>
              <a:t>Samarati</a:t>
            </a:r>
            <a:r>
              <a:rPr lang="en-US" altLang="en-US" dirty="0"/>
              <a:t> proposed the standard of </a:t>
            </a:r>
            <a:r>
              <a:rPr lang="en-US" altLang="en-US" dirty="0">
                <a:solidFill>
                  <a:srgbClr val="FF0000"/>
                </a:solidFill>
              </a:rPr>
              <a:t>k-anonymity, </a:t>
            </a:r>
            <a:r>
              <a:rPr lang="en-US" altLang="en-US" dirty="0"/>
              <a:t>goal, not an algorithm</a:t>
            </a:r>
          </a:p>
          <a:p>
            <a:r>
              <a:rPr lang="en-US" altLang="en-US" dirty="0"/>
              <a:t>A data set is k-anonymized if each record is indistinguishable among </a:t>
            </a:r>
            <a:r>
              <a:rPr lang="en-US" altLang="en-US" dirty="0">
                <a:solidFill>
                  <a:schemeClr val="folHlink"/>
                </a:solidFill>
              </a:rPr>
              <a:t>k-1</a:t>
            </a:r>
            <a:r>
              <a:rPr lang="en-US" altLang="en-US" dirty="0"/>
              <a:t> other records</a:t>
            </a:r>
          </a:p>
          <a:p>
            <a:pPr lvl="1"/>
            <a:r>
              <a:rPr lang="en-US" altLang="en-US" dirty="0"/>
              <a:t>each set of quasi-identifiers should appear at least k times in the released data</a:t>
            </a:r>
          </a:p>
          <a:p>
            <a:pPr lvl="1"/>
            <a:r>
              <a:rPr lang="en-US" altLang="en-US" dirty="0"/>
              <a:t>linking impossible with confidence </a:t>
            </a:r>
            <a:r>
              <a:rPr lang="en-US" altLang="en-US" dirty="0">
                <a:solidFill>
                  <a:schemeClr val="folHlink"/>
                </a:solidFill>
              </a:rPr>
              <a:t>&gt;1/k</a:t>
            </a:r>
          </a:p>
          <a:p>
            <a:r>
              <a:rPr lang="en-US" altLang="en-US" dirty="0"/>
              <a:t>E.g. 2-anonymity:</a:t>
            </a:r>
          </a:p>
        </p:txBody>
      </p:sp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5194300"/>
            <a:ext cx="1633537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K-Anonymity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of achieving 2-anonymity using generalization and suppression operators</a:t>
            </a:r>
          </a:p>
          <a:p>
            <a:r>
              <a:rPr lang="en-US" altLang="en-US"/>
              <a:t>Outlier records can be suppressed </a:t>
            </a:r>
          </a:p>
          <a:p>
            <a:endParaRPr lang="en-US" altLang="en-US"/>
          </a:p>
        </p:txBody>
      </p:sp>
      <p:graphicFrame>
        <p:nvGraphicFramePr>
          <p:cNvPr id="34890" name="Group 74"/>
          <p:cNvGraphicFramePr>
            <a:graphicFrameLocks noGrp="1"/>
          </p:cNvGraphicFramePr>
          <p:nvPr/>
        </p:nvGraphicFramePr>
        <p:xfrm>
          <a:off x="98425" y="4059238"/>
          <a:ext cx="3905250" cy="2225676"/>
        </p:xfrm>
        <a:graphic>
          <a:graphicData uri="http://schemas.openxmlformats.org/drawingml/2006/table">
            <a:tbl>
              <a:tblPr/>
              <a:tblGrid>
                <a:gridCol w="1301750"/>
                <a:gridCol w="1301750"/>
                <a:gridCol w="130175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Birthdate</a:t>
                      </a:r>
                      <a:endParaRPr kumimoji="0" lang="el-G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Sex</a:t>
                      </a:r>
                      <a:endParaRPr kumimoji="0" lang="el-G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Zipcode</a:t>
                      </a:r>
                      <a:endParaRPr kumimoji="0" lang="el-G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21/1/79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53715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10/1/79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female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55410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1/10/44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female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90210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21/2/83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02274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19/4/82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02237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20" name="Group 104"/>
          <p:cNvGraphicFramePr>
            <a:graphicFrameLocks noGrp="1"/>
          </p:cNvGraphicFramePr>
          <p:nvPr/>
        </p:nvGraphicFramePr>
        <p:xfrm>
          <a:off x="4156075" y="4057650"/>
          <a:ext cx="4924425" cy="2225676"/>
        </p:xfrm>
        <a:graphic>
          <a:graphicData uri="http://schemas.openxmlformats.org/drawingml/2006/table">
            <a:tbl>
              <a:tblPr/>
              <a:tblGrid>
                <a:gridCol w="1406525"/>
                <a:gridCol w="1300163"/>
                <a:gridCol w="1035050"/>
                <a:gridCol w="118268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Birthdate</a:t>
                      </a:r>
                      <a:endParaRPr kumimoji="0" lang="el-G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Sex</a:t>
                      </a:r>
                      <a:endParaRPr kumimoji="0" lang="el-G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Zipcode</a:t>
                      </a:r>
                      <a:endParaRPr kumimoji="0" lang="el-G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98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group 1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*/1/79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person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5****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*/1/79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person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5****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suppressed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1/10/44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female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90210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group 2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*/*/8*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022**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*/*/8*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male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022**</a:t>
                      </a:r>
                      <a:endParaRPr kumimoji="0" lang="el-G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0789" name="Content Placeholder 2"/>
          <p:cNvSpPr txBox="1">
            <a:spLocks/>
          </p:cNvSpPr>
          <p:nvPr/>
        </p:nvSpPr>
        <p:spPr bwMode="auto">
          <a:xfrm>
            <a:off x="1255713" y="3500438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original data</a:t>
            </a:r>
          </a:p>
        </p:txBody>
      </p:sp>
      <p:sp>
        <p:nvSpPr>
          <p:cNvPr id="30790" name="Content Placeholder 2"/>
          <p:cNvSpPr txBox="1">
            <a:spLocks/>
          </p:cNvSpPr>
          <p:nvPr/>
        </p:nvSpPr>
        <p:spPr bwMode="auto">
          <a:xfrm>
            <a:off x="5905500" y="3500438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2-anonymous data</a:t>
            </a:r>
          </a:p>
        </p:txBody>
      </p:sp>
    </p:spTree>
    <p:extLst>
      <p:ext uri="{BB962C8B-B14F-4D97-AF65-F5344CB8AC3E}">
        <p14:creationId xmlns:p14="http://schemas.microsoft.com/office/powerpoint/2010/main" val="19309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5588188"/>
            <a:ext cx="8477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8925" y="5513388"/>
            <a:ext cx="817563" cy="889000"/>
          </a:xfrm>
          <a:solidFill>
            <a:schemeClr val="bg2"/>
          </a:solidFill>
        </p:spPr>
      </p:pic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Privacy vs. Utility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7375" y="6588125"/>
            <a:ext cx="1693863" cy="26987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446F91-8F6C-B14C-AF3A-5B28DFE6FA19}" type="slidenum">
              <a:rPr lang="en-US" altLang="en-US"/>
              <a:pPr/>
              <a:t>13</a:t>
            </a:fld>
            <a:endParaRPr lang="en-US" altLang="en-US"/>
          </a:p>
        </p:txBody>
      </p:sp>
      <p:cxnSp>
        <p:nvCxnSpPr>
          <p:cNvPr id="31750" name="Straight Arrow Connector 11"/>
          <p:cNvCxnSpPr>
            <a:cxnSpLocks noChangeShapeType="1"/>
          </p:cNvCxnSpPr>
          <p:nvPr/>
        </p:nvCxnSpPr>
        <p:spPr bwMode="auto">
          <a:xfrm rot="16200000" flipV="1">
            <a:off x="236538" y="3786188"/>
            <a:ext cx="3411537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Straight Arrow Connector 13"/>
          <p:cNvCxnSpPr>
            <a:cxnSpLocks noChangeShapeType="1"/>
          </p:cNvCxnSpPr>
          <p:nvPr/>
        </p:nvCxnSpPr>
        <p:spPr bwMode="auto">
          <a:xfrm flipV="1">
            <a:off x="1971675" y="5486400"/>
            <a:ext cx="5170488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Box 18"/>
          <p:cNvSpPr txBox="1">
            <a:spLocks noChangeArrowheads="1"/>
          </p:cNvSpPr>
          <p:nvPr/>
        </p:nvSpPr>
        <p:spPr bwMode="auto">
          <a:xfrm>
            <a:off x="3209925" y="5761038"/>
            <a:ext cx="26971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Data Privacy</a:t>
            </a:r>
          </a:p>
        </p:txBody>
      </p:sp>
      <p:sp>
        <p:nvSpPr>
          <p:cNvPr id="31753" name="TextBox 19"/>
          <p:cNvSpPr txBox="1">
            <a:spLocks noChangeArrowheads="1"/>
          </p:cNvSpPr>
          <p:nvPr/>
        </p:nvSpPr>
        <p:spPr bwMode="auto">
          <a:xfrm rot="-5400000">
            <a:off x="170657" y="3609181"/>
            <a:ext cx="26971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Data Utility</a:t>
            </a:r>
          </a:p>
        </p:txBody>
      </p:sp>
      <p:pic>
        <p:nvPicPr>
          <p:cNvPr id="317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092700"/>
            <a:ext cx="838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024063"/>
            <a:ext cx="6699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reeform 27"/>
          <p:cNvSpPr>
            <a:spLocks/>
          </p:cNvSpPr>
          <p:nvPr/>
        </p:nvSpPr>
        <p:spPr bwMode="auto">
          <a:xfrm>
            <a:off x="2359025" y="2312988"/>
            <a:ext cx="4114800" cy="2954337"/>
          </a:xfrm>
          <a:custGeom>
            <a:avLst/>
            <a:gdLst>
              <a:gd name="T0" fmla="*/ 0 w 4114800"/>
              <a:gd name="T1" fmla="*/ 0 h 2953512"/>
              <a:gd name="T2" fmla="*/ 941832 w 4114800"/>
              <a:gd name="T3" fmla="*/ 2432984 h 2953512"/>
              <a:gd name="T4" fmla="*/ 4114800 w 4114800"/>
              <a:gd name="T5" fmla="*/ 2954337 h 2953512"/>
              <a:gd name="T6" fmla="*/ 4114800 w 4114800"/>
              <a:gd name="T7" fmla="*/ 2954337 h 29535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4800" h="2953512">
                <a:moveTo>
                  <a:pt x="0" y="0"/>
                </a:moveTo>
                <a:cubicBezTo>
                  <a:pt x="128016" y="970026"/>
                  <a:pt x="256032" y="1940052"/>
                  <a:pt x="941832" y="2432304"/>
                </a:cubicBezTo>
                <a:cubicBezTo>
                  <a:pt x="1627632" y="2924556"/>
                  <a:pt x="4114800" y="2953512"/>
                  <a:pt x="4114800" y="2953512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TextBox 28"/>
          <p:cNvSpPr txBox="1">
            <a:spLocks noChangeArrowheads="1"/>
          </p:cNvSpPr>
          <p:nvPr/>
        </p:nvSpPr>
        <p:spPr bwMode="auto">
          <a:xfrm>
            <a:off x="2965450" y="2144713"/>
            <a:ext cx="5319713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en-US" sz="2800"/>
              <a:t>How useful is the anonymized data?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en-US" sz="2800"/>
              <a:t>What is the best trade-off  between privacy and utility?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913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8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actions does your analysis/model/system enable?</a:t>
            </a:r>
          </a:p>
          <a:p>
            <a:pPr lvl="1"/>
            <a:r>
              <a:rPr lang="en-US" dirty="0" smtClean="0"/>
              <a:t>Could those hurt certain people?</a:t>
            </a:r>
          </a:p>
          <a:p>
            <a:pPr lvl="1"/>
            <a:r>
              <a:rPr lang="en-US" dirty="0" smtClean="0"/>
              <a:t>What can you do to protect against it?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your models be biased?</a:t>
            </a:r>
          </a:p>
          <a:p>
            <a:r>
              <a:rPr lang="en-US" dirty="0" smtClean="0"/>
              <a:t>Sources of bias</a:t>
            </a:r>
          </a:p>
          <a:p>
            <a:pPr lvl="1"/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Validation process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Cost/Benefit Matrix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53551" y="2294962"/>
            <a:ext cx="4016188" cy="3657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2"/>
          </p:cNvCxnSpPr>
          <p:nvPr/>
        </p:nvCxnSpPr>
        <p:spPr>
          <a:xfrm>
            <a:off x="4661645" y="2294962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7" idx="3"/>
          </p:cNvCxnSpPr>
          <p:nvPr/>
        </p:nvCxnSpPr>
        <p:spPr>
          <a:xfrm>
            <a:off x="2653551" y="4123762"/>
            <a:ext cx="4016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776803" y="3831374"/>
            <a:ext cx="1775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Predicted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41122" y="1344135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Actual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42447" y="1606182"/>
            <a:ext cx="229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043952" y="2915788"/>
            <a:ext cx="229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50541" y="1566589"/>
            <a:ext cx="229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43952" y="4959554"/>
            <a:ext cx="229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1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9460" y="5174177"/>
            <a:ext cx="92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TP</a:t>
            </a: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38930" y="2351539"/>
            <a:ext cx="92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FN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7147" y="2293275"/>
            <a:ext cx="92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TN</a:t>
            </a:r>
            <a:endParaRPr lang="en-US" sz="4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42919" y="5142054"/>
            <a:ext cx="92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91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discussion at </a:t>
            </a:r>
            <a:r>
              <a:rPr lang="en-US" dirty="0">
                <a:hlinkClick r:id="rId2"/>
              </a:rPr>
              <a:t>http://www.fatml.org/2014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Ethics, Fairness,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Fairness</a:t>
            </a:r>
            <a:endParaRPr lang="en-US" dirty="0" smtClean="0"/>
          </a:p>
          <a:p>
            <a:r>
              <a:rPr lang="en-US" dirty="0" smtClean="0"/>
              <a:t>Ethics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= Access </a:t>
            </a:r>
            <a:r>
              <a:rPr lang="en-US" dirty="0" smtClean="0"/>
              <a:t>Control, Encryption</a:t>
            </a:r>
            <a:endParaRPr lang="en-US" dirty="0" smtClean="0"/>
          </a:p>
          <a:p>
            <a:r>
              <a:rPr lang="en-US" dirty="0" smtClean="0"/>
              <a:t>Privacy = Inference </a:t>
            </a:r>
            <a:r>
              <a:rPr lang="en-US" dirty="0" smtClean="0"/>
              <a:t>Control, </a:t>
            </a:r>
            <a:r>
              <a:rPr lang="en-US" dirty="0" err="1" smtClean="0"/>
              <a:t>Anonymization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HIPPA</a:t>
            </a:r>
          </a:p>
          <a:p>
            <a:r>
              <a:rPr lang="en-US" dirty="0" smtClean="0"/>
              <a:t>FERPA</a:t>
            </a:r>
            <a:endParaRPr lang="is-I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/>
          <p:cNvSpPr/>
          <p:nvPr/>
        </p:nvSpPr>
        <p:spPr bwMode="auto">
          <a:xfrm>
            <a:off x="3436938" y="1920875"/>
            <a:ext cx="1957387" cy="181768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>
              <a:cs typeface="Arial" charset="0"/>
            </a:endParaRPr>
          </a:p>
        </p:txBody>
      </p:sp>
      <p:sp>
        <p:nvSpPr>
          <p:cNvPr id="23555" name="Text Box 25"/>
          <p:cNvSpPr txBox="1">
            <a:spLocks noChangeArrowheads="1"/>
          </p:cNvSpPr>
          <p:nvPr/>
        </p:nvSpPr>
        <p:spPr bwMode="auto">
          <a:xfrm>
            <a:off x="3462338" y="2124075"/>
            <a:ext cx="19192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Masking Transformation (e.g., noise, generalization, suppression)</a:t>
            </a:r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 Masking</a:t>
            </a:r>
            <a:endParaRPr lang="en-US" altLang="en-US" dirty="0"/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7375" y="6588125"/>
            <a:ext cx="1693863" cy="26987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112D87-96C4-B346-A81C-812FDA3AB66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8" name="AutoShape 7" descr="FGbc3qZVgHAAAAAElFTkSuQmCC"/>
          <p:cNvSpPr>
            <a:spLocks noChangeAspect="1" noChangeArrowheads="1"/>
          </p:cNvSpPr>
          <p:nvPr/>
        </p:nvSpPr>
        <p:spPr bwMode="auto">
          <a:xfrm>
            <a:off x="4902200" y="32654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AutoShape 9" descr="FGbc3qZVgHAAAAAElFTkSuQmCC"/>
          <p:cNvSpPr>
            <a:spLocks noChangeAspect="1" noChangeArrowheads="1"/>
          </p:cNvSpPr>
          <p:nvPr/>
        </p:nvSpPr>
        <p:spPr bwMode="auto">
          <a:xfrm>
            <a:off x="4902200" y="32654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AutoShape 11" descr="FGbc3qZVgHAAAAAElFTkSuQmCC"/>
          <p:cNvSpPr>
            <a:spLocks noChangeAspect="1" noChangeArrowheads="1"/>
          </p:cNvSpPr>
          <p:nvPr/>
        </p:nvSpPr>
        <p:spPr bwMode="auto">
          <a:xfrm>
            <a:off x="4902200" y="32654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1" name="AutoShape 13" descr="D1mthqJjEQhCAAAAAElFTkSuQmCC"/>
          <p:cNvSpPr>
            <a:spLocks noChangeAspect="1" noChangeArrowheads="1"/>
          </p:cNvSpPr>
          <p:nvPr/>
        </p:nvSpPr>
        <p:spPr bwMode="auto">
          <a:xfrm>
            <a:off x="4902200" y="32654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AutoShape 15" descr="D1mthqJjEQhCAAAAAElFTkSuQmCC"/>
          <p:cNvSpPr>
            <a:spLocks noChangeAspect="1" noChangeArrowheads="1"/>
          </p:cNvSpPr>
          <p:nvPr/>
        </p:nvSpPr>
        <p:spPr bwMode="auto">
          <a:xfrm>
            <a:off x="4902200" y="32654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AutoShape 17" descr="nWY7UTjNrkzGvCoo2ph9bzLY2rtlLAe9wtcY6sdfS+xtZUS2iWri2PsVRSKt87wTwpJZalPM+pJvEEANguEikAsJB4+bb3m+ze5ed4f2rb61Pg0eqU8lrd4z0ulhhfo01ERx4nNb1j19xaE6968x6bLSuAAACQ+H+H7i5Ug5TxaAAAAABJRU5ErkJggg=="/>
          <p:cNvSpPr>
            <a:spLocks noChangeAspect="1" noChangeArrowheads="1"/>
          </p:cNvSpPr>
          <p:nvPr/>
        </p:nvSpPr>
        <p:spPr bwMode="auto">
          <a:xfrm>
            <a:off x="4902200" y="32654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879475" y="2176463"/>
            <a:ext cx="1901825" cy="1227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5" name="Text Box 20"/>
          <p:cNvSpPr txBox="1">
            <a:spLocks noChangeArrowheads="1"/>
          </p:cNvSpPr>
          <p:nvPr/>
        </p:nvSpPr>
        <p:spPr bwMode="auto">
          <a:xfrm>
            <a:off x="800100" y="2279650"/>
            <a:ext cx="20129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Private Records (e.g., customer data, medical information)</a:t>
            </a:r>
          </a:p>
        </p:txBody>
      </p:sp>
      <p:sp>
        <p:nvSpPr>
          <p:cNvPr id="23567" name="Line 23"/>
          <p:cNvSpPr>
            <a:spLocks noChangeShapeType="1"/>
          </p:cNvSpPr>
          <p:nvPr/>
        </p:nvSpPr>
        <p:spPr bwMode="auto">
          <a:xfrm>
            <a:off x="2790825" y="2706688"/>
            <a:ext cx="65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Rectangle 26"/>
          <p:cNvSpPr>
            <a:spLocks noChangeArrowheads="1"/>
          </p:cNvSpPr>
          <p:nvPr/>
        </p:nvSpPr>
        <p:spPr bwMode="auto">
          <a:xfrm>
            <a:off x="6007100" y="2211388"/>
            <a:ext cx="1550988" cy="115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9" name="Text Box 27"/>
          <p:cNvSpPr txBox="1">
            <a:spLocks noChangeArrowheads="1"/>
          </p:cNvSpPr>
          <p:nvPr/>
        </p:nvSpPr>
        <p:spPr bwMode="auto">
          <a:xfrm>
            <a:off x="5889625" y="2435225"/>
            <a:ext cx="172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Anonymized Records</a:t>
            </a: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5360988" y="2686050"/>
            <a:ext cx="65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ident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931988"/>
            <a:ext cx="17684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Easy Solution?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125506" y="1210330"/>
            <a:ext cx="6888069" cy="4113212"/>
          </a:xfrm>
        </p:spPr>
        <p:txBody>
          <a:bodyPr>
            <a:normAutofit/>
          </a:bodyPr>
          <a:lstStyle/>
          <a:p>
            <a:r>
              <a:rPr lang="en-US" altLang="en-US" dirty="0"/>
              <a:t>Privacy goal: prevent link between data and individual identities using the masked data</a:t>
            </a:r>
          </a:p>
          <a:p>
            <a:r>
              <a:rPr lang="en-US" altLang="en-US" dirty="0"/>
              <a:t>Solution? Encrypt/remove identifiers, e.g. names, social security </a:t>
            </a:r>
            <a:r>
              <a:rPr lang="en-US" altLang="en-US" dirty="0" smtClean="0"/>
              <a:t>number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7375" y="6588125"/>
            <a:ext cx="1693863" cy="26987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04E52-48A5-7647-885E-6ACE370F9408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4573588"/>
            <a:ext cx="5411788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3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Easy Solution? NO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Biggest problem:</a:t>
            </a:r>
          </a:p>
          <a:p>
            <a:pPr lvl="1"/>
            <a:r>
              <a:rPr lang="en-US" altLang="en-US"/>
              <a:t>data acts as a “fingerprint”</a:t>
            </a:r>
          </a:p>
          <a:p>
            <a:pPr lvl="1"/>
            <a:r>
              <a:rPr lang="en-US" altLang="en-US"/>
              <a:t>identification feasible without identifiers</a:t>
            </a:r>
          </a:p>
          <a:p>
            <a:r>
              <a:rPr lang="en-US" altLang="en-US"/>
              <a:t>Example using the 2000 US census: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7375" y="6588125"/>
            <a:ext cx="1693863" cy="26987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94F0D-BB21-884F-BF0B-D771F656D099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2560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2014538"/>
            <a:ext cx="9461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3995738"/>
            <a:ext cx="39370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479425" y="5656731"/>
            <a:ext cx="825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“Revisiting the Uniqueness of Simple Demographics in the US Population” Philippe </a:t>
            </a:r>
            <a:r>
              <a:rPr lang="en-US" altLang="en-US" sz="2000" dirty="0" err="1"/>
              <a:t>Golle</a:t>
            </a:r>
            <a:r>
              <a:rPr lang="en-US" altLang="en-US" sz="2000" dirty="0"/>
              <a:t>, PARC</a:t>
            </a:r>
          </a:p>
        </p:txBody>
      </p:sp>
    </p:spTree>
    <p:extLst>
      <p:ext uri="{BB962C8B-B14F-4D97-AF65-F5344CB8AC3E}">
        <p14:creationId xmlns:p14="http://schemas.microsoft.com/office/powerpoint/2010/main" val="16176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Curse of Dimensionality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479425" y="5728451"/>
            <a:ext cx="825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“Revisiting the Uniqueness of Simple Demographics in the US Population” Philippe </a:t>
            </a:r>
            <a:r>
              <a:rPr lang="en-US" altLang="en-US" sz="2000" dirty="0" err="1"/>
              <a:t>Golle</a:t>
            </a:r>
            <a:r>
              <a:rPr lang="en-US" altLang="en-US" sz="2000" dirty="0"/>
              <a:t>, PARC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997075"/>
            <a:ext cx="4562475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2057400"/>
            <a:ext cx="46355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8738" y="5165725"/>
            <a:ext cx="410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Less information</a:t>
            </a:r>
          </a:p>
        </p:txBody>
      </p:sp>
      <p:sp>
        <p:nvSpPr>
          <p:cNvPr id="26631" name="AutoShape 10"/>
          <p:cNvSpPr>
            <a:spLocks noChangeArrowheads="1"/>
          </p:cNvSpPr>
          <p:nvPr/>
        </p:nvSpPr>
        <p:spPr bwMode="auto">
          <a:xfrm>
            <a:off x="3324225" y="5237163"/>
            <a:ext cx="1766888" cy="247650"/>
          </a:xfrm>
          <a:prstGeom prst="rightArrow">
            <a:avLst>
              <a:gd name="adj1" fmla="val 50000"/>
              <a:gd name="adj2" fmla="val 1783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4322763" y="5141913"/>
            <a:ext cx="410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9212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>
                <a:ea typeface="Arial" charset="0"/>
                <a:cs typeface="Arial" charset="0"/>
              </a:rPr>
              <a:t>How to re-identify the medical record of the governor of Massachusetts (L. Sweeney 2002)</a:t>
            </a:r>
          </a:p>
          <a:p>
            <a:pPr lvl="1"/>
            <a:r>
              <a:rPr lang="en-US" altLang="en-US" sz="2200">
                <a:ea typeface="Arial" charset="0"/>
                <a:cs typeface="Arial" charset="0"/>
              </a:rPr>
              <a:t>MA collects and publishes sanitized (i.e. identifiers removed) medical data for state employees </a:t>
            </a:r>
            <a:r>
              <a:rPr lang="en-US" altLang="en-US" sz="2200">
                <a:solidFill>
                  <a:srgbClr val="FF0000"/>
                </a:solidFill>
                <a:ea typeface="Arial" charset="0"/>
                <a:cs typeface="Arial" charset="0"/>
              </a:rPr>
              <a:t>left circle</a:t>
            </a:r>
          </a:p>
          <a:p>
            <a:pPr lvl="1"/>
            <a:r>
              <a:rPr lang="en-US" altLang="en-US" sz="2200">
                <a:ea typeface="Arial" charset="0"/>
                <a:cs typeface="Arial" charset="0"/>
              </a:rPr>
              <a:t>voter registration list of MA (publicly available) </a:t>
            </a:r>
            <a:r>
              <a:rPr lang="en-US" altLang="en-US" sz="2200">
                <a:solidFill>
                  <a:srgbClr val="FF0000"/>
                </a:solidFill>
                <a:ea typeface="Arial" charset="0"/>
                <a:cs typeface="Arial" charset="0"/>
              </a:rPr>
              <a:t>right circle</a:t>
            </a:r>
          </a:p>
          <a:p>
            <a:r>
              <a:rPr lang="en-US" altLang="en-US" sz="2200">
                <a:solidFill>
                  <a:srgbClr val="333399"/>
                </a:solidFill>
                <a:ea typeface="Arial" charset="0"/>
                <a:cs typeface="Arial" charset="0"/>
              </a:rPr>
              <a:t>looking for governor’s record</a:t>
            </a:r>
          </a:p>
          <a:p>
            <a:pPr lvl="1"/>
            <a:r>
              <a:rPr lang="en-US" altLang="en-US" sz="2200">
                <a:solidFill>
                  <a:srgbClr val="000000"/>
                </a:solidFill>
                <a:ea typeface="Arial" charset="0"/>
                <a:cs typeface="Arial" charset="0"/>
              </a:rPr>
              <a:t>6 people had his birth date</a:t>
            </a:r>
          </a:p>
          <a:p>
            <a:pPr lvl="1"/>
            <a:r>
              <a:rPr lang="en-US" altLang="en-US" sz="2200">
                <a:solidFill>
                  <a:srgbClr val="000000"/>
                </a:solidFill>
                <a:ea typeface="Arial" charset="0"/>
                <a:cs typeface="Arial" charset="0"/>
              </a:rPr>
              <a:t>3 were men</a:t>
            </a:r>
          </a:p>
          <a:p>
            <a:pPr lvl="1"/>
            <a:r>
              <a:rPr lang="en-US" altLang="en-US" sz="2200">
                <a:solidFill>
                  <a:srgbClr val="000000"/>
                </a:solidFill>
                <a:ea typeface="Arial" charset="0"/>
                <a:cs typeface="Arial" charset="0"/>
              </a:rPr>
              <a:t>1 in his zipcode</a:t>
            </a:r>
          </a:p>
          <a:p>
            <a:endParaRPr lang="en-US" altLang="en-US" sz="240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1"/>
            <a:endParaRPr lang="en-US" altLang="en-US" sz="220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lvl="1"/>
            <a:endParaRPr lang="el-GR" altLang="en-US" sz="220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endParaRPr lang="en-US" altLang="en-US" sz="180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Linking Attack</a:t>
            </a: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80000"/>
              </a:lnSpc>
            </a:pPr>
            <a:fld id="{ECA55192-3A0D-6C4D-AE87-535829256454}" type="slidenum">
              <a:rPr lang="en-US" altLang="en-US" sz="1000"/>
              <a:pPr algn="r">
                <a:lnSpc>
                  <a:spcPct val="80000"/>
                </a:lnSpc>
              </a:pPr>
              <a:t>9</a:t>
            </a:fld>
            <a:endParaRPr lang="en-US" altLang="en-US" sz="1000"/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895725"/>
            <a:ext cx="284003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21537</TotalTime>
  <Words>506</Words>
  <Application>Microsoft Macintosh PowerPoint</Application>
  <PresentationFormat>On-screen Show (4:3)</PresentationFormat>
  <Paragraphs>165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Times New Roman</vt:lpstr>
      <vt:lpstr>Arial</vt:lpstr>
      <vt:lpstr>ghani uofc template</vt:lpstr>
      <vt:lpstr>Security, Privacy, Transparency, Fairness, Ethics</vt:lpstr>
      <vt:lpstr>Topics to Cover</vt:lpstr>
      <vt:lpstr>Security &amp; Privacy</vt:lpstr>
      <vt:lpstr>Legal Considerations</vt:lpstr>
      <vt:lpstr>Data Masking</vt:lpstr>
      <vt:lpstr>Easy Solution?</vt:lpstr>
      <vt:lpstr>Easy Solution? NO</vt:lpstr>
      <vt:lpstr>Curse of Dimensionality</vt:lpstr>
      <vt:lpstr>Example of Linking Attack</vt:lpstr>
      <vt:lpstr>Definitions for Quantifying Privacy</vt:lpstr>
      <vt:lpstr>K-Anonymity</vt:lpstr>
      <vt:lpstr>K-Anonymity Example</vt:lpstr>
      <vt:lpstr>Privacy vs. Utility</vt:lpstr>
      <vt:lpstr>Transparency</vt:lpstr>
      <vt:lpstr>Ethics</vt:lpstr>
      <vt:lpstr>Bias</vt:lpstr>
      <vt:lpstr>Cost/Benefit Matrix</vt:lpstr>
      <vt:lpstr>Ethics, Fairness, Transparency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126</cp:revision>
  <dcterms:created xsi:type="dcterms:W3CDTF">2013-08-06T06:32:01Z</dcterms:created>
  <dcterms:modified xsi:type="dcterms:W3CDTF">2016-05-26T04:47:08Z</dcterms:modified>
</cp:coreProperties>
</file>