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60" r:id="rId2"/>
    <p:sldId id="262" r:id="rId3"/>
    <p:sldId id="274" r:id="rId4"/>
    <p:sldId id="275" r:id="rId5"/>
    <p:sldId id="276" r:id="rId6"/>
    <p:sldId id="256" r:id="rId7"/>
    <p:sldId id="261" r:id="rId8"/>
    <p:sldId id="258" r:id="rId9"/>
    <p:sldId id="263" r:id="rId10"/>
    <p:sldId id="259" r:id="rId11"/>
    <p:sldId id="264" r:id="rId12"/>
    <p:sldId id="278" r:id="rId13"/>
    <p:sldId id="269" r:id="rId14"/>
    <p:sldId id="267" r:id="rId15"/>
    <p:sldId id="268" r:id="rId16"/>
    <p:sldId id="266" r:id="rId17"/>
    <p:sldId id="271" r:id="rId18"/>
    <p:sldId id="279" r:id="rId19"/>
    <p:sldId id="270" r:id="rId20"/>
    <p:sldId id="273" r:id="rId21"/>
    <p:sldId id="281" r:id="rId22"/>
    <p:sldId id="277" r:id="rId23"/>
    <p:sldId id="284" r:id="rId24"/>
    <p:sldId id="282" r:id="rId25"/>
    <p:sldId id="285" r:id="rId26"/>
    <p:sldId id="283" r:id="rId27"/>
    <p:sldId id="287" r:id="rId28"/>
    <p:sldId id="286"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7" d="100"/>
          <a:sy n="167" d="100"/>
        </p:scale>
        <p:origin x="-85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5CE963F-D0E1-46DE-B09A-189FAA5B6B60}" type="datetimeFigureOut">
              <a:rPr lang="en-US"/>
              <a:t>12/21/15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111BC8A-0B38-414B-903D-C9C2392231E8}" type="slidenum">
              <a:rPr lang="en-US"/>
              <a:t>‹#›</a:t>
            </a:fld>
            <a:endParaRPr lang="en-US"/>
          </a:p>
        </p:txBody>
      </p:sp>
    </p:spTree>
    <p:extLst>
      <p:ext uri="{BB962C8B-B14F-4D97-AF65-F5344CB8AC3E}">
        <p14:creationId xmlns:p14="http://schemas.microsoft.com/office/powerpoint/2010/main" val="2018013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1BC8A-0B38-414B-903D-C9C2392231E8}" type="slidenum">
              <a:rPr lang="en-US"/>
              <a:t>1</a:t>
            </a:fld>
            <a:endParaRPr lang="en-US"/>
          </a:p>
        </p:txBody>
      </p:sp>
    </p:spTree>
    <p:extLst>
      <p:ext uri="{BB962C8B-B14F-4D97-AF65-F5344CB8AC3E}">
        <p14:creationId xmlns:p14="http://schemas.microsoft.com/office/powerpoint/2010/main" val="1124863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1BC8A-0B38-414B-903D-C9C2392231E8}" type="slidenum">
              <a:rPr lang="en-US"/>
              <a:t>13</a:t>
            </a:fld>
            <a:endParaRPr lang="en-US"/>
          </a:p>
        </p:txBody>
      </p:sp>
    </p:spTree>
    <p:extLst>
      <p:ext uri="{BB962C8B-B14F-4D97-AF65-F5344CB8AC3E}">
        <p14:creationId xmlns:p14="http://schemas.microsoft.com/office/powerpoint/2010/main" val="2164997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1BC8A-0B38-414B-903D-C9C2392231E8}" type="slidenum">
              <a:rPr lang="en-US"/>
              <a:t>14</a:t>
            </a:fld>
            <a:endParaRPr lang="en-US"/>
          </a:p>
        </p:txBody>
      </p:sp>
    </p:spTree>
    <p:extLst>
      <p:ext uri="{BB962C8B-B14F-4D97-AF65-F5344CB8AC3E}">
        <p14:creationId xmlns:p14="http://schemas.microsoft.com/office/powerpoint/2010/main" val="3025408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1BC8A-0B38-414B-903D-C9C2392231E8}" type="slidenum">
              <a:rPr lang="en-US"/>
              <a:t>15</a:t>
            </a:fld>
            <a:endParaRPr lang="en-US"/>
          </a:p>
        </p:txBody>
      </p:sp>
    </p:spTree>
    <p:extLst>
      <p:ext uri="{BB962C8B-B14F-4D97-AF65-F5344CB8AC3E}">
        <p14:creationId xmlns:p14="http://schemas.microsoft.com/office/powerpoint/2010/main" val="4154747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1BC8A-0B38-414B-903D-C9C2392231E8}" type="slidenum">
              <a:rPr lang="en-US"/>
              <a:t>16</a:t>
            </a:fld>
            <a:endParaRPr lang="en-US"/>
          </a:p>
        </p:txBody>
      </p:sp>
    </p:spTree>
    <p:extLst>
      <p:ext uri="{BB962C8B-B14F-4D97-AF65-F5344CB8AC3E}">
        <p14:creationId xmlns:p14="http://schemas.microsoft.com/office/powerpoint/2010/main" val="2728305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1BC8A-0B38-414B-903D-C9C2392231E8}" type="slidenum">
              <a:rPr lang="en-US"/>
              <a:t>19</a:t>
            </a:fld>
            <a:endParaRPr lang="en-US"/>
          </a:p>
        </p:txBody>
      </p:sp>
    </p:spTree>
    <p:extLst>
      <p:ext uri="{BB962C8B-B14F-4D97-AF65-F5344CB8AC3E}">
        <p14:creationId xmlns:p14="http://schemas.microsoft.com/office/powerpoint/2010/main" val="110480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1BC8A-0B38-414B-903D-C9C2392231E8}" type="slidenum">
              <a:rPr lang="en-US"/>
              <a:t>2</a:t>
            </a:fld>
            <a:endParaRPr lang="en-US"/>
          </a:p>
        </p:txBody>
      </p:sp>
    </p:spTree>
    <p:extLst>
      <p:ext uri="{BB962C8B-B14F-4D97-AF65-F5344CB8AC3E}">
        <p14:creationId xmlns:p14="http://schemas.microsoft.com/office/powerpoint/2010/main" val="709845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1BC8A-0B38-414B-903D-C9C2392231E8}" type="slidenum">
              <a:rPr lang="en-US"/>
              <a:t>6</a:t>
            </a:fld>
            <a:endParaRPr lang="en-US"/>
          </a:p>
        </p:txBody>
      </p:sp>
    </p:spTree>
    <p:extLst>
      <p:ext uri="{BB962C8B-B14F-4D97-AF65-F5344CB8AC3E}">
        <p14:creationId xmlns:p14="http://schemas.microsoft.com/office/powerpoint/2010/main" val="991621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1BC8A-0B38-414B-903D-C9C2392231E8}" type="slidenum">
              <a:rPr lang="en-US"/>
              <a:t>7</a:t>
            </a:fld>
            <a:endParaRPr lang="en-US"/>
          </a:p>
        </p:txBody>
      </p:sp>
    </p:spTree>
    <p:extLst>
      <p:ext uri="{BB962C8B-B14F-4D97-AF65-F5344CB8AC3E}">
        <p14:creationId xmlns:p14="http://schemas.microsoft.com/office/powerpoint/2010/main" val="1149160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1BC8A-0B38-414B-903D-C9C2392231E8}" type="slidenum">
              <a:rPr lang="en-US"/>
              <a:t>8</a:t>
            </a:fld>
            <a:endParaRPr lang="en-US"/>
          </a:p>
        </p:txBody>
      </p:sp>
    </p:spTree>
    <p:extLst>
      <p:ext uri="{BB962C8B-B14F-4D97-AF65-F5344CB8AC3E}">
        <p14:creationId xmlns:p14="http://schemas.microsoft.com/office/powerpoint/2010/main" val="256480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1BC8A-0B38-414B-903D-C9C2392231E8}" type="slidenum">
              <a:rPr lang="en-US"/>
              <a:t>9</a:t>
            </a:fld>
            <a:endParaRPr lang="en-US"/>
          </a:p>
        </p:txBody>
      </p:sp>
    </p:spTree>
    <p:extLst>
      <p:ext uri="{BB962C8B-B14F-4D97-AF65-F5344CB8AC3E}">
        <p14:creationId xmlns:p14="http://schemas.microsoft.com/office/powerpoint/2010/main" val="30324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1BC8A-0B38-414B-903D-C9C2392231E8}" type="slidenum">
              <a:rPr lang="en-US"/>
              <a:t>10</a:t>
            </a:fld>
            <a:endParaRPr lang="en-US"/>
          </a:p>
        </p:txBody>
      </p:sp>
    </p:spTree>
    <p:extLst>
      <p:ext uri="{BB962C8B-B14F-4D97-AF65-F5344CB8AC3E}">
        <p14:creationId xmlns:p14="http://schemas.microsoft.com/office/powerpoint/2010/main" val="3821574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1BC8A-0B38-414B-903D-C9C2392231E8}" type="slidenum">
              <a:rPr lang="en-US"/>
              <a:t>11</a:t>
            </a:fld>
            <a:endParaRPr lang="en-US"/>
          </a:p>
        </p:txBody>
      </p:sp>
    </p:spTree>
    <p:extLst>
      <p:ext uri="{BB962C8B-B14F-4D97-AF65-F5344CB8AC3E}">
        <p14:creationId xmlns:p14="http://schemas.microsoft.com/office/powerpoint/2010/main" val="375858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1BC8A-0B38-414B-903D-C9C2392231E8}" type="slidenum">
              <a:rPr lang="en-US"/>
              <a:t>12</a:t>
            </a:fld>
            <a:endParaRPr lang="en-US"/>
          </a:p>
        </p:txBody>
      </p:sp>
    </p:spTree>
    <p:extLst>
      <p:ext uri="{BB962C8B-B14F-4D97-AF65-F5344CB8AC3E}">
        <p14:creationId xmlns:p14="http://schemas.microsoft.com/office/powerpoint/2010/main" val="3838074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AA54B3-1FC4-4223-96D6-405F11467B2B}" type="datetimeFigureOut">
              <a:rPr lang="en-US" smtClean="0"/>
              <a:t>12/21/15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5BEEC-861F-4909-8689-53F462260E99}" type="slidenum">
              <a:rPr lang="en-US" smtClean="0"/>
              <a:t>‹#›</a:t>
            </a:fld>
            <a:endParaRPr lang="en-US"/>
          </a:p>
        </p:txBody>
      </p:sp>
    </p:spTree>
    <p:extLst>
      <p:ext uri="{BB962C8B-B14F-4D97-AF65-F5344CB8AC3E}">
        <p14:creationId xmlns:p14="http://schemas.microsoft.com/office/powerpoint/2010/main" val="307207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AA54B3-1FC4-4223-96D6-405F11467B2B}" type="datetimeFigureOut">
              <a:rPr lang="en-US" smtClean="0"/>
              <a:t>12/21/15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5BEEC-861F-4909-8689-53F462260E99}" type="slidenum">
              <a:rPr lang="en-US" smtClean="0"/>
              <a:t>‹#›</a:t>
            </a:fld>
            <a:endParaRPr lang="en-US"/>
          </a:p>
        </p:txBody>
      </p:sp>
    </p:spTree>
    <p:extLst>
      <p:ext uri="{BB962C8B-B14F-4D97-AF65-F5344CB8AC3E}">
        <p14:creationId xmlns:p14="http://schemas.microsoft.com/office/powerpoint/2010/main" val="495372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AA54B3-1FC4-4223-96D6-405F11467B2B}" type="datetimeFigureOut">
              <a:rPr lang="en-US" smtClean="0"/>
              <a:t>12/21/15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5BEEC-861F-4909-8689-53F462260E99}" type="slidenum">
              <a:rPr lang="en-US" smtClean="0"/>
              <a:t>‹#›</a:t>
            </a:fld>
            <a:endParaRPr lang="en-US"/>
          </a:p>
        </p:txBody>
      </p:sp>
    </p:spTree>
    <p:extLst>
      <p:ext uri="{BB962C8B-B14F-4D97-AF65-F5344CB8AC3E}">
        <p14:creationId xmlns:p14="http://schemas.microsoft.com/office/powerpoint/2010/main" val="347278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AA54B3-1FC4-4223-96D6-405F11467B2B}" type="datetimeFigureOut">
              <a:rPr lang="en-US" smtClean="0"/>
              <a:t>12/21/15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5BEEC-861F-4909-8689-53F462260E99}" type="slidenum">
              <a:rPr lang="en-US" smtClean="0"/>
              <a:t>‹#›</a:t>
            </a:fld>
            <a:endParaRPr lang="en-US"/>
          </a:p>
        </p:txBody>
      </p:sp>
    </p:spTree>
    <p:extLst>
      <p:ext uri="{BB962C8B-B14F-4D97-AF65-F5344CB8AC3E}">
        <p14:creationId xmlns:p14="http://schemas.microsoft.com/office/powerpoint/2010/main" val="231911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AA54B3-1FC4-4223-96D6-405F11467B2B}" type="datetimeFigureOut">
              <a:rPr lang="en-US" smtClean="0"/>
              <a:t>12/21/15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5BEEC-861F-4909-8689-53F462260E99}" type="slidenum">
              <a:rPr lang="en-US" smtClean="0"/>
              <a:t>‹#›</a:t>
            </a:fld>
            <a:endParaRPr lang="en-US"/>
          </a:p>
        </p:txBody>
      </p:sp>
    </p:spTree>
    <p:extLst>
      <p:ext uri="{BB962C8B-B14F-4D97-AF65-F5344CB8AC3E}">
        <p14:creationId xmlns:p14="http://schemas.microsoft.com/office/powerpoint/2010/main" val="234504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AA54B3-1FC4-4223-96D6-405F11467B2B}" type="datetimeFigureOut">
              <a:rPr lang="en-US" smtClean="0"/>
              <a:t>12/21/15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5BEEC-861F-4909-8689-53F462260E99}" type="slidenum">
              <a:rPr lang="en-US" smtClean="0"/>
              <a:t>‹#›</a:t>
            </a:fld>
            <a:endParaRPr lang="en-US"/>
          </a:p>
        </p:txBody>
      </p:sp>
    </p:spTree>
    <p:extLst>
      <p:ext uri="{BB962C8B-B14F-4D97-AF65-F5344CB8AC3E}">
        <p14:creationId xmlns:p14="http://schemas.microsoft.com/office/powerpoint/2010/main" val="82401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AA54B3-1FC4-4223-96D6-405F11467B2B}" type="datetimeFigureOut">
              <a:rPr lang="en-US" smtClean="0"/>
              <a:t>12/21/15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25BEEC-861F-4909-8689-53F462260E99}" type="slidenum">
              <a:rPr lang="en-US" smtClean="0"/>
              <a:t>‹#›</a:t>
            </a:fld>
            <a:endParaRPr lang="en-US"/>
          </a:p>
        </p:txBody>
      </p:sp>
    </p:spTree>
    <p:extLst>
      <p:ext uri="{BB962C8B-B14F-4D97-AF65-F5344CB8AC3E}">
        <p14:creationId xmlns:p14="http://schemas.microsoft.com/office/powerpoint/2010/main" val="530643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AA54B3-1FC4-4223-96D6-405F11467B2B}" type="datetimeFigureOut">
              <a:rPr lang="en-US" smtClean="0"/>
              <a:t>12/21/15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25BEEC-861F-4909-8689-53F462260E99}" type="slidenum">
              <a:rPr lang="en-US" smtClean="0"/>
              <a:t>‹#›</a:t>
            </a:fld>
            <a:endParaRPr lang="en-US"/>
          </a:p>
        </p:txBody>
      </p:sp>
    </p:spTree>
    <p:extLst>
      <p:ext uri="{BB962C8B-B14F-4D97-AF65-F5344CB8AC3E}">
        <p14:creationId xmlns:p14="http://schemas.microsoft.com/office/powerpoint/2010/main" val="169120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A54B3-1FC4-4223-96D6-405F11467B2B}" type="datetimeFigureOut">
              <a:rPr lang="en-US" smtClean="0"/>
              <a:t>12/21/15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25BEEC-861F-4909-8689-53F462260E99}" type="slidenum">
              <a:rPr lang="en-US" smtClean="0"/>
              <a:t>‹#›</a:t>
            </a:fld>
            <a:endParaRPr lang="en-US"/>
          </a:p>
        </p:txBody>
      </p:sp>
    </p:spTree>
    <p:extLst>
      <p:ext uri="{BB962C8B-B14F-4D97-AF65-F5344CB8AC3E}">
        <p14:creationId xmlns:p14="http://schemas.microsoft.com/office/powerpoint/2010/main" val="3764112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AA54B3-1FC4-4223-96D6-405F11467B2B}" type="datetimeFigureOut">
              <a:rPr lang="en-US" smtClean="0"/>
              <a:t>12/21/15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5BEEC-861F-4909-8689-53F462260E99}" type="slidenum">
              <a:rPr lang="en-US" smtClean="0"/>
              <a:t>‹#›</a:t>
            </a:fld>
            <a:endParaRPr lang="en-US"/>
          </a:p>
        </p:txBody>
      </p:sp>
    </p:spTree>
    <p:extLst>
      <p:ext uri="{BB962C8B-B14F-4D97-AF65-F5344CB8AC3E}">
        <p14:creationId xmlns:p14="http://schemas.microsoft.com/office/powerpoint/2010/main" val="102885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AA54B3-1FC4-4223-96D6-405F11467B2B}" type="datetimeFigureOut">
              <a:rPr lang="en-US" smtClean="0"/>
              <a:t>12/21/15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5BEEC-861F-4909-8689-53F462260E99}" type="slidenum">
              <a:rPr lang="en-US" smtClean="0"/>
              <a:t>‹#›</a:t>
            </a:fld>
            <a:endParaRPr lang="en-US"/>
          </a:p>
        </p:txBody>
      </p:sp>
    </p:spTree>
    <p:extLst>
      <p:ext uri="{BB962C8B-B14F-4D97-AF65-F5344CB8AC3E}">
        <p14:creationId xmlns:p14="http://schemas.microsoft.com/office/powerpoint/2010/main" val="16221476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A54B3-1FC4-4223-96D6-405F11467B2B}" type="datetimeFigureOut">
              <a:rPr lang="en-US" smtClean="0"/>
              <a:t>12/21/15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25BEEC-861F-4909-8689-53F462260E99}" type="slidenum">
              <a:rPr lang="en-US" smtClean="0"/>
              <a:t>‹#›</a:t>
            </a:fld>
            <a:endParaRPr lang="en-US"/>
          </a:p>
        </p:txBody>
      </p:sp>
    </p:spTree>
    <p:extLst>
      <p:ext uri="{BB962C8B-B14F-4D97-AF65-F5344CB8AC3E}">
        <p14:creationId xmlns:p14="http://schemas.microsoft.com/office/powerpoint/2010/main" val="405966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018" y="150430"/>
            <a:ext cx="11887199" cy="2739211"/>
          </a:xfrm>
          <a:prstGeom prst="rect">
            <a:avLst/>
          </a:prstGeom>
        </p:spPr>
        <p:txBody>
          <a:bodyPr wrap="square">
            <a:spAutoFit/>
          </a:bodyPr>
          <a:lstStyle/>
          <a:p>
            <a:r>
              <a:rPr lang="en-US" sz="2800" b="1" dirty="0" smtClean="0"/>
              <a:t>Basic </a:t>
            </a:r>
            <a:r>
              <a:rPr lang="en-US" sz="2800" b="1" dirty="0" smtClean="0">
                <a:solidFill>
                  <a:srgbClr val="7030A0"/>
                </a:solidFill>
              </a:rPr>
              <a:t>assumptions</a:t>
            </a:r>
            <a:r>
              <a:rPr lang="en-US" sz="2800" b="1" dirty="0" smtClean="0"/>
              <a:t> for coding:</a:t>
            </a:r>
          </a:p>
          <a:p>
            <a:endParaRPr lang="en-US" dirty="0" smtClean="0"/>
          </a:p>
          <a:p>
            <a:r>
              <a:rPr lang="en-US" dirty="0" smtClean="0"/>
              <a:t>1. Does not handle relative times such as today/tomorrow. Only worry about things like: 2 days before Event_1.</a:t>
            </a:r>
          </a:p>
          <a:p>
            <a:endParaRPr lang="en-US" dirty="0" smtClean="0"/>
          </a:p>
          <a:p>
            <a:r>
              <a:rPr lang="en-US" dirty="0" smtClean="0"/>
              <a:t>2. Always assume Granularity information is given, otherwise the default granularity is second.</a:t>
            </a:r>
          </a:p>
          <a:p>
            <a:r>
              <a:rPr lang="en-US" dirty="0"/>
              <a:t>	</a:t>
            </a:r>
            <a:r>
              <a:rPr lang="en-US" dirty="0" smtClean="0"/>
              <a:t>- read from </a:t>
            </a:r>
            <a:r>
              <a:rPr lang="en-US" dirty="0" err="1" smtClean="0"/>
              <a:t>hasGranularity</a:t>
            </a:r>
            <a:r>
              <a:rPr lang="en-US" dirty="0" smtClean="0"/>
              <a:t>/</a:t>
            </a:r>
            <a:r>
              <a:rPr lang="en-US" dirty="0" err="1" smtClean="0"/>
              <a:t>hasDurationUnit</a:t>
            </a:r>
            <a:endParaRPr lang="en-US" dirty="0" smtClean="0"/>
          </a:p>
          <a:p>
            <a:endParaRPr lang="en-US" dirty="0"/>
          </a:p>
          <a:p>
            <a:r>
              <a:rPr lang="en-US" dirty="0" smtClean="0"/>
              <a:t>3. Can only define one basic Allen’s Interval Relation (13) or Point Relation (12) between two events, no union. For example, we cannot define “event1 before, contain event 2” by ourselves. But this result is possible to be inferred.</a:t>
            </a:r>
            <a:endParaRPr lang="en-US" dirty="0"/>
          </a:p>
        </p:txBody>
      </p:sp>
    </p:spTree>
    <p:extLst>
      <p:ext uri="{BB962C8B-B14F-4D97-AF65-F5344CB8AC3E}">
        <p14:creationId xmlns:p14="http://schemas.microsoft.com/office/powerpoint/2010/main" val="14884835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24286" cy="1325563"/>
          </a:xfrm>
        </p:spPr>
        <p:txBody>
          <a:bodyPr/>
          <a:lstStyle/>
          <a:p>
            <a:r>
              <a:rPr lang="en-US" dirty="0" smtClean="0"/>
              <a:t>2. Assumptions for the calculation of time instant</a:t>
            </a:r>
            <a:endParaRPr lang="en-US" dirty="0"/>
          </a:p>
        </p:txBody>
      </p:sp>
      <p:sp>
        <p:nvSpPr>
          <p:cNvPr id="3" name="Content Placeholder 2"/>
          <p:cNvSpPr>
            <a:spLocks noGrp="1"/>
          </p:cNvSpPr>
          <p:nvPr>
            <p:ph idx="1"/>
          </p:nvPr>
        </p:nvSpPr>
        <p:spPr/>
        <p:txBody>
          <a:bodyPr>
            <a:normAutofit/>
          </a:bodyPr>
          <a:lstStyle/>
          <a:p>
            <a:r>
              <a:rPr lang="en-US" dirty="0" err="1"/>
              <a:t>TimeInstant</a:t>
            </a:r>
            <a:r>
              <a:rPr lang="en-US" dirty="0"/>
              <a:t> </a:t>
            </a:r>
            <a:r>
              <a:rPr lang="en-US" dirty="0" err="1"/>
              <a:t>getEndTimeInstantFrom</a:t>
            </a:r>
            <a:r>
              <a:rPr lang="en-US" dirty="0"/>
              <a:t>(</a:t>
            </a:r>
            <a:r>
              <a:rPr lang="en-US" dirty="0" err="1"/>
              <a:t>TimeInstant</a:t>
            </a:r>
            <a:r>
              <a:rPr lang="en-US" dirty="0"/>
              <a:t> </a:t>
            </a:r>
            <a:r>
              <a:rPr lang="en-US" dirty="0" err="1">
                <a:solidFill>
                  <a:srgbClr val="FF0000"/>
                </a:solidFill>
              </a:rPr>
              <a:t>startTimeInstant</a:t>
            </a:r>
            <a:r>
              <a:rPr lang="en-US" dirty="0"/>
              <a:t>, Duration </a:t>
            </a:r>
            <a:r>
              <a:rPr lang="en-US" dirty="0" err="1">
                <a:solidFill>
                  <a:srgbClr val="FF0000"/>
                </a:solidFill>
              </a:rPr>
              <a:t>duration</a:t>
            </a:r>
            <a:r>
              <a:rPr lang="en-US" dirty="0"/>
              <a:t>, Granularity </a:t>
            </a:r>
            <a:r>
              <a:rPr lang="en-US" dirty="0">
                <a:solidFill>
                  <a:srgbClr val="FF0000"/>
                </a:solidFill>
              </a:rPr>
              <a:t>gran</a:t>
            </a:r>
            <a:r>
              <a:rPr lang="en-US" dirty="0" smtClean="0"/>
              <a:t>)</a:t>
            </a:r>
          </a:p>
          <a:p>
            <a:r>
              <a:rPr lang="en-US" dirty="0" smtClean="0"/>
              <a:t>If </a:t>
            </a:r>
            <a:r>
              <a:rPr lang="en-US" dirty="0" err="1" smtClean="0"/>
              <a:t>timeInstant.gran</a:t>
            </a:r>
            <a:r>
              <a:rPr lang="en-US" dirty="0" smtClean="0"/>
              <a:t> &gt; </a:t>
            </a:r>
            <a:r>
              <a:rPr lang="en-US" dirty="0" err="1" smtClean="0"/>
              <a:t>duration.gran</a:t>
            </a:r>
            <a:r>
              <a:rPr lang="en-US" dirty="0" smtClean="0"/>
              <a:t>, the result may not be accurate. </a:t>
            </a:r>
          </a:p>
          <a:p>
            <a:pPr lvl="1"/>
            <a:r>
              <a:rPr lang="en-US" dirty="0" err="1" smtClean="0"/>
              <a:t>timeInstant</a:t>
            </a:r>
            <a:r>
              <a:rPr lang="en-US" dirty="0" smtClean="0"/>
              <a:t> = 2012-05-04, duration = 11h;</a:t>
            </a:r>
          </a:p>
          <a:p>
            <a:pPr lvl="1"/>
            <a:r>
              <a:rPr lang="en-US" dirty="0" smtClean="0"/>
              <a:t>We also treat </a:t>
            </a:r>
            <a:r>
              <a:rPr lang="en-US" dirty="0" err="1" smtClean="0"/>
              <a:t>timeInstant</a:t>
            </a:r>
            <a:r>
              <a:rPr lang="en-US" dirty="0" smtClean="0"/>
              <a:t> as 2012:05:04 12am. We calculate results and print out a message to notice that the result is </a:t>
            </a:r>
            <a:r>
              <a:rPr lang="en-US" dirty="0" smtClean="0">
                <a:solidFill>
                  <a:srgbClr val="FF0000"/>
                </a:solidFill>
              </a:rPr>
              <a:t>not accurate</a:t>
            </a:r>
            <a:r>
              <a:rPr lang="en-US" dirty="0" smtClean="0"/>
              <a:t>.</a:t>
            </a:r>
            <a:endParaRPr lang="en-US" dirty="0"/>
          </a:p>
          <a:p>
            <a:pPr lvl="0"/>
            <a:r>
              <a:rPr lang="en-US" dirty="0">
                <a:solidFill>
                  <a:prstClr val="black"/>
                </a:solidFill>
              </a:rPr>
              <a:t>If </a:t>
            </a:r>
            <a:r>
              <a:rPr lang="en-US" dirty="0" smtClean="0">
                <a:solidFill>
                  <a:prstClr val="black"/>
                </a:solidFill>
              </a:rPr>
              <a:t>min(</a:t>
            </a:r>
            <a:r>
              <a:rPr lang="en-US" dirty="0" err="1" smtClean="0"/>
              <a:t>timeInstant.gran</a:t>
            </a:r>
            <a:r>
              <a:rPr lang="en-US" dirty="0" smtClean="0"/>
              <a:t>, </a:t>
            </a:r>
            <a:r>
              <a:rPr lang="en-US" dirty="0" err="1" smtClean="0"/>
              <a:t>duration.gran</a:t>
            </a:r>
            <a:r>
              <a:rPr lang="en-US" dirty="0" smtClean="0">
                <a:solidFill>
                  <a:prstClr val="black"/>
                </a:solidFill>
              </a:rPr>
              <a:t>) &gt; gran, </a:t>
            </a:r>
            <a:r>
              <a:rPr lang="en-US" dirty="0">
                <a:solidFill>
                  <a:prstClr val="black"/>
                </a:solidFill>
              </a:rPr>
              <a:t>the result may not be </a:t>
            </a:r>
            <a:r>
              <a:rPr lang="en-US" dirty="0" smtClean="0">
                <a:solidFill>
                  <a:prstClr val="black"/>
                </a:solidFill>
              </a:rPr>
              <a:t>accurate, we print out a message.</a:t>
            </a:r>
          </a:p>
          <a:p>
            <a:pPr lvl="1"/>
            <a:r>
              <a:rPr lang="en-US" dirty="0" err="1"/>
              <a:t>timeInstant</a:t>
            </a:r>
            <a:r>
              <a:rPr lang="en-US" dirty="0"/>
              <a:t> = </a:t>
            </a:r>
            <a:r>
              <a:rPr lang="en-US" dirty="0" smtClean="0"/>
              <a:t>2012-05-04 10:30 (minute), </a:t>
            </a:r>
            <a:r>
              <a:rPr lang="en-US" dirty="0"/>
              <a:t>duration = </a:t>
            </a:r>
            <a:r>
              <a:rPr lang="en-US" dirty="0" smtClean="0"/>
              <a:t>11h (hour);</a:t>
            </a:r>
            <a:endParaRPr lang="en-US" dirty="0"/>
          </a:p>
          <a:p>
            <a:pPr lvl="0"/>
            <a:r>
              <a:rPr lang="en-US" dirty="0" smtClean="0">
                <a:solidFill>
                  <a:prstClr val="black"/>
                </a:solidFill>
              </a:rPr>
              <a:t>Otherwise, the result is reliable.</a:t>
            </a:r>
            <a:endParaRPr lang="en-US" dirty="0">
              <a:solidFill>
                <a:prstClr val="black"/>
              </a:solidFill>
            </a:endParaRPr>
          </a:p>
          <a:p>
            <a:pPr lvl="1"/>
            <a:endParaRPr lang="en-US" dirty="0" smtClean="0"/>
          </a:p>
        </p:txBody>
      </p:sp>
    </p:spTree>
    <p:extLst>
      <p:ext uri="{BB962C8B-B14F-4D97-AF65-F5344CB8AC3E}">
        <p14:creationId xmlns:p14="http://schemas.microsoft.com/office/powerpoint/2010/main" val="18423051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24286" cy="1325563"/>
          </a:xfrm>
        </p:spPr>
        <p:txBody>
          <a:bodyPr/>
          <a:lstStyle/>
          <a:p>
            <a:r>
              <a:rPr lang="en-US" dirty="0" smtClean="0"/>
              <a:t>2. </a:t>
            </a:r>
            <a:r>
              <a:rPr lang="en-US" dirty="0" err="1" smtClean="0"/>
              <a:t>TemporalRelations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13 Allen’s interval relations + 12 point relations</a:t>
            </a:r>
          </a:p>
          <a:p>
            <a:endParaRPr lang="en-US" dirty="0" smtClean="0"/>
          </a:p>
          <a:p>
            <a:r>
              <a:rPr lang="en-US" dirty="0" smtClean="0"/>
              <a:t>The integration of interval and point relations:</a:t>
            </a:r>
          </a:p>
          <a:p>
            <a:pPr lvl="1"/>
            <a:r>
              <a:rPr lang="en-US" dirty="0" smtClean="0"/>
              <a:t>Relation between </a:t>
            </a:r>
            <a:r>
              <a:rPr lang="en-US" dirty="0" err="1" smtClean="0"/>
              <a:t>timeInstant</a:t>
            </a:r>
            <a:r>
              <a:rPr lang="en-US" dirty="0" smtClean="0"/>
              <a:t> and </a:t>
            </a:r>
            <a:r>
              <a:rPr lang="en-US" dirty="0" err="1" smtClean="0"/>
              <a:t>timeInstant</a:t>
            </a:r>
            <a:r>
              <a:rPr lang="en-US" dirty="0" smtClean="0"/>
              <a:t>.</a:t>
            </a:r>
            <a:endParaRPr lang="en-US" dirty="0">
              <a:solidFill>
                <a:prstClr val="black"/>
              </a:solidFill>
            </a:endParaRPr>
          </a:p>
          <a:p>
            <a:pPr lvl="1"/>
            <a:r>
              <a:rPr lang="en-US" dirty="0">
                <a:solidFill>
                  <a:prstClr val="black"/>
                </a:solidFill>
              </a:rPr>
              <a:t>Relation between </a:t>
            </a:r>
            <a:r>
              <a:rPr lang="en-US" dirty="0" err="1">
                <a:solidFill>
                  <a:prstClr val="black"/>
                </a:solidFill>
              </a:rPr>
              <a:t>timeInstant</a:t>
            </a:r>
            <a:r>
              <a:rPr lang="en-US" dirty="0">
                <a:solidFill>
                  <a:prstClr val="black"/>
                </a:solidFill>
              </a:rPr>
              <a:t> and </a:t>
            </a:r>
            <a:r>
              <a:rPr lang="en-US" dirty="0" err="1">
                <a:solidFill>
                  <a:prstClr val="black"/>
                </a:solidFill>
              </a:rPr>
              <a:t>timeInterval</a:t>
            </a:r>
            <a:r>
              <a:rPr lang="en-US" dirty="0" smtClean="0">
                <a:solidFill>
                  <a:prstClr val="black"/>
                </a:solidFill>
              </a:rPr>
              <a:t>.</a:t>
            </a:r>
            <a:endParaRPr lang="en-US" dirty="0">
              <a:solidFill>
                <a:prstClr val="black"/>
              </a:solidFill>
            </a:endParaRPr>
          </a:p>
          <a:p>
            <a:pPr lvl="1"/>
            <a:r>
              <a:rPr lang="en-US" dirty="0" smtClean="0">
                <a:solidFill>
                  <a:prstClr val="black"/>
                </a:solidFill>
              </a:rPr>
              <a:t>Relation </a:t>
            </a:r>
            <a:r>
              <a:rPr lang="en-US" dirty="0">
                <a:solidFill>
                  <a:prstClr val="black"/>
                </a:solidFill>
              </a:rPr>
              <a:t>between </a:t>
            </a:r>
            <a:r>
              <a:rPr lang="en-US" dirty="0" err="1">
                <a:solidFill>
                  <a:prstClr val="black"/>
                </a:solidFill>
              </a:rPr>
              <a:t>timeInterval</a:t>
            </a:r>
            <a:r>
              <a:rPr lang="en-US" dirty="0">
                <a:solidFill>
                  <a:prstClr val="black"/>
                </a:solidFill>
              </a:rPr>
              <a:t> </a:t>
            </a:r>
            <a:r>
              <a:rPr lang="en-US" dirty="0" smtClean="0">
                <a:solidFill>
                  <a:prstClr val="black"/>
                </a:solidFill>
              </a:rPr>
              <a:t>and </a:t>
            </a:r>
            <a:r>
              <a:rPr lang="en-US" dirty="0" err="1" smtClean="0">
                <a:solidFill>
                  <a:prstClr val="black"/>
                </a:solidFill>
              </a:rPr>
              <a:t>timeInstant</a:t>
            </a:r>
            <a:r>
              <a:rPr lang="en-US" dirty="0" smtClean="0">
                <a:solidFill>
                  <a:prstClr val="black"/>
                </a:solidFill>
              </a:rPr>
              <a:t>.</a:t>
            </a:r>
            <a:endParaRPr lang="en-US" dirty="0">
              <a:solidFill>
                <a:prstClr val="black"/>
              </a:solidFill>
            </a:endParaRPr>
          </a:p>
          <a:p>
            <a:pPr lvl="1"/>
            <a:r>
              <a:rPr lang="en-US" dirty="0" smtClean="0">
                <a:solidFill>
                  <a:prstClr val="black"/>
                </a:solidFill>
              </a:rPr>
              <a:t>Relation </a:t>
            </a:r>
            <a:r>
              <a:rPr lang="en-US" dirty="0">
                <a:solidFill>
                  <a:prstClr val="black"/>
                </a:solidFill>
              </a:rPr>
              <a:t>between </a:t>
            </a:r>
            <a:r>
              <a:rPr lang="en-US" dirty="0" err="1">
                <a:solidFill>
                  <a:prstClr val="black"/>
                </a:solidFill>
              </a:rPr>
              <a:t>timeInterval</a:t>
            </a:r>
            <a:r>
              <a:rPr lang="en-US" dirty="0">
                <a:solidFill>
                  <a:prstClr val="black"/>
                </a:solidFill>
              </a:rPr>
              <a:t> and </a:t>
            </a:r>
            <a:r>
              <a:rPr lang="en-US" dirty="0" err="1" smtClean="0">
                <a:solidFill>
                  <a:prstClr val="black"/>
                </a:solidFill>
              </a:rPr>
              <a:t>timeInterval</a:t>
            </a:r>
            <a:r>
              <a:rPr lang="en-US" dirty="0" smtClean="0">
                <a:solidFill>
                  <a:prstClr val="black"/>
                </a:solidFill>
              </a:rPr>
              <a:t>.</a:t>
            </a:r>
          </a:p>
          <a:p>
            <a:pPr lvl="1"/>
            <a:endParaRPr lang="en-US" dirty="0">
              <a:solidFill>
                <a:prstClr val="black"/>
              </a:solidFill>
            </a:endParaRPr>
          </a:p>
          <a:p>
            <a:r>
              <a:rPr lang="en-US" dirty="0" smtClean="0"/>
              <a:t>Should check the consistency of event’s </a:t>
            </a:r>
            <a:r>
              <a:rPr lang="en-US" dirty="0" err="1" smtClean="0"/>
              <a:t>TemporalType</a:t>
            </a:r>
            <a:r>
              <a:rPr lang="en-US" dirty="0" smtClean="0"/>
              <a:t> with its relations</a:t>
            </a:r>
          </a:p>
          <a:p>
            <a:pPr lvl="1"/>
            <a:r>
              <a:rPr lang="en-US" dirty="0" smtClean="0"/>
              <a:t>For (</a:t>
            </a:r>
            <a:r>
              <a:rPr lang="en-US" dirty="0" err="1" smtClean="0"/>
              <a:t>subEvent</a:t>
            </a:r>
            <a:r>
              <a:rPr lang="en-US" dirty="0" smtClean="0"/>
              <a:t>, relation, </a:t>
            </a:r>
            <a:r>
              <a:rPr lang="en-US" dirty="0" err="1" smtClean="0"/>
              <a:t>objEvent</a:t>
            </a:r>
            <a:r>
              <a:rPr lang="en-US" dirty="0" smtClean="0"/>
              <a:t>): </a:t>
            </a:r>
          </a:p>
          <a:p>
            <a:pPr lvl="2"/>
            <a:r>
              <a:rPr lang="en-US" dirty="0" smtClean="0"/>
              <a:t>If the given </a:t>
            </a:r>
            <a:r>
              <a:rPr lang="en-US" dirty="0" err="1" smtClean="0"/>
              <a:t>subEvent</a:t>
            </a:r>
            <a:r>
              <a:rPr lang="en-US" dirty="0" smtClean="0"/>
              <a:t> is a </a:t>
            </a:r>
            <a:r>
              <a:rPr lang="en-US" dirty="0" smtClean="0">
                <a:solidFill>
                  <a:srgbClr val="FF0000"/>
                </a:solidFill>
              </a:rPr>
              <a:t>TimeInstant </a:t>
            </a:r>
            <a:r>
              <a:rPr lang="en-US" dirty="0" smtClean="0"/>
              <a:t>event, its relations cannot be the subset of "overlap, </a:t>
            </a:r>
            <a:r>
              <a:rPr lang="en-US" dirty="0" err="1" smtClean="0"/>
              <a:t>overlappedBy</a:t>
            </a:r>
            <a:r>
              <a:rPr lang="en-US" dirty="0" smtClean="0"/>
              <a:t>, </a:t>
            </a:r>
            <a:r>
              <a:rPr lang="en-US" dirty="0" err="1" smtClean="0"/>
              <a:t>startedBy</a:t>
            </a:r>
            <a:r>
              <a:rPr lang="en-US" dirty="0" smtClean="0"/>
              <a:t>, </a:t>
            </a:r>
            <a:r>
              <a:rPr lang="en-US" dirty="0" err="1" smtClean="0"/>
              <a:t>finishedBy</a:t>
            </a:r>
            <a:r>
              <a:rPr lang="en-US" dirty="0" smtClean="0"/>
              <a:t>, contain".</a:t>
            </a:r>
          </a:p>
          <a:p>
            <a:pPr lvl="2"/>
            <a:r>
              <a:rPr lang="en-US" dirty="0" smtClean="0"/>
              <a:t> If the given </a:t>
            </a:r>
            <a:r>
              <a:rPr lang="en-US" dirty="0" err="1" smtClean="0"/>
              <a:t>objEvent</a:t>
            </a:r>
            <a:r>
              <a:rPr lang="en-US" dirty="0" smtClean="0"/>
              <a:t> is a </a:t>
            </a:r>
            <a:r>
              <a:rPr lang="en-US" dirty="0" smtClean="0">
                <a:solidFill>
                  <a:srgbClr val="FF0000"/>
                </a:solidFill>
              </a:rPr>
              <a:t>TimeInstant </a:t>
            </a:r>
            <a:r>
              <a:rPr lang="en-US" dirty="0" smtClean="0"/>
              <a:t>event, its relations cannot be the subset of "overlap, </a:t>
            </a:r>
            <a:r>
              <a:rPr lang="en-US" dirty="0" err="1" smtClean="0"/>
              <a:t>overlappedBy</a:t>
            </a:r>
            <a:r>
              <a:rPr lang="en-US" dirty="0" smtClean="0"/>
              <a:t>, start, finish, during".</a:t>
            </a:r>
          </a:p>
          <a:p>
            <a:pPr lvl="1"/>
            <a:endParaRPr lang="en-US" dirty="0">
              <a:solidFill>
                <a:prstClr val="black"/>
              </a:solidFill>
            </a:endParaRPr>
          </a:p>
        </p:txBody>
      </p:sp>
    </p:spTree>
    <p:extLst>
      <p:ext uri="{BB962C8B-B14F-4D97-AF65-F5344CB8AC3E}">
        <p14:creationId xmlns:p14="http://schemas.microsoft.com/office/powerpoint/2010/main" val="77471588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24286" cy="1325563"/>
          </a:xfrm>
        </p:spPr>
        <p:txBody>
          <a:bodyPr/>
          <a:lstStyle/>
          <a:p>
            <a:r>
              <a:rPr lang="en-US" dirty="0" smtClean="0"/>
              <a:t>13 Allen’s interval relations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58076861"/>
              </p:ext>
            </p:extLst>
          </p:nvPr>
        </p:nvGraphicFramePr>
        <p:xfrm>
          <a:off x="172993" y="2479589"/>
          <a:ext cx="11895442" cy="2190905"/>
        </p:xfrm>
        <a:graphic>
          <a:graphicData uri="http://schemas.openxmlformats.org/drawingml/2006/table">
            <a:tbl>
              <a:tblPr/>
              <a:tblGrid>
                <a:gridCol w="915034"/>
                <a:gridCol w="915034"/>
                <a:gridCol w="915034"/>
                <a:gridCol w="915034"/>
                <a:gridCol w="915034"/>
                <a:gridCol w="915034"/>
                <a:gridCol w="915034"/>
                <a:gridCol w="915034"/>
                <a:gridCol w="915034"/>
                <a:gridCol w="915034"/>
                <a:gridCol w="915034"/>
                <a:gridCol w="915034"/>
                <a:gridCol w="915034"/>
              </a:tblGrid>
              <a:tr h="815546">
                <a:tc>
                  <a:txBody>
                    <a:bodyPr/>
                    <a:lstStyle/>
                    <a:p>
                      <a:pPr algn="ctr"/>
                      <a:r>
                        <a:rPr lang="en-US" sz="1400" dirty="0" smtClean="0">
                          <a:effectLst/>
                        </a:rPr>
                        <a:t>before</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dirty="0">
                          <a:effectLst/>
                        </a:rPr>
                        <a:t>meets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dirty="0">
                          <a:effectLst/>
                        </a:rPr>
                        <a:t>overlaps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dirty="0">
                          <a:effectLst/>
                        </a:rPr>
                        <a:t>finished </a:t>
                      </a:r>
                      <a:br>
                        <a:rPr lang="en-US" sz="1400" dirty="0">
                          <a:effectLst/>
                        </a:rPr>
                      </a:br>
                      <a:r>
                        <a:rPr lang="en-US" sz="1400" dirty="0">
                          <a:effectLst/>
                        </a:rPr>
                        <a:t>by</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rPr>
                        <a:t>contains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rPr>
                        <a:t>starts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rPr>
                        <a:t>equals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rPr>
                        <a:t>started </a:t>
                      </a:r>
                      <a:br>
                        <a:rPr lang="en-US" sz="1400">
                          <a:effectLst/>
                        </a:rPr>
                      </a:br>
                      <a:r>
                        <a:rPr lang="en-US" sz="1400">
                          <a:effectLst/>
                        </a:rPr>
                        <a:t>by</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dirty="0">
                          <a:effectLst/>
                        </a:rPr>
                        <a:t>during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dirty="0">
                          <a:effectLst/>
                        </a:rPr>
                        <a:t>finishes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rPr>
                        <a:t>overlap- </a:t>
                      </a:r>
                      <a:br>
                        <a:rPr lang="en-US" sz="1400">
                          <a:effectLst/>
                        </a:rPr>
                      </a:br>
                      <a:r>
                        <a:rPr lang="en-US" sz="1400">
                          <a:effectLst/>
                        </a:rPr>
                        <a:t>ped by</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dirty="0">
                          <a:effectLst/>
                        </a:rPr>
                        <a:t>met </a:t>
                      </a:r>
                      <a:br>
                        <a:rPr lang="en-US" sz="1400" dirty="0">
                          <a:effectLst/>
                        </a:rPr>
                      </a:br>
                      <a:r>
                        <a:rPr lang="en-US" sz="1400" dirty="0">
                          <a:effectLst/>
                        </a:rPr>
                        <a:t>by</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dirty="0" smtClean="0">
                          <a:effectLst/>
                        </a:rPr>
                        <a:t>after</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864972">
                <a:tc>
                  <a:txBody>
                    <a:bodyPr/>
                    <a:lstStyle/>
                    <a:p>
                      <a:pPr algn="ctr"/>
                      <a:endParaRPr lang="en-US" sz="1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1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1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1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1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1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1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1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1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1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1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1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10387">
                <a:tc>
                  <a:txBody>
                    <a:bodyPr/>
                    <a:lstStyle/>
                    <a:p>
                      <a:pPr algn="ctr"/>
                      <a:r>
                        <a:rPr lang="en-US" sz="1400">
                          <a:effectLst/>
                          <a:latin typeface="Arial" panose="020B0604020202020204" pitchFamily="34" charset="0"/>
                        </a:rPr>
                        <a:t>p</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latin typeface="Arial" panose="020B0604020202020204" pitchFamily="34" charset="0"/>
                        </a:rPr>
                        <a:t>m</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latin typeface="Arial" panose="020B0604020202020204" pitchFamily="34" charset="0"/>
                        </a:rPr>
                        <a:t>o</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latin typeface="Arial" panose="020B0604020202020204" pitchFamily="34" charset="0"/>
                        </a:rPr>
                        <a:t>F</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latin typeface="Arial" panose="020B0604020202020204" pitchFamily="34" charset="0"/>
                        </a:rPr>
                        <a:t>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latin typeface="Arial" panose="020B0604020202020204" pitchFamily="34" charset="0"/>
                        </a:rPr>
                        <a:t>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latin typeface="Arial" panose="020B0604020202020204" pitchFamily="34" charset="0"/>
                        </a:rPr>
                        <a:t>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latin typeface="Arial" panose="020B0604020202020204" pitchFamily="34" charset="0"/>
                        </a:rPr>
                        <a:t>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latin typeface="Arial" panose="020B0604020202020204" pitchFamily="34" charset="0"/>
                        </a:rPr>
                        <a:t>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latin typeface="Arial" panose="020B0604020202020204" pitchFamily="34" charset="0"/>
                        </a:rPr>
                        <a:t>f</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dirty="0">
                          <a:effectLst/>
                          <a:latin typeface="Arial" panose="020B0604020202020204" pitchFamily="34" charset="0"/>
                        </a:rPr>
                        <a:t>O</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latin typeface="Arial" panose="020B0604020202020204" pitchFamily="34" charset="0"/>
                        </a:rPr>
                        <a:t>M</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dirty="0">
                          <a:effectLst/>
                          <a:latin typeface="Arial" panose="020B0604020202020204" pitchFamily="34" charset="0"/>
                        </a:rPr>
                        <a:t>P</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4110" name="Picture 14" desc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729" y="3560628"/>
            <a:ext cx="794889" cy="459431"/>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15" desc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223" y="3560629"/>
            <a:ext cx="896984" cy="459431"/>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253" y="3560629"/>
            <a:ext cx="692793" cy="459431"/>
          </a:xfrm>
          <a:prstGeom prst="rect">
            <a:avLst/>
          </a:prstGeom>
          <a:noFill/>
          <a:extLst>
            <a:ext uri="{909E8E84-426E-40dd-AFC4-6F175D3DCCD1}">
              <a14:hiddenFill xmlns:a14="http://schemas.microsoft.com/office/drawing/2010/main">
                <a:solidFill>
                  <a:srgbClr val="FFFFFF"/>
                </a:solidFill>
              </a14:hiddenFill>
            </a:ext>
          </a:extLst>
        </p:spPr>
      </p:pic>
      <p:pic>
        <p:nvPicPr>
          <p:cNvPr id="4113" name="Picture 17" descr="f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2952" y="3560630"/>
            <a:ext cx="619867" cy="459431"/>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di"/>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4648" y="3560630"/>
            <a:ext cx="619867" cy="459431"/>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19" desc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8560" y="3560630"/>
            <a:ext cx="619867" cy="459431"/>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4548" y="3560630"/>
            <a:ext cx="619867" cy="459431"/>
          </a:xfrm>
          <a:prstGeom prst="rect">
            <a:avLst/>
          </a:prstGeom>
          <a:noFill/>
          <a:extLst>
            <a:ext uri="{909E8E84-426E-40dd-AFC4-6F175D3DCCD1}">
              <a14:hiddenFill xmlns:a14="http://schemas.microsoft.com/office/drawing/2010/main">
                <a:solidFill>
                  <a:srgbClr val="FFFFFF"/>
                </a:solidFill>
              </a14:hiddenFill>
            </a:ext>
          </a:extLst>
        </p:spPr>
      </p:pic>
      <p:pic>
        <p:nvPicPr>
          <p:cNvPr id="4117" name="Picture 21" descr="si"/>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0536" y="3560631"/>
            <a:ext cx="619867" cy="459431"/>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descr="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17941" y="3560632"/>
            <a:ext cx="619867" cy="459431"/>
          </a:xfrm>
          <a:prstGeom prst="rect">
            <a:avLst/>
          </a:prstGeom>
          <a:noFill/>
          <a:extLst>
            <a:ext uri="{909E8E84-426E-40dd-AFC4-6F175D3DCCD1}">
              <a14:hiddenFill xmlns:a14="http://schemas.microsoft.com/office/drawing/2010/main">
                <a:solidFill>
                  <a:srgbClr val="FFFFFF"/>
                </a:solidFill>
              </a14:hiddenFill>
            </a:ext>
          </a:extLst>
        </p:spPr>
      </p:pic>
      <p:pic>
        <p:nvPicPr>
          <p:cNvPr id="4119" name="Picture 23" descr="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93929" y="3560633"/>
            <a:ext cx="619867" cy="459431"/>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descr="oi"/>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61334" y="3560633"/>
            <a:ext cx="692793" cy="459431"/>
          </a:xfrm>
          <a:prstGeom prst="rect">
            <a:avLst/>
          </a:prstGeom>
          <a:noFill/>
          <a:extLst>
            <a:ext uri="{909E8E84-426E-40dd-AFC4-6F175D3DCCD1}">
              <a14:hiddenFill xmlns:a14="http://schemas.microsoft.com/office/drawing/2010/main">
                <a:solidFill>
                  <a:srgbClr val="FFFFFF"/>
                </a:solidFill>
              </a14:hiddenFill>
            </a:ext>
          </a:extLst>
        </p:spPr>
      </p:pic>
      <p:pic>
        <p:nvPicPr>
          <p:cNvPr id="4121" name="Picture 25" descr="mi"/>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29336" y="3560633"/>
            <a:ext cx="896984" cy="459431"/>
          </a:xfrm>
          <a:prstGeom prst="rect">
            <a:avLst/>
          </a:prstGeom>
          <a:noFill/>
          <a:extLst>
            <a:ext uri="{909E8E84-426E-40dd-AFC4-6F175D3DCCD1}">
              <a14:hiddenFill xmlns:a14="http://schemas.microsoft.com/office/drawing/2010/main">
                <a:solidFill>
                  <a:srgbClr val="FFFFFF"/>
                </a:solidFill>
              </a14:hiddenFill>
            </a:ext>
          </a:extLst>
        </p:spPr>
      </p:pic>
      <p:pic>
        <p:nvPicPr>
          <p:cNvPr id="4122" name="Picture 26" descr="pi"/>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01529" y="3560633"/>
            <a:ext cx="794889" cy="45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3063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78" y="576711"/>
            <a:ext cx="9251715" cy="12112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p:cNvSpPr/>
          <p:nvPr/>
        </p:nvSpPr>
        <p:spPr>
          <a:xfrm>
            <a:off x="7507892" y="0"/>
            <a:ext cx="4690323" cy="369332"/>
          </a:xfrm>
          <a:prstGeom prst="rect">
            <a:avLst/>
          </a:prstGeom>
        </p:spPr>
        <p:txBody>
          <a:bodyPr wrap="none">
            <a:spAutoFit/>
          </a:bodyPr>
          <a:lstStyle/>
          <a:p>
            <a:r>
              <a:rPr lang="en-US" dirty="0"/>
              <a:t>Relation between </a:t>
            </a:r>
            <a:r>
              <a:rPr lang="en-US" dirty="0" err="1" smtClean="0"/>
              <a:t>timeInterval</a:t>
            </a:r>
            <a:r>
              <a:rPr lang="en-US" dirty="0" smtClean="0"/>
              <a:t> </a:t>
            </a:r>
            <a:r>
              <a:rPr lang="en-US" dirty="0"/>
              <a:t>and </a:t>
            </a:r>
            <a:r>
              <a:rPr lang="en-US" dirty="0" err="1" smtClean="0"/>
              <a:t>timeInterval</a:t>
            </a:r>
            <a:r>
              <a:rPr lang="en-US" dirty="0" smtClean="0"/>
              <a:t> </a:t>
            </a:r>
            <a:endParaRPr lang="en-US" dirty="0"/>
          </a:p>
        </p:txBody>
      </p:sp>
      <p:sp>
        <p:nvSpPr>
          <p:cNvPr id="152" name="TextBox 151"/>
          <p:cNvSpPr txBox="1"/>
          <p:nvPr/>
        </p:nvSpPr>
        <p:spPr>
          <a:xfrm>
            <a:off x="217724" y="576711"/>
            <a:ext cx="3224024" cy="1200329"/>
          </a:xfrm>
          <a:prstGeom prst="rect">
            <a:avLst/>
          </a:prstGeom>
          <a:noFill/>
        </p:spPr>
        <p:txBody>
          <a:bodyPr wrap="none" rtlCol="0">
            <a:spAutoFit/>
          </a:bodyPr>
          <a:lstStyle/>
          <a:p>
            <a:r>
              <a:rPr lang="en-US" dirty="0" smtClean="0">
                <a:solidFill>
                  <a:srgbClr val="0070C0"/>
                </a:solidFill>
              </a:rPr>
              <a:t>*</a:t>
            </a:r>
            <a:r>
              <a:rPr lang="en-US" dirty="0" err="1" smtClean="0">
                <a:solidFill>
                  <a:srgbClr val="0070C0"/>
                </a:solidFill>
              </a:rPr>
              <a:t>startBeforeStart</a:t>
            </a:r>
            <a:r>
              <a:rPr lang="en-US" dirty="0" smtClean="0">
                <a:solidFill>
                  <a:srgbClr val="0070C0"/>
                </a:solidFill>
              </a:rPr>
              <a:t> (TEO default)</a:t>
            </a:r>
          </a:p>
          <a:p>
            <a:r>
              <a:rPr lang="en-US" dirty="0" smtClean="0">
                <a:solidFill>
                  <a:srgbClr val="C00000"/>
                </a:solidFill>
              </a:rPr>
              <a:t>#</a:t>
            </a:r>
            <a:r>
              <a:rPr lang="en-US" dirty="0" err="1" smtClean="0">
                <a:solidFill>
                  <a:srgbClr val="C00000"/>
                </a:solidFill>
              </a:rPr>
              <a:t>endBeforeStart</a:t>
            </a:r>
            <a:r>
              <a:rPr lang="en-US" dirty="0" smtClean="0">
                <a:solidFill>
                  <a:srgbClr val="C00000"/>
                </a:solidFill>
              </a:rPr>
              <a:t> = Allen’s before</a:t>
            </a:r>
          </a:p>
          <a:p>
            <a:r>
              <a:rPr lang="en-US" dirty="0" err="1" smtClean="0"/>
              <a:t>startBeforeEnd</a:t>
            </a:r>
            <a:r>
              <a:rPr lang="en-US" dirty="0" smtClean="0"/>
              <a:t> (TEO)</a:t>
            </a:r>
          </a:p>
          <a:p>
            <a:r>
              <a:rPr lang="en-US" dirty="0" err="1" smtClean="0"/>
              <a:t>endBeforeEnd</a:t>
            </a:r>
            <a:r>
              <a:rPr lang="en-US" dirty="0" smtClean="0"/>
              <a:t> (TEO)</a:t>
            </a:r>
          </a:p>
        </p:txBody>
      </p:sp>
      <p:sp>
        <p:nvSpPr>
          <p:cNvPr id="154" name="TextBox 153"/>
          <p:cNvSpPr txBox="1"/>
          <p:nvPr/>
        </p:nvSpPr>
        <p:spPr>
          <a:xfrm>
            <a:off x="9680322" y="1039904"/>
            <a:ext cx="2484398" cy="369332"/>
          </a:xfrm>
          <a:prstGeom prst="rect">
            <a:avLst/>
          </a:prstGeom>
          <a:noFill/>
        </p:spPr>
        <p:txBody>
          <a:bodyPr wrap="none" rtlCol="0">
            <a:spAutoFit/>
          </a:bodyPr>
          <a:lstStyle/>
          <a:p>
            <a:r>
              <a:rPr lang="en-US" dirty="0" smtClean="0"/>
              <a:t>Defined for “</a:t>
            </a:r>
            <a:r>
              <a:rPr lang="en-US" dirty="0" err="1" smtClean="0"/>
              <a:t>timeOffset</a:t>
            </a:r>
            <a:r>
              <a:rPr lang="en-US" dirty="0" smtClean="0"/>
              <a:t>”</a:t>
            </a:r>
            <a:endParaRPr lang="en-US" dirty="0"/>
          </a:p>
        </p:txBody>
      </p:sp>
      <p:sp>
        <p:nvSpPr>
          <p:cNvPr id="4" name="Rectangle 3"/>
          <p:cNvSpPr/>
          <p:nvPr/>
        </p:nvSpPr>
        <p:spPr>
          <a:xfrm>
            <a:off x="3383192" y="579365"/>
            <a:ext cx="6096000" cy="1200329"/>
          </a:xfrm>
          <a:prstGeom prst="rect">
            <a:avLst/>
          </a:prstGeom>
        </p:spPr>
        <p:txBody>
          <a:bodyPr>
            <a:spAutoFit/>
          </a:bodyPr>
          <a:lstStyle/>
          <a:p>
            <a:r>
              <a:rPr lang="en-US" dirty="0">
                <a:solidFill>
                  <a:srgbClr val="0070C0"/>
                </a:solidFill>
              </a:rPr>
              <a:t>*</a:t>
            </a:r>
            <a:r>
              <a:rPr lang="en-US" dirty="0" err="1">
                <a:solidFill>
                  <a:srgbClr val="0070C0"/>
                </a:solidFill>
              </a:rPr>
              <a:t>startAfterStart</a:t>
            </a:r>
            <a:r>
              <a:rPr lang="en-US" dirty="0">
                <a:solidFill>
                  <a:srgbClr val="0070C0"/>
                </a:solidFill>
              </a:rPr>
              <a:t> (</a:t>
            </a:r>
            <a:r>
              <a:rPr lang="en-US" dirty="0" smtClean="0">
                <a:solidFill>
                  <a:srgbClr val="0070C0"/>
                </a:solidFill>
              </a:rPr>
              <a:t>TEO default)</a:t>
            </a:r>
            <a:endParaRPr lang="en-US" dirty="0">
              <a:solidFill>
                <a:srgbClr val="0070C0"/>
              </a:solidFill>
            </a:endParaRPr>
          </a:p>
          <a:p>
            <a:r>
              <a:rPr lang="en-US" dirty="0" err="1"/>
              <a:t>endAfterStart</a:t>
            </a:r>
            <a:r>
              <a:rPr lang="en-US" dirty="0"/>
              <a:t> (TEO)</a:t>
            </a:r>
          </a:p>
          <a:p>
            <a:r>
              <a:rPr lang="en-US" dirty="0">
                <a:solidFill>
                  <a:srgbClr val="C00000"/>
                </a:solidFill>
              </a:rPr>
              <a:t>#</a:t>
            </a:r>
            <a:r>
              <a:rPr lang="en-US" dirty="0" err="1">
                <a:solidFill>
                  <a:srgbClr val="C00000"/>
                </a:solidFill>
              </a:rPr>
              <a:t>startAfterEnd</a:t>
            </a:r>
            <a:r>
              <a:rPr lang="en-US" dirty="0">
                <a:solidFill>
                  <a:srgbClr val="C00000"/>
                </a:solidFill>
              </a:rPr>
              <a:t> = Allen’s after</a:t>
            </a:r>
          </a:p>
          <a:p>
            <a:r>
              <a:rPr lang="en-US" dirty="0" err="1"/>
              <a:t>endAfterEnd</a:t>
            </a:r>
            <a:r>
              <a:rPr lang="en-US" dirty="0"/>
              <a:t> (TEO)</a:t>
            </a:r>
          </a:p>
        </p:txBody>
      </p:sp>
      <p:sp>
        <p:nvSpPr>
          <p:cNvPr id="167" name="Rectangle 166"/>
          <p:cNvSpPr/>
          <p:nvPr/>
        </p:nvSpPr>
        <p:spPr>
          <a:xfrm>
            <a:off x="6382622" y="569898"/>
            <a:ext cx="3083403" cy="1200329"/>
          </a:xfrm>
          <a:prstGeom prst="rect">
            <a:avLst/>
          </a:prstGeom>
        </p:spPr>
        <p:txBody>
          <a:bodyPr wrap="square">
            <a:spAutoFit/>
          </a:bodyPr>
          <a:lstStyle/>
          <a:p>
            <a:r>
              <a:rPr lang="en-US" dirty="0" smtClean="0">
                <a:solidFill>
                  <a:srgbClr val="0070C0"/>
                </a:solidFill>
              </a:rPr>
              <a:t>*</a:t>
            </a:r>
            <a:r>
              <a:rPr lang="en-US" dirty="0" err="1" smtClean="0">
                <a:solidFill>
                  <a:srgbClr val="0070C0"/>
                </a:solidFill>
              </a:rPr>
              <a:t>startEqualStart</a:t>
            </a:r>
            <a:r>
              <a:rPr lang="en-US" dirty="0" smtClean="0">
                <a:solidFill>
                  <a:srgbClr val="0070C0"/>
                </a:solidFill>
              </a:rPr>
              <a:t> </a:t>
            </a:r>
            <a:r>
              <a:rPr lang="en-US" dirty="0">
                <a:solidFill>
                  <a:srgbClr val="0070C0"/>
                </a:solidFill>
              </a:rPr>
              <a:t>(</a:t>
            </a:r>
            <a:r>
              <a:rPr lang="en-US" dirty="0" smtClean="0">
                <a:solidFill>
                  <a:srgbClr val="0070C0"/>
                </a:solidFill>
              </a:rPr>
              <a:t>TEO</a:t>
            </a:r>
            <a:r>
              <a:rPr lang="en-US" dirty="0">
                <a:solidFill>
                  <a:srgbClr val="0070C0"/>
                </a:solidFill>
              </a:rPr>
              <a:t> default</a:t>
            </a:r>
            <a:r>
              <a:rPr lang="en-US" dirty="0" smtClean="0">
                <a:solidFill>
                  <a:srgbClr val="0070C0"/>
                </a:solidFill>
              </a:rPr>
              <a:t>)</a:t>
            </a:r>
            <a:endParaRPr lang="en-US" dirty="0">
              <a:solidFill>
                <a:srgbClr val="0070C0"/>
              </a:solidFill>
            </a:endParaRPr>
          </a:p>
          <a:p>
            <a:r>
              <a:rPr lang="en-US" dirty="0" smtClean="0">
                <a:solidFill>
                  <a:srgbClr val="C00000"/>
                </a:solidFill>
              </a:rPr>
              <a:t>#</a:t>
            </a:r>
            <a:r>
              <a:rPr lang="en-US" dirty="0" err="1" smtClean="0">
                <a:solidFill>
                  <a:srgbClr val="C00000"/>
                </a:solidFill>
              </a:rPr>
              <a:t>endEqualStart</a:t>
            </a:r>
            <a:r>
              <a:rPr lang="en-US" dirty="0" smtClean="0">
                <a:solidFill>
                  <a:srgbClr val="C00000"/>
                </a:solidFill>
              </a:rPr>
              <a:t> = Allen’s meet</a:t>
            </a:r>
            <a:endParaRPr lang="en-US" dirty="0">
              <a:solidFill>
                <a:srgbClr val="C00000"/>
              </a:solidFill>
            </a:endParaRPr>
          </a:p>
          <a:p>
            <a:r>
              <a:rPr lang="en-US" dirty="0" smtClean="0">
                <a:solidFill>
                  <a:srgbClr val="C00000"/>
                </a:solidFill>
              </a:rPr>
              <a:t>#</a:t>
            </a:r>
            <a:r>
              <a:rPr lang="en-US" dirty="0" err="1" smtClean="0">
                <a:solidFill>
                  <a:srgbClr val="C00000"/>
                </a:solidFill>
              </a:rPr>
              <a:t>startEqualEnd</a:t>
            </a:r>
            <a:r>
              <a:rPr lang="en-US" dirty="0" smtClean="0">
                <a:solidFill>
                  <a:srgbClr val="C00000"/>
                </a:solidFill>
              </a:rPr>
              <a:t> = Allen’s </a:t>
            </a:r>
            <a:r>
              <a:rPr lang="en-US" dirty="0" err="1" smtClean="0">
                <a:solidFill>
                  <a:srgbClr val="C00000"/>
                </a:solidFill>
              </a:rPr>
              <a:t>metBy</a:t>
            </a:r>
            <a:endParaRPr lang="en-US" dirty="0" smtClean="0">
              <a:solidFill>
                <a:srgbClr val="C00000"/>
              </a:solidFill>
            </a:endParaRPr>
          </a:p>
          <a:p>
            <a:r>
              <a:rPr lang="en-US" dirty="0" err="1" smtClean="0"/>
              <a:t>endEqualEnd</a:t>
            </a:r>
            <a:r>
              <a:rPr lang="en-US" dirty="0" smtClean="0"/>
              <a:t> </a:t>
            </a:r>
            <a:r>
              <a:rPr lang="en-US" dirty="0"/>
              <a:t>(TEO)</a:t>
            </a:r>
          </a:p>
        </p:txBody>
      </p:sp>
      <p:sp>
        <p:nvSpPr>
          <p:cNvPr id="8" name="Right Arrow 7"/>
          <p:cNvSpPr/>
          <p:nvPr/>
        </p:nvSpPr>
        <p:spPr>
          <a:xfrm>
            <a:off x="9491653" y="1117105"/>
            <a:ext cx="217689" cy="212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106698" y="1987216"/>
            <a:ext cx="11978223" cy="4768981"/>
            <a:chOff x="106698" y="1987216"/>
            <a:chExt cx="11978223" cy="4768981"/>
          </a:xfrm>
        </p:grpSpPr>
        <p:sp>
          <p:nvSpPr>
            <p:cNvPr id="3" name="Rectangle 2"/>
            <p:cNvSpPr/>
            <p:nvPr/>
          </p:nvSpPr>
          <p:spPr>
            <a:xfrm>
              <a:off x="106699" y="2231263"/>
              <a:ext cx="11936337" cy="10764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163055" y="2912232"/>
              <a:ext cx="732123" cy="338554"/>
            </a:xfrm>
            <a:prstGeom prst="rect">
              <a:avLst/>
            </a:prstGeom>
            <a:noFill/>
          </p:spPr>
          <p:txBody>
            <a:bodyPr wrap="none" rtlCol="0">
              <a:spAutoFit/>
            </a:bodyPr>
            <a:lstStyle/>
            <a:p>
              <a:r>
                <a:rPr lang="en-US" sz="1600" dirty="0" smtClean="0"/>
                <a:t>before</a:t>
              </a:r>
              <a:endParaRPr lang="en-US" sz="1400" dirty="0"/>
            </a:p>
          </p:txBody>
        </p:sp>
        <p:sp>
          <p:nvSpPr>
            <p:cNvPr id="16" name="TextBox 15"/>
            <p:cNvSpPr txBox="1"/>
            <p:nvPr/>
          </p:nvSpPr>
          <p:spPr>
            <a:xfrm>
              <a:off x="377638" y="2267906"/>
              <a:ext cx="271228" cy="307777"/>
            </a:xfrm>
            <a:prstGeom prst="rect">
              <a:avLst/>
            </a:prstGeom>
            <a:noFill/>
          </p:spPr>
          <p:txBody>
            <a:bodyPr wrap="none" rtlCol="0">
              <a:spAutoFit/>
            </a:bodyPr>
            <a:lstStyle/>
            <a:p>
              <a:r>
                <a:rPr lang="en-US" sz="1400" dirty="0" smtClean="0"/>
                <a:t>a</a:t>
              </a:r>
              <a:endParaRPr lang="en-US" dirty="0"/>
            </a:p>
          </p:txBody>
        </p:sp>
        <p:sp>
          <p:nvSpPr>
            <p:cNvPr id="2" name="Rectangle 1"/>
            <p:cNvSpPr/>
            <p:nvPr/>
          </p:nvSpPr>
          <p:spPr>
            <a:xfrm>
              <a:off x="214468" y="2370733"/>
              <a:ext cx="218481" cy="141877"/>
            </a:xfrm>
            <a:prstGeom prst="rect">
              <a:avLst/>
            </a:prstGeom>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TextBox 36"/>
            <p:cNvSpPr txBox="1"/>
            <p:nvPr/>
          </p:nvSpPr>
          <p:spPr>
            <a:xfrm>
              <a:off x="767023" y="2568512"/>
              <a:ext cx="279244" cy="307777"/>
            </a:xfrm>
            <a:prstGeom prst="rect">
              <a:avLst/>
            </a:prstGeom>
            <a:noFill/>
          </p:spPr>
          <p:txBody>
            <a:bodyPr wrap="none" rtlCol="0">
              <a:spAutoFit/>
            </a:bodyPr>
            <a:lstStyle/>
            <a:p>
              <a:r>
                <a:rPr lang="en-US" sz="1400" dirty="0" smtClean="0"/>
                <a:t>b</a:t>
              </a:r>
              <a:endParaRPr lang="en-US" dirty="0"/>
            </a:p>
          </p:txBody>
        </p:sp>
        <p:sp>
          <p:nvSpPr>
            <p:cNvPr id="38" name="Rectangle 37"/>
            <p:cNvSpPr/>
            <p:nvPr/>
          </p:nvSpPr>
          <p:spPr>
            <a:xfrm>
              <a:off x="534850" y="2630310"/>
              <a:ext cx="279244" cy="1709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TextBox 38"/>
            <p:cNvSpPr txBox="1"/>
            <p:nvPr/>
          </p:nvSpPr>
          <p:spPr>
            <a:xfrm>
              <a:off x="1089565" y="2888218"/>
              <a:ext cx="675570" cy="369332"/>
            </a:xfrm>
            <a:prstGeom prst="rect">
              <a:avLst/>
            </a:prstGeom>
            <a:noFill/>
          </p:spPr>
          <p:txBody>
            <a:bodyPr wrap="none" rtlCol="0">
              <a:spAutoFit/>
            </a:bodyPr>
            <a:lstStyle/>
            <a:p>
              <a:r>
                <a:rPr lang="en-US" dirty="0" smtClean="0"/>
                <a:t>meet</a:t>
              </a:r>
              <a:endParaRPr lang="en-US" dirty="0"/>
            </a:p>
          </p:txBody>
        </p:sp>
        <p:sp>
          <p:nvSpPr>
            <p:cNvPr id="40" name="TextBox 39"/>
            <p:cNvSpPr txBox="1"/>
            <p:nvPr/>
          </p:nvSpPr>
          <p:spPr>
            <a:xfrm>
              <a:off x="1403033" y="2267906"/>
              <a:ext cx="271228" cy="307777"/>
            </a:xfrm>
            <a:prstGeom prst="rect">
              <a:avLst/>
            </a:prstGeom>
            <a:noFill/>
          </p:spPr>
          <p:txBody>
            <a:bodyPr wrap="none" rtlCol="0">
              <a:spAutoFit/>
            </a:bodyPr>
            <a:lstStyle/>
            <a:p>
              <a:r>
                <a:rPr lang="en-US" sz="1400" dirty="0" smtClean="0"/>
                <a:t>a</a:t>
              </a:r>
              <a:endParaRPr lang="en-US" dirty="0"/>
            </a:p>
          </p:txBody>
        </p:sp>
        <p:sp>
          <p:nvSpPr>
            <p:cNvPr id="41" name="Rectangle 40"/>
            <p:cNvSpPr/>
            <p:nvPr/>
          </p:nvSpPr>
          <p:spPr>
            <a:xfrm>
              <a:off x="1108055" y="2370733"/>
              <a:ext cx="351550" cy="141877"/>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TextBox 41"/>
            <p:cNvSpPr txBox="1"/>
            <p:nvPr/>
          </p:nvSpPr>
          <p:spPr>
            <a:xfrm>
              <a:off x="1718276" y="2568512"/>
              <a:ext cx="279244" cy="307777"/>
            </a:xfrm>
            <a:prstGeom prst="rect">
              <a:avLst/>
            </a:prstGeom>
            <a:noFill/>
          </p:spPr>
          <p:txBody>
            <a:bodyPr wrap="none" rtlCol="0">
              <a:spAutoFit/>
            </a:bodyPr>
            <a:lstStyle/>
            <a:p>
              <a:r>
                <a:rPr lang="en-US" sz="1400" dirty="0" smtClean="0"/>
                <a:t>b</a:t>
              </a:r>
              <a:endParaRPr lang="en-US" dirty="0"/>
            </a:p>
          </p:txBody>
        </p:sp>
        <p:sp>
          <p:nvSpPr>
            <p:cNvPr id="43" name="Rectangle 42"/>
            <p:cNvSpPr/>
            <p:nvPr/>
          </p:nvSpPr>
          <p:spPr>
            <a:xfrm>
              <a:off x="1459605" y="2630310"/>
              <a:ext cx="313980" cy="1620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TextBox 43"/>
            <p:cNvSpPr txBox="1"/>
            <p:nvPr/>
          </p:nvSpPr>
          <p:spPr>
            <a:xfrm>
              <a:off x="1944100" y="2888218"/>
              <a:ext cx="888320" cy="369332"/>
            </a:xfrm>
            <a:prstGeom prst="rect">
              <a:avLst/>
            </a:prstGeom>
            <a:noFill/>
          </p:spPr>
          <p:txBody>
            <a:bodyPr wrap="none" rtlCol="0">
              <a:spAutoFit/>
            </a:bodyPr>
            <a:lstStyle/>
            <a:p>
              <a:r>
                <a:rPr lang="en-US" dirty="0" smtClean="0"/>
                <a:t>overlap</a:t>
              </a:r>
              <a:endParaRPr lang="en-US" dirty="0"/>
            </a:p>
          </p:txBody>
        </p:sp>
        <p:sp>
          <p:nvSpPr>
            <p:cNvPr id="45" name="TextBox 44"/>
            <p:cNvSpPr txBox="1"/>
            <p:nvPr/>
          </p:nvSpPr>
          <p:spPr>
            <a:xfrm>
              <a:off x="2381138" y="2267906"/>
              <a:ext cx="271228" cy="307777"/>
            </a:xfrm>
            <a:prstGeom prst="rect">
              <a:avLst/>
            </a:prstGeom>
            <a:noFill/>
          </p:spPr>
          <p:txBody>
            <a:bodyPr wrap="none" rtlCol="0">
              <a:spAutoFit/>
            </a:bodyPr>
            <a:lstStyle/>
            <a:p>
              <a:r>
                <a:rPr lang="en-US" sz="1400" dirty="0" smtClean="0"/>
                <a:t>a</a:t>
              </a:r>
              <a:endParaRPr lang="en-US" dirty="0"/>
            </a:p>
          </p:txBody>
        </p:sp>
        <p:sp>
          <p:nvSpPr>
            <p:cNvPr id="50" name="Rectangle 49"/>
            <p:cNvSpPr/>
            <p:nvPr/>
          </p:nvSpPr>
          <p:spPr>
            <a:xfrm>
              <a:off x="2086160" y="2370733"/>
              <a:ext cx="351550" cy="141877"/>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TextBox 55"/>
            <p:cNvSpPr txBox="1"/>
            <p:nvPr/>
          </p:nvSpPr>
          <p:spPr>
            <a:xfrm>
              <a:off x="2531621" y="2568512"/>
              <a:ext cx="279244" cy="307777"/>
            </a:xfrm>
            <a:prstGeom prst="rect">
              <a:avLst/>
            </a:prstGeom>
            <a:noFill/>
          </p:spPr>
          <p:txBody>
            <a:bodyPr wrap="none" rtlCol="0">
              <a:spAutoFit/>
            </a:bodyPr>
            <a:lstStyle/>
            <a:p>
              <a:r>
                <a:rPr lang="en-US" sz="1400" dirty="0" smtClean="0"/>
                <a:t>b</a:t>
              </a:r>
              <a:endParaRPr lang="en-US" dirty="0"/>
            </a:p>
          </p:txBody>
        </p:sp>
        <p:sp>
          <p:nvSpPr>
            <p:cNvPr id="77" name="Rectangle 76"/>
            <p:cNvSpPr/>
            <p:nvPr/>
          </p:nvSpPr>
          <p:spPr>
            <a:xfrm>
              <a:off x="2264712" y="2630310"/>
              <a:ext cx="313980" cy="1620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4770783" y="2901003"/>
              <a:ext cx="613694" cy="369332"/>
            </a:xfrm>
            <a:prstGeom prst="rect">
              <a:avLst/>
            </a:prstGeom>
            <a:noFill/>
          </p:spPr>
          <p:txBody>
            <a:bodyPr wrap="none" rtlCol="0">
              <a:spAutoFit/>
            </a:bodyPr>
            <a:lstStyle/>
            <a:p>
              <a:r>
                <a:rPr lang="en-US" dirty="0" smtClean="0"/>
                <a:t>start</a:t>
              </a:r>
              <a:endParaRPr lang="en-US" dirty="0"/>
            </a:p>
          </p:txBody>
        </p:sp>
        <p:sp>
          <p:nvSpPr>
            <p:cNvPr id="79" name="TextBox 78"/>
            <p:cNvSpPr txBox="1"/>
            <p:nvPr/>
          </p:nvSpPr>
          <p:spPr>
            <a:xfrm>
              <a:off x="5092485" y="2264215"/>
              <a:ext cx="271228" cy="307777"/>
            </a:xfrm>
            <a:prstGeom prst="rect">
              <a:avLst/>
            </a:prstGeom>
            <a:noFill/>
          </p:spPr>
          <p:txBody>
            <a:bodyPr wrap="none" rtlCol="0">
              <a:spAutoFit/>
            </a:bodyPr>
            <a:lstStyle/>
            <a:p>
              <a:r>
                <a:rPr lang="en-US" sz="1400" dirty="0" smtClean="0"/>
                <a:t>a</a:t>
              </a:r>
              <a:endParaRPr lang="en-US" dirty="0"/>
            </a:p>
          </p:txBody>
        </p:sp>
        <p:sp>
          <p:nvSpPr>
            <p:cNvPr id="80" name="Rectangle 79"/>
            <p:cNvSpPr/>
            <p:nvPr/>
          </p:nvSpPr>
          <p:spPr>
            <a:xfrm>
              <a:off x="4879887" y="2358804"/>
              <a:ext cx="255367" cy="141877"/>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1" name="TextBox 80"/>
            <p:cNvSpPr txBox="1"/>
            <p:nvPr/>
          </p:nvSpPr>
          <p:spPr>
            <a:xfrm>
              <a:off x="5226496" y="2556583"/>
              <a:ext cx="279244" cy="307777"/>
            </a:xfrm>
            <a:prstGeom prst="rect">
              <a:avLst/>
            </a:prstGeom>
            <a:noFill/>
          </p:spPr>
          <p:txBody>
            <a:bodyPr wrap="none" rtlCol="0">
              <a:spAutoFit/>
            </a:bodyPr>
            <a:lstStyle/>
            <a:p>
              <a:r>
                <a:rPr lang="en-US" sz="1400" dirty="0" smtClean="0"/>
                <a:t>b</a:t>
              </a:r>
              <a:endParaRPr lang="en-US" dirty="0"/>
            </a:p>
          </p:txBody>
        </p:sp>
        <p:sp>
          <p:nvSpPr>
            <p:cNvPr id="82" name="Rectangle 81"/>
            <p:cNvSpPr/>
            <p:nvPr/>
          </p:nvSpPr>
          <p:spPr>
            <a:xfrm>
              <a:off x="4879668" y="2618381"/>
              <a:ext cx="405855" cy="1536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3" name="TextBox 82"/>
            <p:cNvSpPr txBox="1"/>
            <p:nvPr/>
          </p:nvSpPr>
          <p:spPr>
            <a:xfrm>
              <a:off x="5429498" y="2901003"/>
              <a:ext cx="707245" cy="369332"/>
            </a:xfrm>
            <a:prstGeom prst="rect">
              <a:avLst/>
            </a:prstGeom>
            <a:noFill/>
          </p:spPr>
          <p:txBody>
            <a:bodyPr wrap="none" rtlCol="0">
              <a:spAutoFit/>
            </a:bodyPr>
            <a:lstStyle/>
            <a:p>
              <a:r>
                <a:rPr lang="en-US" dirty="0" smtClean="0"/>
                <a:t>equal</a:t>
              </a:r>
              <a:endParaRPr lang="en-US" dirty="0"/>
            </a:p>
          </p:txBody>
        </p:sp>
        <p:sp>
          <p:nvSpPr>
            <p:cNvPr id="84" name="TextBox 83"/>
            <p:cNvSpPr txBox="1"/>
            <p:nvPr/>
          </p:nvSpPr>
          <p:spPr>
            <a:xfrm>
              <a:off x="5957150" y="2255977"/>
              <a:ext cx="271228" cy="307777"/>
            </a:xfrm>
            <a:prstGeom prst="rect">
              <a:avLst/>
            </a:prstGeom>
            <a:noFill/>
          </p:spPr>
          <p:txBody>
            <a:bodyPr wrap="none" rtlCol="0">
              <a:spAutoFit/>
            </a:bodyPr>
            <a:lstStyle/>
            <a:p>
              <a:r>
                <a:rPr lang="en-US" sz="1400" dirty="0" smtClean="0"/>
                <a:t>a</a:t>
              </a:r>
              <a:endParaRPr lang="en-US" dirty="0"/>
            </a:p>
          </p:txBody>
        </p:sp>
        <p:sp>
          <p:nvSpPr>
            <p:cNvPr id="85" name="Rectangle 84"/>
            <p:cNvSpPr/>
            <p:nvPr/>
          </p:nvSpPr>
          <p:spPr>
            <a:xfrm>
              <a:off x="5551039" y="2358804"/>
              <a:ext cx="463623" cy="160527"/>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TextBox 85"/>
            <p:cNvSpPr txBox="1"/>
            <p:nvPr/>
          </p:nvSpPr>
          <p:spPr>
            <a:xfrm>
              <a:off x="5967591" y="2556583"/>
              <a:ext cx="279244" cy="307777"/>
            </a:xfrm>
            <a:prstGeom prst="rect">
              <a:avLst/>
            </a:prstGeom>
            <a:noFill/>
          </p:spPr>
          <p:txBody>
            <a:bodyPr wrap="none" rtlCol="0">
              <a:spAutoFit/>
            </a:bodyPr>
            <a:lstStyle/>
            <a:p>
              <a:r>
                <a:rPr lang="en-US" sz="1400" dirty="0" smtClean="0"/>
                <a:t>b</a:t>
              </a:r>
              <a:endParaRPr lang="en-US" dirty="0"/>
            </a:p>
          </p:txBody>
        </p:sp>
        <p:sp>
          <p:nvSpPr>
            <p:cNvPr id="87" name="Rectangle 86"/>
            <p:cNvSpPr/>
            <p:nvPr/>
          </p:nvSpPr>
          <p:spPr>
            <a:xfrm>
              <a:off x="5551039" y="2618381"/>
              <a:ext cx="463623" cy="1608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TextBox 87"/>
            <p:cNvSpPr txBox="1"/>
            <p:nvPr/>
          </p:nvSpPr>
          <p:spPr>
            <a:xfrm>
              <a:off x="2764432" y="2912932"/>
              <a:ext cx="1158651" cy="369332"/>
            </a:xfrm>
            <a:prstGeom prst="rect">
              <a:avLst/>
            </a:prstGeom>
            <a:noFill/>
          </p:spPr>
          <p:txBody>
            <a:bodyPr wrap="none" rtlCol="0">
              <a:spAutoFit/>
            </a:bodyPr>
            <a:lstStyle/>
            <a:p>
              <a:r>
                <a:rPr lang="en-US" dirty="0" err="1" smtClean="0"/>
                <a:t>finishedBy</a:t>
              </a:r>
              <a:endParaRPr lang="en-US" dirty="0"/>
            </a:p>
          </p:txBody>
        </p:sp>
        <p:sp>
          <p:nvSpPr>
            <p:cNvPr id="89" name="TextBox 88"/>
            <p:cNvSpPr txBox="1"/>
            <p:nvPr/>
          </p:nvSpPr>
          <p:spPr>
            <a:xfrm>
              <a:off x="3539222" y="2276144"/>
              <a:ext cx="271228" cy="307777"/>
            </a:xfrm>
            <a:prstGeom prst="rect">
              <a:avLst/>
            </a:prstGeom>
            <a:noFill/>
          </p:spPr>
          <p:txBody>
            <a:bodyPr wrap="none" rtlCol="0">
              <a:spAutoFit/>
            </a:bodyPr>
            <a:lstStyle/>
            <a:p>
              <a:r>
                <a:rPr lang="en-US" sz="1400" dirty="0" smtClean="0"/>
                <a:t>a</a:t>
              </a:r>
              <a:endParaRPr lang="en-US" dirty="0"/>
            </a:p>
          </p:txBody>
        </p:sp>
        <p:sp>
          <p:nvSpPr>
            <p:cNvPr id="90" name="Rectangle 89"/>
            <p:cNvSpPr/>
            <p:nvPr/>
          </p:nvSpPr>
          <p:spPr>
            <a:xfrm>
              <a:off x="2934433" y="2378972"/>
              <a:ext cx="661361" cy="134706"/>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TextBox 90"/>
            <p:cNvSpPr txBox="1"/>
            <p:nvPr/>
          </p:nvSpPr>
          <p:spPr>
            <a:xfrm>
              <a:off x="3549663" y="2576750"/>
              <a:ext cx="279244" cy="307777"/>
            </a:xfrm>
            <a:prstGeom prst="rect">
              <a:avLst/>
            </a:prstGeom>
            <a:noFill/>
          </p:spPr>
          <p:txBody>
            <a:bodyPr wrap="none" rtlCol="0">
              <a:spAutoFit/>
            </a:bodyPr>
            <a:lstStyle/>
            <a:p>
              <a:r>
                <a:rPr lang="en-US" sz="1400" dirty="0" smtClean="0"/>
                <a:t>b</a:t>
              </a:r>
              <a:endParaRPr lang="en-US" dirty="0"/>
            </a:p>
          </p:txBody>
        </p:sp>
        <p:sp>
          <p:nvSpPr>
            <p:cNvPr id="92" name="Rectangle 91"/>
            <p:cNvSpPr/>
            <p:nvPr/>
          </p:nvSpPr>
          <p:spPr>
            <a:xfrm>
              <a:off x="3291290" y="2638548"/>
              <a:ext cx="305444" cy="1464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3" name="TextBox 92"/>
            <p:cNvSpPr txBox="1"/>
            <p:nvPr/>
          </p:nvSpPr>
          <p:spPr>
            <a:xfrm>
              <a:off x="3860162" y="2903177"/>
              <a:ext cx="881523" cy="369332"/>
            </a:xfrm>
            <a:prstGeom prst="rect">
              <a:avLst/>
            </a:prstGeom>
            <a:noFill/>
          </p:spPr>
          <p:txBody>
            <a:bodyPr wrap="none" rtlCol="0">
              <a:spAutoFit/>
            </a:bodyPr>
            <a:lstStyle/>
            <a:p>
              <a:r>
                <a:rPr lang="en-US" dirty="0" smtClean="0"/>
                <a:t>contain</a:t>
              </a:r>
              <a:endParaRPr lang="en-US" dirty="0"/>
            </a:p>
          </p:txBody>
        </p:sp>
        <p:sp>
          <p:nvSpPr>
            <p:cNvPr id="94" name="TextBox 93"/>
            <p:cNvSpPr txBox="1"/>
            <p:nvPr/>
          </p:nvSpPr>
          <p:spPr>
            <a:xfrm>
              <a:off x="4569048" y="2274627"/>
              <a:ext cx="271228" cy="307777"/>
            </a:xfrm>
            <a:prstGeom prst="rect">
              <a:avLst/>
            </a:prstGeom>
            <a:noFill/>
          </p:spPr>
          <p:txBody>
            <a:bodyPr wrap="none" rtlCol="0">
              <a:spAutoFit/>
            </a:bodyPr>
            <a:lstStyle/>
            <a:p>
              <a:r>
                <a:rPr lang="en-US" sz="1400" dirty="0" smtClean="0"/>
                <a:t>a</a:t>
              </a:r>
              <a:endParaRPr lang="en-US" dirty="0"/>
            </a:p>
          </p:txBody>
        </p:sp>
        <p:sp>
          <p:nvSpPr>
            <p:cNvPr id="95" name="Rectangle 94"/>
            <p:cNvSpPr/>
            <p:nvPr/>
          </p:nvSpPr>
          <p:spPr>
            <a:xfrm>
              <a:off x="3956021" y="2377455"/>
              <a:ext cx="661361" cy="134706"/>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6" name="TextBox 95"/>
            <p:cNvSpPr txBox="1"/>
            <p:nvPr/>
          </p:nvSpPr>
          <p:spPr>
            <a:xfrm>
              <a:off x="4414729" y="2575233"/>
              <a:ext cx="279244" cy="307777"/>
            </a:xfrm>
            <a:prstGeom prst="rect">
              <a:avLst/>
            </a:prstGeom>
            <a:noFill/>
          </p:spPr>
          <p:txBody>
            <a:bodyPr wrap="none" rtlCol="0">
              <a:spAutoFit/>
            </a:bodyPr>
            <a:lstStyle/>
            <a:p>
              <a:r>
                <a:rPr lang="en-US" sz="1400" dirty="0" smtClean="0"/>
                <a:t>b</a:t>
              </a:r>
              <a:endParaRPr lang="en-US" dirty="0"/>
            </a:p>
          </p:txBody>
        </p:sp>
        <p:sp>
          <p:nvSpPr>
            <p:cNvPr id="97" name="Rectangle 96"/>
            <p:cNvSpPr/>
            <p:nvPr/>
          </p:nvSpPr>
          <p:spPr>
            <a:xfrm>
              <a:off x="4156356" y="2637031"/>
              <a:ext cx="305444" cy="1464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8" name="TextBox 97"/>
            <p:cNvSpPr txBox="1"/>
            <p:nvPr/>
          </p:nvSpPr>
          <p:spPr>
            <a:xfrm>
              <a:off x="6176730" y="2901003"/>
              <a:ext cx="1075423" cy="369332"/>
            </a:xfrm>
            <a:prstGeom prst="rect">
              <a:avLst/>
            </a:prstGeom>
            <a:noFill/>
          </p:spPr>
          <p:txBody>
            <a:bodyPr wrap="none" rtlCol="0">
              <a:spAutoFit/>
            </a:bodyPr>
            <a:lstStyle/>
            <a:p>
              <a:r>
                <a:rPr lang="en-US" dirty="0" err="1" smtClean="0"/>
                <a:t>startedBy</a:t>
              </a:r>
              <a:endParaRPr lang="en-US" dirty="0"/>
            </a:p>
          </p:txBody>
        </p:sp>
        <p:sp>
          <p:nvSpPr>
            <p:cNvPr id="99" name="TextBox 98"/>
            <p:cNvSpPr txBox="1"/>
            <p:nvPr/>
          </p:nvSpPr>
          <p:spPr>
            <a:xfrm>
              <a:off x="6926801" y="2255977"/>
              <a:ext cx="271228" cy="307777"/>
            </a:xfrm>
            <a:prstGeom prst="rect">
              <a:avLst/>
            </a:prstGeom>
            <a:noFill/>
          </p:spPr>
          <p:txBody>
            <a:bodyPr wrap="none" rtlCol="0">
              <a:spAutoFit/>
            </a:bodyPr>
            <a:lstStyle/>
            <a:p>
              <a:r>
                <a:rPr lang="en-US" sz="1400" dirty="0" smtClean="0"/>
                <a:t>a</a:t>
              </a:r>
              <a:endParaRPr lang="en-US" dirty="0"/>
            </a:p>
          </p:txBody>
        </p:sp>
        <p:sp>
          <p:nvSpPr>
            <p:cNvPr id="100" name="Rectangle 99"/>
            <p:cNvSpPr/>
            <p:nvPr/>
          </p:nvSpPr>
          <p:spPr>
            <a:xfrm>
              <a:off x="6303865" y="2358804"/>
              <a:ext cx="679508" cy="141877"/>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1" name="TextBox 100"/>
            <p:cNvSpPr txBox="1"/>
            <p:nvPr/>
          </p:nvSpPr>
          <p:spPr>
            <a:xfrm>
              <a:off x="6533587" y="2556583"/>
              <a:ext cx="279244" cy="307777"/>
            </a:xfrm>
            <a:prstGeom prst="rect">
              <a:avLst/>
            </a:prstGeom>
            <a:noFill/>
          </p:spPr>
          <p:txBody>
            <a:bodyPr wrap="none" rtlCol="0">
              <a:spAutoFit/>
            </a:bodyPr>
            <a:lstStyle/>
            <a:p>
              <a:r>
                <a:rPr lang="en-US" sz="1400" dirty="0" smtClean="0"/>
                <a:t>b</a:t>
              </a:r>
              <a:endParaRPr lang="en-US" dirty="0"/>
            </a:p>
          </p:txBody>
        </p:sp>
        <p:sp>
          <p:nvSpPr>
            <p:cNvPr id="102" name="Rectangle 101"/>
            <p:cNvSpPr/>
            <p:nvPr/>
          </p:nvSpPr>
          <p:spPr>
            <a:xfrm>
              <a:off x="6301414" y="2618381"/>
              <a:ext cx="279244" cy="1536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3" name="TextBox 102"/>
            <p:cNvSpPr txBox="1"/>
            <p:nvPr/>
          </p:nvSpPr>
          <p:spPr>
            <a:xfrm>
              <a:off x="7157333" y="2901003"/>
              <a:ext cx="792205" cy="369332"/>
            </a:xfrm>
            <a:prstGeom prst="rect">
              <a:avLst/>
            </a:prstGeom>
            <a:noFill/>
          </p:spPr>
          <p:txBody>
            <a:bodyPr wrap="none" rtlCol="0">
              <a:spAutoFit/>
            </a:bodyPr>
            <a:lstStyle/>
            <a:p>
              <a:r>
                <a:rPr lang="en-US" dirty="0" smtClean="0"/>
                <a:t>during</a:t>
              </a:r>
              <a:endParaRPr lang="en-US" dirty="0"/>
            </a:p>
          </p:txBody>
        </p:sp>
        <p:sp>
          <p:nvSpPr>
            <p:cNvPr id="104" name="TextBox 103"/>
            <p:cNvSpPr txBox="1"/>
            <p:nvPr/>
          </p:nvSpPr>
          <p:spPr>
            <a:xfrm>
              <a:off x="7602605" y="2255977"/>
              <a:ext cx="271228" cy="307777"/>
            </a:xfrm>
            <a:prstGeom prst="rect">
              <a:avLst/>
            </a:prstGeom>
            <a:noFill/>
          </p:spPr>
          <p:txBody>
            <a:bodyPr wrap="none" rtlCol="0">
              <a:spAutoFit/>
            </a:bodyPr>
            <a:lstStyle/>
            <a:p>
              <a:r>
                <a:rPr lang="en-US" sz="1400" dirty="0" smtClean="0"/>
                <a:t>a</a:t>
              </a:r>
              <a:endParaRPr lang="en-US" dirty="0"/>
            </a:p>
          </p:txBody>
        </p:sp>
        <p:sp>
          <p:nvSpPr>
            <p:cNvPr id="105" name="Rectangle 104"/>
            <p:cNvSpPr/>
            <p:nvPr/>
          </p:nvSpPr>
          <p:spPr>
            <a:xfrm>
              <a:off x="7411149" y="2358804"/>
              <a:ext cx="248027" cy="141877"/>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TextBox 105"/>
            <p:cNvSpPr txBox="1"/>
            <p:nvPr/>
          </p:nvSpPr>
          <p:spPr>
            <a:xfrm>
              <a:off x="7728378" y="2556583"/>
              <a:ext cx="279244" cy="307777"/>
            </a:xfrm>
            <a:prstGeom prst="rect">
              <a:avLst/>
            </a:prstGeom>
            <a:noFill/>
          </p:spPr>
          <p:txBody>
            <a:bodyPr wrap="none" rtlCol="0">
              <a:spAutoFit/>
            </a:bodyPr>
            <a:lstStyle/>
            <a:p>
              <a:r>
                <a:rPr lang="en-US" sz="1400" dirty="0" smtClean="0"/>
                <a:t>b</a:t>
              </a:r>
              <a:endParaRPr lang="en-US" dirty="0"/>
            </a:p>
          </p:txBody>
        </p:sp>
        <p:sp>
          <p:nvSpPr>
            <p:cNvPr id="107" name="Rectangle 106"/>
            <p:cNvSpPr/>
            <p:nvPr/>
          </p:nvSpPr>
          <p:spPr>
            <a:xfrm>
              <a:off x="7280817" y="2618382"/>
              <a:ext cx="503971" cy="1829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TextBox 107"/>
            <p:cNvSpPr txBox="1"/>
            <p:nvPr/>
          </p:nvSpPr>
          <p:spPr>
            <a:xfrm>
              <a:off x="7982898" y="2909241"/>
              <a:ext cx="694421" cy="369332"/>
            </a:xfrm>
            <a:prstGeom prst="rect">
              <a:avLst/>
            </a:prstGeom>
            <a:noFill/>
          </p:spPr>
          <p:txBody>
            <a:bodyPr wrap="none" rtlCol="0">
              <a:spAutoFit/>
            </a:bodyPr>
            <a:lstStyle/>
            <a:p>
              <a:r>
                <a:rPr lang="en-US" dirty="0" smtClean="0"/>
                <a:t>finish</a:t>
              </a:r>
              <a:endParaRPr lang="en-US" dirty="0"/>
            </a:p>
          </p:txBody>
        </p:sp>
        <p:sp>
          <p:nvSpPr>
            <p:cNvPr id="109" name="TextBox 108"/>
            <p:cNvSpPr txBox="1"/>
            <p:nvPr/>
          </p:nvSpPr>
          <p:spPr>
            <a:xfrm>
              <a:off x="8428170" y="2255977"/>
              <a:ext cx="271228" cy="307777"/>
            </a:xfrm>
            <a:prstGeom prst="rect">
              <a:avLst/>
            </a:prstGeom>
            <a:noFill/>
          </p:spPr>
          <p:txBody>
            <a:bodyPr wrap="none" rtlCol="0">
              <a:spAutoFit/>
            </a:bodyPr>
            <a:lstStyle/>
            <a:p>
              <a:r>
                <a:rPr lang="en-US" sz="1400" dirty="0" smtClean="0"/>
                <a:t>a</a:t>
              </a:r>
              <a:endParaRPr lang="en-US" dirty="0"/>
            </a:p>
          </p:txBody>
        </p:sp>
        <p:sp>
          <p:nvSpPr>
            <p:cNvPr id="110" name="Rectangle 109"/>
            <p:cNvSpPr/>
            <p:nvPr/>
          </p:nvSpPr>
          <p:spPr>
            <a:xfrm>
              <a:off x="8229348" y="2358804"/>
              <a:ext cx="255393" cy="153357"/>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1" name="TextBox 110"/>
            <p:cNvSpPr txBox="1"/>
            <p:nvPr/>
          </p:nvSpPr>
          <p:spPr>
            <a:xfrm>
              <a:off x="8446849" y="2556583"/>
              <a:ext cx="279244" cy="307777"/>
            </a:xfrm>
            <a:prstGeom prst="rect">
              <a:avLst/>
            </a:prstGeom>
            <a:noFill/>
          </p:spPr>
          <p:txBody>
            <a:bodyPr wrap="none" rtlCol="0">
              <a:spAutoFit/>
            </a:bodyPr>
            <a:lstStyle/>
            <a:p>
              <a:r>
                <a:rPr lang="en-US" sz="1400" dirty="0" smtClean="0"/>
                <a:t>b</a:t>
              </a:r>
              <a:endParaRPr lang="en-US" dirty="0"/>
            </a:p>
          </p:txBody>
        </p:sp>
        <p:sp>
          <p:nvSpPr>
            <p:cNvPr id="112" name="Rectangle 111"/>
            <p:cNvSpPr/>
            <p:nvPr/>
          </p:nvSpPr>
          <p:spPr>
            <a:xfrm>
              <a:off x="8074697" y="2618381"/>
              <a:ext cx="419223" cy="1608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3" name="TextBox 112"/>
            <p:cNvSpPr txBox="1"/>
            <p:nvPr/>
          </p:nvSpPr>
          <p:spPr>
            <a:xfrm>
              <a:off x="8710875" y="2911415"/>
              <a:ext cx="1330749" cy="338554"/>
            </a:xfrm>
            <a:prstGeom prst="rect">
              <a:avLst/>
            </a:prstGeom>
            <a:noFill/>
          </p:spPr>
          <p:txBody>
            <a:bodyPr wrap="none" rtlCol="0">
              <a:spAutoFit/>
            </a:bodyPr>
            <a:lstStyle/>
            <a:p>
              <a:r>
                <a:rPr lang="en-US" sz="1600" dirty="0" err="1" smtClean="0"/>
                <a:t>overlappedBy</a:t>
              </a:r>
              <a:endParaRPr lang="en-US" dirty="0"/>
            </a:p>
          </p:txBody>
        </p:sp>
        <p:sp>
          <p:nvSpPr>
            <p:cNvPr id="114" name="TextBox 113"/>
            <p:cNvSpPr txBox="1"/>
            <p:nvPr/>
          </p:nvSpPr>
          <p:spPr>
            <a:xfrm>
              <a:off x="9584522" y="2249913"/>
              <a:ext cx="271228" cy="307777"/>
            </a:xfrm>
            <a:prstGeom prst="rect">
              <a:avLst/>
            </a:prstGeom>
            <a:noFill/>
          </p:spPr>
          <p:txBody>
            <a:bodyPr wrap="none" rtlCol="0">
              <a:spAutoFit/>
            </a:bodyPr>
            <a:lstStyle/>
            <a:p>
              <a:r>
                <a:rPr lang="en-US" sz="1400" dirty="0" smtClean="0"/>
                <a:t>a</a:t>
              </a:r>
              <a:endParaRPr lang="en-US" dirty="0"/>
            </a:p>
          </p:txBody>
        </p:sp>
        <p:sp>
          <p:nvSpPr>
            <p:cNvPr id="115" name="Rectangle 114"/>
            <p:cNvSpPr/>
            <p:nvPr/>
          </p:nvSpPr>
          <p:spPr>
            <a:xfrm>
              <a:off x="9289544" y="2352740"/>
              <a:ext cx="351550" cy="141877"/>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TextBox 115"/>
            <p:cNvSpPr txBox="1"/>
            <p:nvPr/>
          </p:nvSpPr>
          <p:spPr>
            <a:xfrm>
              <a:off x="9413728" y="2550519"/>
              <a:ext cx="279244" cy="307777"/>
            </a:xfrm>
            <a:prstGeom prst="rect">
              <a:avLst/>
            </a:prstGeom>
            <a:noFill/>
          </p:spPr>
          <p:txBody>
            <a:bodyPr wrap="none" rtlCol="0">
              <a:spAutoFit/>
            </a:bodyPr>
            <a:lstStyle/>
            <a:p>
              <a:r>
                <a:rPr lang="en-US" sz="1400" dirty="0" smtClean="0"/>
                <a:t>b</a:t>
              </a:r>
              <a:endParaRPr lang="en-US" dirty="0"/>
            </a:p>
          </p:txBody>
        </p:sp>
        <p:sp>
          <p:nvSpPr>
            <p:cNvPr id="117" name="Rectangle 116"/>
            <p:cNvSpPr/>
            <p:nvPr/>
          </p:nvSpPr>
          <p:spPr>
            <a:xfrm>
              <a:off x="8858932" y="2612317"/>
              <a:ext cx="601867" cy="1798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8" name="TextBox 117"/>
            <p:cNvSpPr txBox="1"/>
            <p:nvPr/>
          </p:nvSpPr>
          <p:spPr>
            <a:xfrm>
              <a:off x="10040588" y="2876289"/>
              <a:ext cx="787139" cy="369332"/>
            </a:xfrm>
            <a:prstGeom prst="rect">
              <a:avLst/>
            </a:prstGeom>
            <a:noFill/>
          </p:spPr>
          <p:txBody>
            <a:bodyPr wrap="none" rtlCol="0">
              <a:spAutoFit/>
            </a:bodyPr>
            <a:lstStyle/>
            <a:p>
              <a:r>
                <a:rPr lang="en-US" dirty="0" err="1" smtClean="0"/>
                <a:t>metBy</a:t>
              </a:r>
              <a:endParaRPr lang="en-US" dirty="0"/>
            </a:p>
          </p:txBody>
        </p:sp>
        <p:sp>
          <p:nvSpPr>
            <p:cNvPr id="119" name="TextBox 118"/>
            <p:cNvSpPr txBox="1"/>
            <p:nvPr/>
          </p:nvSpPr>
          <p:spPr>
            <a:xfrm>
              <a:off x="10708283" y="2231263"/>
              <a:ext cx="271228" cy="307777"/>
            </a:xfrm>
            <a:prstGeom prst="rect">
              <a:avLst/>
            </a:prstGeom>
            <a:noFill/>
          </p:spPr>
          <p:txBody>
            <a:bodyPr wrap="none" rtlCol="0">
              <a:spAutoFit/>
            </a:bodyPr>
            <a:lstStyle/>
            <a:p>
              <a:r>
                <a:rPr lang="en-US" sz="1400" dirty="0" smtClean="0"/>
                <a:t>a</a:t>
              </a:r>
              <a:endParaRPr lang="en-US" dirty="0"/>
            </a:p>
          </p:txBody>
        </p:sp>
        <p:sp>
          <p:nvSpPr>
            <p:cNvPr id="120" name="Rectangle 119"/>
            <p:cNvSpPr/>
            <p:nvPr/>
          </p:nvSpPr>
          <p:spPr>
            <a:xfrm>
              <a:off x="10413305" y="2334090"/>
              <a:ext cx="351550" cy="141877"/>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1" name="TextBox 120"/>
            <p:cNvSpPr txBox="1"/>
            <p:nvPr/>
          </p:nvSpPr>
          <p:spPr>
            <a:xfrm>
              <a:off x="10356258" y="2556583"/>
              <a:ext cx="279244" cy="307777"/>
            </a:xfrm>
            <a:prstGeom prst="rect">
              <a:avLst/>
            </a:prstGeom>
            <a:noFill/>
          </p:spPr>
          <p:txBody>
            <a:bodyPr wrap="none" rtlCol="0">
              <a:spAutoFit/>
            </a:bodyPr>
            <a:lstStyle/>
            <a:p>
              <a:r>
                <a:rPr lang="en-US" sz="1400" dirty="0" smtClean="0"/>
                <a:t>b</a:t>
              </a:r>
              <a:endParaRPr lang="en-US" dirty="0"/>
            </a:p>
          </p:txBody>
        </p:sp>
        <p:sp>
          <p:nvSpPr>
            <p:cNvPr id="122" name="Rectangle 121"/>
            <p:cNvSpPr/>
            <p:nvPr/>
          </p:nvSpPr>
          <p:spPr>
            <a:xfrm>
              <a:off x="10089349" y="2618381"/>
              <a:ext cx="313980" cy="1620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3" name="TextBox 122"/>
            <p:cNvSpPr txBox="1"/>
            <p:nvPr/>
          </p:nvSpPr>
          <p:spPr>
            <a:xfrm>
              <a:off x="11198222" y="2898064"/>
              <a:ext cx="634469" cy="369332"/>
            </a:xfrm>
            <a:prstGeom prst="rect">
              <a:avLst/>
            </a:prstGeom>
            <a:noFill/>
          </p:spPr>
          <p:txBody>
            <a:bodyPr wrap="none" rtlCol="0">
              <a:spAutoFit/>
            </a:bodyPr>
            <a:lstStyle/>
            <a:p>
              <a:r>
                <a:rPr lang="en-US" dirty="0" smtClean="0"/>
                <a:t>after</a:t>
              </a:r>
              <a:endParaRPr lang="en-US" sz="1100" dirty="0"/>
            </a:p>
          </p:txBody>
        </p:sp>
        <p:sp>
          <p:nvSpPr>
            <p:cNvPr id="124" name="TextBox 123"/>
            <p:cNvSpPr txBox="1"/>
            <p:nvPr/>
          </p:nvSpPr>
          <p:spPr>
            <a:xfrm>
              <a:off x="11658631" y="2273048"/>
              <a:ext cx="271228" cy="307777"/>
            </a:xfrm>
            <a:prstGeom prst="rect">
              <a:avLst/>
            </a:prstGeom>
            <a:noFill/>
          </p:spPr>
          <p:txBody>
            <a:bodyPr wrap="none" rtlCol="0">
              <a:spAutoFit/>
            </a:bodyPr>
            <a:lstStyle/>
            <a:p>
              <a:r>
                <a:rPr lang="en-US" sz="1400" dirty="0" smtClean="0"/>
                <a:t>a</a:t>
              </a:r>
              <a:endParaRPr lang="en-US" dirty="0"/>
            </a:p>
          </p:txBody>
        </p:sp>
        <p:sp>
          <p:nvSpPr>
            <p:cNvPr id="125" name="Rectangle 124"/>
            <p:cNvSpPr/>
            <p:nvPr/>
          </p:nvSpPr>
          <p:spPr>
            <a:xfrm>
              <a:off x="11495461" y="2375875"/>
              <a:ext cx="218481" cy="141877"/>
            </a:xfrm>
            <a:prstGeom prst="rect">
              <a:avLst/>
            </a:prstGeom>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TextBox 125"/>
            <p:cNvSpPr txBox="1"/>
            <p:nvPr/>
          </p:nvSpPr>
          <p:spPr>
            <a:xfrm>
              <a:off x="11314847" y="2573654"/>
              <a:ext cx="279244" cy="307777"/>
            </a:xfrm>
            <a:prstGeom prst="rect">
              <a:avLst/>
            </a:prstGeom>
            <a:noFill/>
          </p:spPr>
          <p:txBody>
            <a:bodyPr wrap="none" rtlCol="0">
              <a:spAutoFit/>
            </a:bodyPr>
            <a:lstStyle/>
            <a:p>
              <a:r>
                <a:rPr lang="en-US" sz="1400" dirty="0" smtClean="0"/>
                <a:t>b</a:t>
              </a:r>
              <a:endParaRPr lang="en-US" dirty="0"/>
            </a:p>
          </p:txBody>
        </p:sp>
        <p:sp>
          <p:nvSpPr>
            <p:cNvPr id="127" name="Rectangle 126"/>
            <p:cNvSpPr/>
            <p:nvPr/>
          </p:nvSpPr>
          <p:spPr>
            <a:xfrm>
              <a:off x="11082674" y="2635452"/>
              <a:ext cx="279244" cy="1709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980363" y="2231263"/>
              <a:ext cx="0" cy="3821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944846" y="2217553"/>
              <a:ext cx="0" cy="383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804027" y="2217553"/>
              <a:ext cx="0" cy="383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872244" y="2217553"/>
              <a:ext cx="0" cy="383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4771925" y="2231263"/>
              <a:ext cx="0" cy="3821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454212" y="2217553"/>
              <a:ext cx="0" cy="383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176730" y="2217553"/>
              <a:ext cx="0" cy="383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7180587" y="2233821"/>
              <a:ext cx="0" cy="3818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7949538" y="2217553"/>
              <a:ext cx="0" cy="383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8735692" y="2231263"/>
              <a:ext cx="0" cy="3821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0027708" y="2217553"/>
              <a:ext cx="0" cy="383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0959324" y="2233821"/>
              <a:ext cx="0" cy="3818523"/>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6699" y="3752604"/>
              <a:ext cx="4664084" cy="24851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r>
                <a:rPr lang="en-US" sz="1400" dirty="0" err="1" smtClean="0"/>
                <a:t>startBeforeStart</a:t>
              </a:r>
              <a:endParaRPr lang="en-US" sz="1400" dirty="0"/>
            </a:p>
          </p:txBody>
        </p:sp>
        <p:sp>
          <p:nvSpPr>
            <p:cNvPr id="139" name="Rectangle 138"/>
            <p:cNvSpPr/>
            <p:nvPr/>
          </p:nvSpPr>
          <p:spPr>
            <a:xfrm>
              <a:off x="106698" y="4436015"/>
              <a:ext cx="9921009" cy="24851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startBeforeEnd</a:t>
              </a:r>
              <a:endParaRPr lang="en-US" sz="1400" dirty="0"/>
            </a:p>
          </p:txBody>
        </p:sp>
        <p:sp>
          <p:nvSpPr>
            <p:cNvPr id="140" name="Rectangle 139"/>
            <p:cNvSpPr/>
            <p:nvPr/>
          </p:nvSpPr>
          <p:spPr>
            <a:xfrm>
              <a:off x="106698" y="4100997"/>
              <a:ext cx="2697329" cy="24851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endBeforeEnd</a:t>
              </a:r>
              <a:endParaRPr lang="en-US" dirty="0"/>
            </a:p>
          </p:txBody>
        </p:sp>
        <p:sp>
          <p:nvSpPr>
            <p:cNvPr id="141" name="Rectangle 140"/>
            <p:cNvSpPr/>
            <p:nvPr/>
          </p:nvSpPr>
          <p:spPr>
            <a:xfrm>
              <a:off x="4774049" y="4105582"/>
              <a:ext cx="680163" cy="24851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endBeforeEnd</a:t>
              </a:r>
              <a:endParaRPr lang="en-US" sz="900" dirty="0"/>
            </a:p>
          </p:txBody>
        </p:sp>
        <p:sp>
          <p:nvSpPr>
            <p:cNvPr id="142" name="Rectangle 141"/>
            <p:cNvSpPr/>
            <p:nvPr/>
          </p:nvSpPr>
          <p:spPr>
            <a:xfrm>
              <a:off x="7190187" y="4107443"/>
              <a:ext cx="759352" cy="24851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endBeforeEnd</a:t>
              </a:r>
              <a:endParaRPr lang="en-US" sz="1000" dirty="0"/>
            </a:p>
          </p:txBody>
        </p:sp>
        <p:sp>
          <p:nvSpPr>
            <p:cNvPr id="143" name="Rectangle 142"/>
            <p:cNvSpPr/>
            <p:nvPr/>
          </p:nvSpPr>
          <p:spPr>
            <a:xfrm>
              <a:off x="106698" y="3400749"/>
              <a:ext cx="873665" cy="24851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t>
              </a:r>
              <a:r>
                <a:rPr lang="en-US" sz="800" dirty="0" err="1" smtClean="0"/>
                <a:t>endBeforeStart</a:t>
              </a:r>
              <a:endParaRPr lang="en-US" sz="1000" dirty="0"/>
            </a:p>
          </p:txBody>
        </p:sp>
        <p:sp>
          <p:nvSpPr>
            <p:cNvPr id="144" name="Rectangle 143"/>
            <p:cNvSpPr/>
            <p:nvPr/>
          </p:nvSpPr>
          <p:spPr>
            <a:xfrm>
              <a:off x="7182712" y="3753985"/>
              <a:ext cx="4860324" cy="24851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r>
                <a:rPr lang="en-US" sz="1400" dirty="0" err="1" smtClean="0"/>
                <a:t>startAfterStart</a:t>
              </a:r>
              <a:endParaRPr lang="en-US" sz="1400" dirty="0"/>
            </a:p>
          </p:txBody>
        </p:sp>
        <p:sp>
          <p:nvSpPr>
            <p:cNvPr id="145" name="Rectangle 144"/>
            <p:cNvSpPr/>
            <p:nvPr/>
          </p:nvSpPr>
          <p:spPr>
            <a:xfrm>
              <a:off x="1944100" y="4777666"/>
              <a:ext cx="10098936" cy="2485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endAfterStart</a:t>
              </a:r>
              <a:endParaRPr lang="en-US" sz="1400" dirty="0"/>
            </a:p>
          </p:txBody>
        </p:sp>
        <p:sp>
          <p:nvSpPr>
            <p:cNvPr id="146" name="Rectangle 145"/>
            <p:cNvSpPr/>
            <p:nvPr/>
          </p:nvSpPr>
          <p:spPr>
            <a:xfrm>
              <a:off x="10959324" y="3398067"/>
              <a:ext cx="1083712" cy="24851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C00000"/>
                  </a:solidFill>
                </a:rPr>
                <a:t>#</a:t>
              </a:r>
              <a:r>
                <a:rPr lang="en-US" sz="1100" dirty="0" err="1" smtClean="0">
                  <a:solidFill>
                    <a:srgbClr val="C00000"/>
                  </a:solidFill>
                </a:rPr>
                <a:t>startAfterEnd</a:t>
              </a:r>
              <a:endParaRPr lang="en-US" sz="1100" dirty="0">
                <a:solidFill>
                  <a:srgbClr val="C00000"/>
                </a:solidFill>
              </a:endParaRPr>
            </a:p>
          </p:txBody>
        </p:sp>
        <p:sp>
          <p:nvSpPr>
            <p:cNvPr id="147" name="Rectangle 146"/>
            <p:cNvSpPr/>
            <p:nvPr/>
          </p:nvSpPr>
          <p:spPr>
            <a:xfrm>
              <a:off x="3874368" y="4102172"/>
              <a:ext cx="892722" cy="248512"/>
            </a:xfrm>
            <a:prstGeom prst="rect">
              <a:avLst/>
            </a:prstGeom>
            <a:pattFill prst="dkDnDiag">
              <a:fgClr>
                <a:srgbClr val="00B0F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endAfterEnd</a:t>
              </a:r>
              <a:endParaRPr lang="en-US" sz="1050" dirty="0"/>
            </a:p>
          </p:txBody>
        </p:sp>
        <p:sp>
          <p:nvSpPr>
            <p:cNvPr id="148" name="Rectangle 147"/>
            <p:cNvSpPr/>
            <p:nvPr/>
          </p:nvSpPr>
          <p:spPr>
            <a:xfrm>
              <a:off x="6186330" y="4105251"/>
              <a:ext cx="994257" cy="248512"/>
            </a:xfrm>
            <a:prstGeom prst="rect">
              <a:avLst/>
            </a:prstGeom>
            <a:pattFill prst="dkDnDiag">
              <a:fgClr>
                <a:srgbClr val="00B0F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chemeClr val="tx1"/>
                  </a:solidFill>
                </a:rPr>
                <a:t>endAfterEnd</a:t>
              </a:r>
              <a:endParaRPr lang="en-US" sz="1050" dirty="0"/>
            </a:p>
          </p:txBody>
        </p:sp>
        <p:sp>
          <p:nvSpPr>
            <p:cNvPr id="149" name="Rectangle 148"/>
            <p:cNvSpPr/>
            <p:nvPr/>
          </p:nvSpPr>
          <p:spPr>
            <a:xfrm>
              <a:off x="8735692" y="4104002"/>
              <a:ext cx="3307344" cy="248512"/>
            </a:xfrm>
            <a:prstGeom prst="rect">
              <a:avLst/>
            </a:prstGeom>
            <a:pattFill prst="dkDnDiag">
              <a:fgClr>
                <a:srgbClr val="00B0F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tx1"/>
                  </a:solidFill>
                </a:rPr>
                <a:t>endAfterEnd</a:t>
              </a:r>
              <a:endParaRPr lang="en-US" sz="1050" b="1" dirty="0">
                <a:solidFill>
                  <a:schemeClr val="tx1"/>
                </a:solidFill>
              </a:endParaRPr>
            </a:p>
          </p:txBody>
        </p:sp>
        <p:cxnSp>
          <p:nvCxnSpPr>
            <p:cNvPr id="150" name="Straight Connector 149"/>
            <p:cNvCxnSpPr/>
            <p:nvPr/>
          </p:nvCxnSpPr>
          <p:spPr>
            <a:xfrm>
              <a:off x="107441" y="2217553"/>
              <a:ext cx="0" cy="3821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2043036" y="2225791"/>
              <a:ext cx="0" cy="382108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0182" y="2061470"/>
              <a:ext cx="264816"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p</a:t>
              </a:r>
              <a:endParaRPr lang="en-US" dirty="0">
                <a:latin typeface="Times New Roman" panose="02020603050405020304" pitchFamily="18" charset="0"/>
                <a:cs typeface="Times New Roman" panose="02020603050405020304" pitchFamily="18" charset="0"/>
              </a:endParaRPr>
            </a:p>
          </p:txBody>
        </p:sp>
        <p:sp>
          <p:nvSpPr>
            <p:cNvPr id="155" name="TextBox 154"/>
            <p:cNvSpPr txBox="1"/>
            <p:nvPr/>
          </p:nvSpPr>
          <p:spPr>
            <a:xfrm>
              <a:off x="1333807" y="2061470"/>
              <a:ext cx="308098"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m</a:t>
              </a:r>
              <a:endParaRPr lang="en-US" dirty="0">
                <a:latin typeface="Times New Roman" panose="02020603050405020304" pitchFamily="18" charset="0"/>
                <a:cs typeface="Times New Roman" panose="02020603050405020304" pitchFamily="18" charset="0"/>
              </a:endParaRPr>
            </a:p>
          </p:txBody>
        </p:sp>
        <p:sp>
          <p:nvSpPr>
            <p:cNvPr id="156" name="TextBox 155"/>
            <p:cNvSpPr txBox="1"/>
            <p:nvPr/>
          </p:nvSpPr>
          <p:spPr>
            <a:xfrm>
              <a:off x="2224917" y="2054251"/>
              <a:ext cx="264816"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o</a:t>
              </a:r>
              <a:endParaRPr lang="en-US" dirty="0">
                <a:latin typeface="Times New Roman" panose="02020603050405020304" pitchFamily="18" charset="0"/>
                <a:cs typeface="Times New Roman" panose="02020603050405020304" pitchFamily="18" charset="0"/>
              </a:endParaRPr>
            </a:p>
          </p:txBody>
        </p:sp>
        <p:sp>
          <p:nvSpPr>
            <p:cNvPr id="157" name="TextBox 156"/>
            <p:cNvSpPr txBox="1"/>
            <p:nvPr/>
          </p:nvSpPr>
          <p:spPr>
            <a:xfrm>
              <a:off x="3197135" y="2054251"/>
              <a:ext cx="269626"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F</a:t>
              </a:r>
              <a:endParaRPr lang="en-US" dirty="0">
                <a:latin typeface="Times New Roman" panose="02020603050405020304" pitchFamily="18" charset="0"/>
                <a:cs typeface="Times New Roman" panose="02020603050405020304" pitchFamily="18" charset="0"/>
              </a:endParaRPr>
            </a:p>
          </p:txBody>
        </p:sp>
        <p:sp>
          <p:nvSpPr>
            <p:cNvPr id="158" name="TextBox 157"/>
            <p:cNvSpPr txBox="1"/>
            <p:nvPr/>
          </p:nvSpPr>
          <p:spPr>
            <a:xfrm>
              <a:off x="4210007" y="2038021"/>
              <a:ext cx="295274"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D</a:t>
              </a:r>
              <a:endParaRPr lang="en-US" dirty="0">
                <a:latin typeface="Times New Roman" panose="02020603050405020304" pitchFamily="18" charset="0"/>
                <a:cs typeface="Times New Roman" panose="02020603050405020304" pitchFamily="18" charset="0"/>
              </a:endParaRPr>
            </a:p>
          </p:txBody>
        </p:sp>
        <p:sp>
          <p:nvSpPr>
            <p:cNvPr id="159" name="TextBox 158"/>
            <p:cNvSpPr txBox="1"/>
            <p:nvPr/>
          </p:nvSpPr>
          <p:spPr>
            <a:xfrm>
              <a:off x="4993167" y="2021564"/>
              <a:ext cx="245580"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s</a:t>
              </a:r>
              <a:endParaRPr lang="en-US" dirty="0">
                <a:latin typeface="Times New Roman" panose="02020603050405020304" pitchFamily="18" charset="0"/>
                <a:cs typeface="Times New Roman" panose="02020603050405020304" pitchFamily="18" charset="0"/>
              </a:endParaRPr>
            </a:p>
          </p:txBody>
        </p:sp>
        <p:sp>
          <p:nvSpPr>
            <p:cNvPr id="160" name="TextBox 159"/>
            <p:cNvSpPr txBox="1"/>
            <p:nvPr/>
          </p:nvSpPr>
          <p:spPr>
            <a:xfrm>
              <a:off x="5708859" y="2021564"/>
              <a:ext cx="253596"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e</a:t>
              </a:r>
              <a:endParaRPr lang="en-US" dirty="0">
                <a:latin typeface="Times New Roman" panose="02020603050405020304" pitchFamily="18" charset="0"/>
                <a:cs typeface="Times New Roman" panose="02020603050405020304" pitchFamily="18" charset="0"/>
              </a:endParaRPr>
            </a:p>
          </p:txBody>
        </p:sp>
        <p:sp>
          <p:nvSpPr>
            <p:cNvPr id="161" name="TextBox 160"/>
            <p:cNvSpPr txBox="1"/>
            <p:nvPr/>
          </p:nvSpPr>
          <p:spPr>
            <a:xfrm>
              <a:off x="6598281" y="2021564"/>
              <a:ext cx="269626"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S</a:t>
              </a:r>
              <a:endParaRPr lang="en-US" dirty="0">
                <a:latin typeface="Times New Roman" panose="02020603050405020304" pitchFamily="18" charset="0"/>
                <a:cs typeface="Times New Roman" panose="02020603050405020304" pitchFamily="18" charset="0"/>
              </a:endParaRPr>
            </a:p>
          </p:txBody>
        </p:sp>
        <p:sp>
          <p:nvSpPr>
            <p:cNvPr id="162" name="TextBox 161"/>
            <p:cNvSpPr txBox="1"/>
            <p:nvPr/>
          </p:nvSpPr>
          <p:spPr>
            <a:xfrm>
              <a:off x="7504410" y="1996047"/>
              <a:ext cx="264816"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d</a:t>
              </a:r>
              <a:endParaRPr lang="en-US" dirty="0">
                <a:latin typeface="Times New Roman" panose="02020603050405020304" pitchFamily="18" charset="0"/>
                <a:cs typeface="Times New Roman" panose="02020603050405020304" pitchFamily="18" charset="0"/>
              </a:endParaRPr>
            </a:p>
          </p:txBody>
        </p:sp>
        <p:sp>
          <p:nvSpPr>
            <p:cNvPr id="163" name="TextBox 162"/>
            <p:cNvSpPr txBox="1"/>
            <p:nvPr/>
          </p:nvSpPr>
          <p:spPr>
            <a:xfrm>
              <a:off x="8261662" y="1987216"/>
              <a:ext cx="235962"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f</a:t>
              </a:r>
              <a:endParaRPr lang="en-US" dirty="0">
                <a:latin typeface="Times New Roman" panose="02020603050405020304" pitchFamily="18" charset="0"/>
                <a:cs typeface="Times New Roman" panose="02020603050405020304" pitchFamily="18" charset="0"/>
              </a:endParaRPr>
            </a:p>
          </p:txBody>
        </p:sp>
        <p:sp>
          <p:nvSpPr>
            <p:cNvPr id="164" name="TextBox 163"/>
            <p:cNvSpPr txBox="1"/>
            <p:nvPr/>
          </p:nvSpPr>
          <p:spPr>
            <a:xfrm>
              <a:off x="9249743" y="1995242"/>
              <a:ext cx="295274"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O</a:t>
              </a:r>
              <a:endParaRPr lang="en-US" dirty="0">
                <a:latin typeface="Times New Roman" panose="02020603050405020304" pitchFamily="18" charset="0"/>
                <a:cs typeface="Times New Roman" panose="02020603050405020304" pitchFamily="18" charset="0"/>
              </a:endParaRPr>
            </a:p>
          </p:txBody>
        </p:sp>
        <p:sp>
          <p:nvSpPr>
            <p:cNvPr id="165" name="TextBox 164"/>
            <p:cNvSpPr txBox="1"/>
            <p:nvPr/>
          </p:nvSpPr>
          <p:spPr>
            <a:xfrm>
              <a:off x="10386152" y="2019703"/>
              <a:ext cx="320922"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M</a:t>
              </a:r>
              <a:endParaRPr lang="en-US" dirty="0">
                <a:latin typeface="Times New Roman" panose="02020603050405020304" pitchFamily="18" charset="0"/>
                <a:cs typeface="Times New Roman" panose="02020603050405020304" pitchFamily="18" charset="0"/>
              </a:endParaRPr>
            </a:p>
          </p:txBody>
        </p:sp>
        <p:sp>
          <p:nvSpPr>
            <p:cNvPr id="166" name="TextBox 165"/>
            <p:cNvSpPr txBox="1"/>
            <p:nvPr/>
          </p:nvSpPr>
          <p:spPr>
            <a:xfrm>
              <a:off x="11390153" y="2004220"/>
              <a:ext cx="269626"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P</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4774049" y="3753986"/>
              <a:ext cx="2406537" cy="248512"/>
            </a:xfrm>
            <a:prstGeom prst="rect">
              <a:avLst/>
            </a:prstGeom>
            <a:pattFill prst="smCheck">
              <a:fgClr>
                <a:schemeClr val="accent4">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t>
              </a:r>
              <a:r>
                <a:rPr lang="en-US" sz="1400" b="1" dirty="0" err="1" smtClean="0">
                  <a:solidFill>
                    <a:schemeClr val="tx1"/>
                  </a:solidFill>
                </a:rPr>
                <a:t>startEqualStart</a:t>
              </a:r>
              <a:endParaRPr lang="en-US" sz="1400" b="1" dirty="0">
                <a:solidFill>
                  <a:schemeClr val="tx1"/>
                </a:solidFill>
              </a:endParaRPr>
            </a:p>
          </p:txBody>
        </p:sp>
        <p:sp>
          <p:nvSpPr>
            <p:cNvPr id="168" name="Rectangle 167"/>
            <p:cNvSpPr/>
            <p:nvPr/>
          </p:nvSpPr>
          <p:spPr>
            <a:xfrm>
              <a:off x="2801903" y="4100997"/>
              <a:ext cx="1065507" cy="248512"/>
            </a:xfrm>
            <a:prstGeom prst="rect">
              <a:avLst/>
            </a:prstGeom>
            <a:pattFill prst="wdUpDiag">
              <a:fgClr>
                <a:srgbClr val="00B0F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endEqualEnd</a:t>
              </a:r>
              <a:endParaRPr lang="en-US" sz="1000" b="1" dirty="0">
                <a:solidFill>
                  <a:schemeClr val="tx1"/>
                </a:solidFill>
              </a:endParaRPr>
            </a:p>
          </p:txBody>
        </p:sp>
        <p:sp>
          <p:nvSpPr>
            <p:cNvPr id="169" name="Rectangle 168"/>
            <p:cNvSpPr/>
            <p:nvPr/>
          </p:nvSpPr>
          <p:spPr>
            <a:xfrm>
              <a:off x="5454211" y="4100997"/>
              <a:ext cx="719240" cy="248512"/>
            </a:xfrm>
            <a:prstGeom prst="rect">
              <a:avLst/>
            </a:prstGeom>
            <a:pattFill prst="wdUpDiag">
              <a:fgClr>
                <a:srgbClr val="00B0F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err="1">
                  <a:solidFill>
                    <a:schemeClr val="tx1"/>
                  </a:solidFill>
                </a:rPr>
                <a:t>endEqualEnd</a:t>
              </a:r>
              <a:endParaRPr lang="en-US" sz="700" b="1" dirty="0">
                <a:solidFill>
                  <a:schemeClr val="tx1"/>
                </a:solidFill>
              </a:endParaRPr>
            </a:p>
          </p:txBody>
        </p:sp>
        <p:sp>
          <p:nvSpPr>
            <p:cNvPr id="170" name="Rectangle 169"/>
            <p:cNvSpPr/>
            <p:nvPr/>
          </p:nvSpPr>
          <p:spPr>
            <a:xfrm>
              <a:off x="7959138" y="4101399"/>
              <a:ext cx="776554" cy="248512"/>
            </a:xfrm>
            <a:prstGeom prst="rect">
              <a:avLst/>
            </a:prstGeom>
            <a:pattFill prst="wdUpDiag">
              <a:fgClr>
                <a:srgbClr val="00B0F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a:solidFill>
                    <a:schemeClr val="tx1"/>
                  </a:solidFill>
                </a:rPr>
                <a:t>endEqualEnd</a:t>
              </a:r>
              <a:endParaRPr lang="en-US" sz="800" b="1" dirty="0">
                <a:solidFill>
                  <a:schemeClr val="tx1"/>
                </a:solidFill>
              </a:endParaRPr>
            </a:p>
          </p:txBody>
        </p:sp>
        <p:sp>
          <p:nvSpPr>
            <p:cNvPr id="171" name="Rectangle 170"/>
            <p:cNvSpPr/>
            <p:nvPr/>
          </p:nvSpPr>
          <p:spPr>
            <a:xfrm>
              <a:off x="978240" y="3400749"/>
              <a:ext cx="965860" cy="248512"/>
            </a:xfrm>
            <a:prstGeom prst="rect">
              <a:avLst/>
            </a:prstGeom>
            <a:pattFill prst="pct80">
              <a:fgClr>
                <a:schemeClr val="accent2">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900" dirty="0" err="1" smtClean="0">
                  <a:solidFill>
                    <a:schemeClr val="tx1"/>
                  </a:solidFill>
                </a:rPr>
                <a:t>endEqualStart</a:t>
              </a:r>
              <a:endParaRPr lang="en-US" sz="1050" dirty="0">
                <a:solidFill>
                  <a:schemeClr val="tx1"/>
                </a:solidFill>
              </a:endParaRPr>
            </a:p>
          </p:txBody>
        </p:sp>
        <p:sp>
          <p:nvSpPr>
            <p:cNvPr id="172" name="Rectangle 171"/>
            <p:cNvSpPr/>
            <p:nvPr/>
          </p:nvSpPr>
          <p:spPr>
            <a:xfrm>
              <a:off x="10027707" y="3400749"/>
              <a:ext cx="931615" cy="248512"/>
            </a:xfrm>
            <a:prstGeom prst="rect">
              <a:avLst/>
            </a:prstGeom>
            <a:pattFill prst="pct80">
              <a:fgClr>
                <a:schemeClr val="accent6">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900" dirty="0" err="1" smtClean="0">
                  <a:solidFill>
                    <a:schemeClr val="tx1"/>
                  </a:solidFill>
                </a:rPr>
                <a:t>startEqualEnd</a:t>
              </a:r>
              <a:endParaRPr lang="en-US" sz="1050" dirty="0">
                <a:solidFill>
                  <a:schemeClr val="tx1"/>
                </a:solidFill>
              </a:endParaRPr>
            </a:p>
          </p:txBody>
        </p:sp>
        <p:sp>
          <p:nvSpPr>
            <p:cNvPr id="12" name="Rectangle 11"/>
            <p:cNvSpPr/>
            <p:nvPr/>
          </p:nvSpPr>
          <p:spPr>
            <a:xfrm>
              <a:off x="5156742" y="6386865"/>
              <a:ext cx="6928179" cy="369332"/>
            </a:xfrm>
            <a:prstGeom prst="rect">
              <a:avLst/>
            </a:prstGeom>
          </p:spPr>
          <p:txBody>
            <a:bodyPr wrap="none">
              <a:spAutoFit/>
            </a:bodyPr>
            <a:lstStyle/>
            <a:p>
              <a:r>
                <a:rPr lang="en-US" dirty="0" smtClean="0"/>
                <a:t># indicates Allen’s temporal relations, * indicates default relations in TEO</a:t>
              </a:r>
              <a:endParaRPr lang="en-US" dirty="0"/>
            </a:p>
          </p:txBody>
        </p:sp>
      </p:grpSp>
    </p:spTree>
    <p:extLst>
      <p:ext uri="{BB962C8B-B14F-4D97-AF65-F5344CB8AC3E}">
        <p14:creationId xmlns:p14="http://schemas.microsoft.com/office/powerpoint/2010/main" val="125150021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1443981" y="2228138"/>
            <a:ext cx="9126636" cy="1177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8" name="Straight Connector 57"/>
          <p:cNvCxnSpPr/>
          <p:nvPr/>
        </p:nvCxnSpPr>
        <p:spPr>
          <a:xfrm>
            <a:off x="1443981" y="2228138"/>
            <a:ext cx="0" cy="385323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633123" y="0"/>
            <a:ext cx="4624599" cy="369332"/>
          </a:xfrm>
          <a:prstGeom prst="rect">
            <a:avLst/>
          </a:prstGeom>
        </p:spPr>
        <p:txBody>
          <a:bodyPr wrap="none">
            <a:spAutoFit/>
          </a:bodyPr>
          <a:lstStyle/>
          <a:p>
            <a:r>
              <a:rPr lang="en-US" dirty="0"/>
              <a:t>Relation between </a:t>
            </a:r>
            <a:r>
              <a:rPr lang="en-US" dirty="0" err="1"/>
              <a:t>timeInstant</a:t>
            </a:r>
            <a:r>
              <a:rPr lang="en-US" dirty="0"/>
              <a:t> and </a:t>
            </a:r>
            <a:r>
              <a:rPr lang="en-US" dirty="0" err="1" smtClean="0"/>
              <a:t>timeInterval</a:t>
            </a:r>
            <a:r>
              <a:rPr lang="en-US" dirty="0" smtClean="0"/>
              <a:t> </a:t>
            </a:r>
            <a:endParaRPr lang="en-US" dirty="0"/>
          </a:p>
        </p:txBody>
      </p:sp>
      <p:cxnSp>
        <p:nvCxnSpPr>
          <p:cNvPr id="8" name="Straight Connector 7"/>
          <p:cNvCxnSpPr/>
          <p:nvPr/>
        </p:nvCxnSpPr>
        <p:spPr>
          <a:xfrm>
            <a:off x="1589871" y="2318706"/>
            <a:ext cx="0" cy="2141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11050" y="2973613"/>
            <a:ext cx="1138132" cy="369332"/>
          </a:xfrm>
          <a:prstGeom prst="rect">
            <a:avLst/>
          </a:prstGeom>
          <a:noFill/>
        </p:spPr>
        <p:txBody>
          <a:bodyPr wrap="none" rtlCol="0">
            <a:spAutoFit/>
          </a:bodyPr>
          <a:lstStyle/>
          <a:p>
            <a:r>
              <a:rPr lang="en-US" dirty="0" smtClean="0"/>
              <a:t>a before b</a:t>
            </a:r>
            <a:endParaRPr lang="en-US" dirty="0"/>
          </a:p>
        </p:txBody>
      </p:sp>
      <p:sp>
        <p:nvSpPr>
          <p:cNvPr id="15" name="TextBox 14"/>
          <p:cNvSpPr txBox="1"/>
          <p:nvPr/>
        </p:nvSpPr>
        <p:spPr>
          <a:xfrm>
            <a:off x="1532206" y="2271909"/>
            <a:ext cx="271228" cy="307777"/>
          </a:xfrm>
          <a:prstGeom prst="rect">
            <a:avLst/>
          </a:prstGeom>
          <a:noFill/>
        </p:spPr>
        <p:txBody>
          <a:bodyPr wrap="none" rtlCol="0">
            <a:spAutoFit/>
          </a:bodyPr>
          <a:lstStyle/>
          <a:p>
            <a:r>
              <a:rPr lang="en-US" sz="1400" dirty="0" smtClean="0"/>
              <a:t>a</a:t>
            </a:r>
            <a:endParaRPr lang="en-US" dirty="0"/>
          </a:p>
        </p:txBody>
      </p:sp>
      <p:sp>
        <p:nvSpPr>
          <p:cNvPr id="16" name="TextBox 15"/>
          <p:cNvSpPr txBox="1"/>
          <p:nvPr/>
        </p:nvSpPr>
        <p:spPr>
          <a:xfrm>
            <a:off x="2613407" y="2665838"/>
            <a:ext cx="279244" cy="307777"/>
          </a:xfrm>
          <a:prstGeom prst="rect">
            <a:avLst/>
          </a:prstGeom>
          <a:noFill/>
        </p:spPr>
        <p:txBody>
          <a:bodyPr wrap="none" rtlCol="0">
            <a:spAutoFit/>
          </a:bodyPr>
          <a:lstStyle/>
          <a:p>
            <a:r>
              <a:rPr lang="en-US" sz="1400" dirty="0" smtClean="0"/>
              <a:t>b</a:t>
            </a:r>
            <a:endParaRPr lang="en-US" dirty="0"/>
          </a:p>
        </p:txBody>
      </p:sp>
      <p:sp>
        <p:nvSpPr>
          <p:cNvPr id="2" name="Rectangle 1"/>
          <p:cNvSpPr/>
          <p:nvPr/>
        </p:nvSpPr>
        <p:spPr>
          <a:xfrm>
            <a:off x="1910836" y="2741466"/>
            <a:ext cx="749642" cy="1565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Straight Connector 25"/>
          <p:cNvCxnSpPr/>
          <p:nvPr/>
        </p:nvCxnSpPr>
        <p:spPr>
          <a:xfrm>
            <a:off x="3828488" y="2321908"/>
            <a:ext cx="0" cy="2141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49547" y="2951953"/>
            <a:ext cx="1532599" cy="369332"/>
          </a:xfrm>
          <a:prstGeom prst="rect">
            <a:avLst/>
          </a:prstGeom>
          <a:noFill/>
        </p:spPr>
        <p:txBody>
          <a:bodyPr wrap="none" rtlCol="0">
            <a:spAutoFit/>
          </a:bodyPr>
          <a:lstStyle/>
          <a:p>
            <a:r>
              <a:rPr lang="en-US" dirty="0" smtClean="0"/>
              <a:t>a start/meet b</a:t>
            </a:r>
            <a:endParaRPr lang="en-US" dirty="0"/>
          </a:p>
        </p:txBody>
      </p:sp>
      <p:sp>
        <p:nvSpPr>
          <p:cNvPr id="28" name="TextBox 27"/>
          <p:cNvSpPr txBox="1"/>
          <p:nvPr/>
        </p:nvSpPr>
        <p:spPr>
          <a:xfrm>
            <a:off x="3770823" y="2275111"/>
            <a:ext cx="271228" cy="307777"/>
          </a:xfrm>
          <a:prstGeom prst="rect">
            <a:avLst/>
          </a:prstGeom>
          <a:noFill/>
        </p:spPr>
        <p:txBody>
          <a:bodyPr wrap="none" rtlCol="0">
            <a:spAutoFit/>
          </a:bodyPr>
          <a:lstStyle/>
          <a:p>
            <a:r>
              <a:rPr lang="en-US" sz="1400" dirty="0" smtClean="0"/>
              <a:t>a</a:t>
            </a:r>
            <a:endParaRPr lang="en-US" dirty="0"/>
          </a:p>
        </p:txBody>
      </p:sp>
      <p:sp>
        <p:nvSpPr>
          <p:cNvPr id="29" name="TextBox 28"/>
          <p:cNvSpPr txBox="1"/>
          <p:nvPr/>
        </p:nvSpPr>
        <p:spPr>
          <a:xfrm>
            <a:off x="4531060" y="2687921"/>
            <a:ext cx="279244" cy="307777"/>
          </a:xfrm>
          <a:prstGeom prst="rect">
            <a:avLst/>
          </a:prstGeom>
          <a:noFill/>
        </p:spPr>
        <p:txBody>
          <a:bodyPr wrap="none" rtlCol="0">
            <a:spAutoFit/>
          </a:bodyPr>
          <a:lstStyle/>
          <a:p>
            <a:r>
              <a:rPr lang="en-US" sz="1400" dirty="0" smtClean="0"/>
              <a:t>b</a:t>
            </a:r>
            <a:endParaRPr lang="en-US" dirty="0"/>
          </a:p>
        </p:txBody>
      </p:sp>
      <p:sp>
        <p:nvSpPr>
          <p:cNvPr id="30" name="Rectangle 29"/>
          <p:cNvSpPr/>
          <p:nvPr/>
        </p:nvSpPr>
        <p:spPr>
          <a:xfrm>
            <a:off x="3828489" y="2763549"/>
            <a:ext cx="749642" cy="1565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1" name="Straight Connector 30"/>
          <p:cNvCxnSpPr/>
          <p:nvPr/>
        </p:nvCxnSpPr>
        <p:spPr>
          <a:xfrm>
            <a:off x="5969555" y="2313670"/>
            <a:ext cx="0" cy="2141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656516" y="2943715"/>
            <a:ext cx="1130438" cy="369332"/>
          </a:xfrm>
          <a:prstGeom prst="rect">
            <a:avLst/>
          </a:prstGeom>
          <a:noFill/>
        </p:spPr>
        <p:txBody>
          <a:bodyPr wrap="none" rtlCol="0">
            <a:spAutoFit/>
          </a:bodyPr>
          <a:lstStyle/>
          <a:p>
            <a:r>
              <a:rPr lang="en-US" dirty="0" smtClean="0"/>
              <a:t>a during b</a:t>
            </a:r>
          </a:p>
        </p:txBody>
      </p:sp>
      <p:sp>
        <p:nvSpPr>
          <p:cNvPr id="33" name="TextBox 32"/>
          <p:cNvSpPr txBox="1"/>
          <p:nvPr/>
        </p:nvSpPr>
        <p:spPr>
          <a:xfrm>
            <a:off x="5911890" y="2266873"/>
            <a:ext cx="271228" cy="307777"/>
          </a:xfrm>
          <a:prstGeom prst="rect">
            <a:avLst/>
          </a:prstGeom>
          <a:noFill/>
        </p:spPr>
        <p:txBody>
          <a:bodyPr wrap="none" rtlCol="0">
            <a:spAutoFit/>
          </a:bodyPr>
          <a:lstStyle/>
          <a:p>
            <a:r>
              <a:rPr lang="en-US" sz="1400" dirty="0" smtClean="0"/>
              <a:t>a</a:t>
            </a:r>
            <a:endParaRPr lang="en-US" dirty="0"/>
          </a:p>
        </p:txBody>
      </p:sp>
      <p:sp>
        <p:nvSpPr>
          <p:cNvPr id="34" name="TextBox 33"/>
          <p:cNvSpPr txBox="1"/>
          <p:nvPr/>
        </p:nvSpPr>
        <p:spPr>
          <a:xfrm>
            <a:off x="6416753" y="2679683"/>
            <a:ext cx="279244" cy="307777"/>
          </a:xfrm>
          <a:prstGeom prst="rect">
            <a:avLst/>
          </a:prstGeom>
          <a:noFill/>
        </p:spPr>
        <p:txBody>
          <a:bodyPr wrap="none" rtlCol="0">
            <a:spAutoFit/>
          </a:bodyPr>
          <a:lstStyle/>
          <a:p>
            <a:r>
              <a:rPr lang="en-US" sz="1400" dirty="0" smtClean="0"/>
              <a:t>b</a:t>
            </a:r>
            <a:endParaRPr lang="en-US" dirty="0"/>
          </a:p>
        </p:txBody>
      </p:sp>
      <p:sp>
        <p:nvSpPr>
          <p:cNvPr id="35" name="Rectangle 34"/>
          <p:cNvSpPr/>
          <p:nvPr/>
        </p:nvSpPr>
        <p:spPr>
          <a:xfrm>
            <a:off x="5714182" y="2755311"/>
            <a:ext cx="749642" cy="1565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6" name="Straight Connector 35"/>
          <p:cNvCxnSpPr/>
          <p:nvPr/>
        </p:nvCxnSpPr>
        <p:spPr>
          <a:xfrm>
            <a:off x="8289362" y="2347192"/>
            <a:ext cx="0" cy="2141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207669" y="2943715"/>
            <a:ext cx="1724896" cy="369332"/>
          </a:xfrm>
          <a:prstGeom prst="rect">
            <a:avLst/>
          </a:prstGeom>
          <a:noFill/>
        </p:spPr>
        <p:txBody>
          <a:bodyPr wrap="none" rtlCol="0">
            <a:spAutoFit/>
          </a:bodyPr>
          <a:lstStyle/>
          <a:p>
            <a:r>
              <a:rPr lang="en-US" dirty="0" smtClean="0"/>
              <a:t>a finish/</a:t>
            </a:r>
            <a:r>
              <a:rPr lang="en-US" dirty="0" err="1" smtClean="0"/>
              <a:t>metBy</a:t>
            </a:r>
            <a:r>
              <a:rPr lang="en-US" dirty="0" smtClean="0"/>
              <a:t> b</a:t>
            </a:r>
          </a:p>
        </p:txBody>
      </p:sp>
      <p:sp>
        <p:nvSpPr>
          <p:cNvPr id="38" name="TextBox 37"/>
          <p:cNvSpPr txBox="1"/>
          <p:nvPr/>
        </p:nvSpPr>
        <p:spPr>
          <a:xfrm>
            <a:off x="8231697" y="2300395"/>
            <a:ext cx="271228" cy="307777"/>
          </a:xfrm>
          <a:prstGeom prst="rect">
            <a:avLst/>
          </a:prstGeom>
          <a:noFill/>
        </p:spPr>
        <p:txBody>
          <a:bodyPr wrap="none" rtlCol="0">
            <a:spAutoFit/>
          </a:bodyPr>
          <a:lstStyle/>
          <a:p>
            <a:r>
              <a:rPr lang="en-US" sz="1400" dirty="0" smtClean="0"/>
              <a:t>a</a:t>
            </a:r>
            <a:endParaRPr lang="en-US" dirty="0"/>
          </a:p>
        </p:txBody>
      </p:sp>
      <p:sp>
        <p:nvSpPr>
          <p:cNvPr id="39" name="TextBox 38"/>
          <p:cNvSpPr txBox="1"/>
          <p:nvPr/>
        </p:nvSpPr>
        <p:spPr>
          <a:xfrm>
            <a:off x="8249762" y="2679683"/>
            <a:ext cx="279244" cy="307777"/>
          </a:xfrm>
          <a:prstGeom prst="rect">
            <a:avLst/>
          </a:prstGeom>
          <a:noFill/>
        </p:spPr>
        <p:txBody>
          <a:bodyPr wrap="none" rtlCol="0">
            <a:spAutoFit/>
          </a:bodyPr>
          <a:lstStyle/>
          <a:p>
            <a:r>
              <a:rPr lang="en-US" sz="1400" dirty="0" smtClean="0"/>
              <a:t>b</a:t>
            </a:r>
            <a:endParaRPr lang="en-US" dirty="0"/>
          </a:p>
        </p:txBody>
      </p:sp>
      <p:sp>
        <p:nvSpPr>
          <p:cNvPr id="40" name="Rectangle 39"/>
          <p:cNvSpPr/>
          <p:nvPr/>
        </p:nvSpPr>
        <p:spPr>
          <a:xfrm>
            <a:off x="7547191" y="2755311"/>
            <a:ext cx="749642" cy="1565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1" name="Straight Connector 40"/>
          <p:cNvCxnSpPr/>
          <p:nvPr/>
        </p:nvCxnSpPr>
        <p:spPr>
          <a:xfrm>
            <a:off x="10357054" y="2347192"/>
            <a:ext cx="0" cy="2141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374220" y="2943715"/>
            <a:ext cx="972702" cy="369332"/>
          </a:xfrm>
          <a:prstGeom prst="rect">
            <a:avLst/>
          </a:prstGeom>
          <a:noFill/>
        </p:spPr>
        <p:txBody>
          <a:bodyPr wrap="none" rtlCol="0">
            <a:spAutoFit/>
          </a:bodyPr>
          <a:lstStyle/>
          <a:p>
            <a:r>
              <a:rPr lang="en-US" dirty="0" smtClean="0"/>
              <a:t>a after b</a:t>
            </a:r>
          </a:p>
        </p:txBody>
      </p:sp>
      <p:sp>
        <p:nvSpPr>
          <p:cNvPr id="43" name="TextBox 42"/>
          <p:cNvSpPr txBox="1"/>
          <p:nvPr/>
        </p:nvSpPr>
        <p:spPr>
          <a:xfrm>
            <a:off x="10299389" y="2300395"/>
            <a:ext cx="271228" cy="307777"/>
          </a:xfrm>
          <a:prstGeom prst="rect">
            <a:avLst/>
          </a:prstGeom>
          <a:noFill/>
        </p:spPr>
        <p:txBody>
          <a:bodyPr wrap="none" rtlCol="0">
            <a:spAutoFit/>
          </a:bodyPr>
          <a:lstStyle/>
          <a:p>
            <a:r>
              <a:rPr lang="en-US" sz="1400" dirty="0" smtClean="0"/>
              <a:t>a</a:t>
            </a:r>
            <a:endParaRPr lang="en-US" dirty="0"/>
          </a:p>
        </p:txBody>
      </p:sp>
      <p:sp>
        <p:nvSpPr>
          <p:cNvPr id="44" name="TextBox 43"/>
          <p:cNvSpPr txBox="1"/>
          <p:nvPr/>
        </p:nvSpPr>
        <p:spPr>
          <a:xfrm>
            <a:off x="10070320" y="2679683"/>
            <a:ext cx="279244" cy="307777"/>
          </a:xfrm>
          <a:prstGeom prst="rect">
            <a:avLst/>
          </a:prstGeom>
          <a:noFill/>
        </p:spPr>
        <p:txBody>
          <a:bodyPr wrap="none" rtlCol="0">
            <a:spAutoFit/>
          </a:bodyPr>
          <a:lstStyle/>
          <a:p>
            <a:r>
              <a:rPr lang="en-US" sz="1400" dirty="0" smtClean="0"/>
              <a:t>b</a:t>
            </a:r>
            <a:endParaRPr lang="en-US" dirty="0"/>
          </a:p>
        </p:txBody>
      </p:sp>
      <p:sp>
        <p:nvSpPr>
          <p:cNvPr id="45" name="Rectangle 44"/>
          <p:cNvSpPr/>
          <p:nvPr/>
        </p:nvSpPr>
        <p:spPr>
          <a:xfrm>
            <a:off x="9367749" y="2755311"/>
            <a:ext cx="749642" cy="1565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9" name="Straight Connector 58"/>
          <p:cNvCxnSpPr/>
          <p:nvPr/>
        </p:nvCxnSpPr>
        <p:spPr>
          <a:xfrm>
            <a:off x="3173927" y="2228138"/>
            <a:ext cx="0" cy="3853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068629" y="2228138"/>
            <a:ext cx="0" cy="3853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078662" y="2228138"/>
            <a:ext cx="0" cy="3853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923937" y="2228138"/>
            <a:ext cx="0" cy="3853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0570617" y="2228138"/>
            <a:ext cx="0" cy="3853235"/>
          </a:xfrm>
          <a:prstGeom prst="line">
            <a:avLst/>
          </a:prstGeom>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443981" y="3564825"/>
            <a:ext cx="1729946" cy="24851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r>
              <a:rPr lang="en-US" sz="1400" dirty="0" err="1" smtClean="0"/>
              <a:t>endBeforeStart</a:t>
            </a:r>
            <a:endParaRPr lang="en-US" dirty="0"/>
          </a:p>
        </p:txBody>
      </p:sp>
      <p:sp>
        <p:nvSpPr>
          <p:cNvPr id="65" name="Rectangle 64"/>
          <p:cNvSpPr/>
          <p:nvPr/>
        </p:nvSpPr>
        <p:spPr>
          <a:xfrm>
            <a:off x="1443982" y="3924161"/>
            <a:ext cx="5634680" cy="24851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endBeforeEnd</a:t>
            </a:r>
            <a:endParaRPr lang="en-US" dirty="0"/>
          </a:p>
        </p:txBody>
      </p:sp>
      <p:sp>
        <p:nvSpPr>
          <p:cNvPr id="66" name="Rectangle 65"/>
          <p:cNvSpPr/>
          <p:nvPr/>
        </p:nvSpPr>
        <p:spPr>
          <a:xfrm>
            <a:off x="1443982" y="4281888"/>
            <a:ext cx="1729945" cy="24851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r>
              <a:rPr lang="en-US" sz="1400" dirty="0" err="1" smtClean="0"/>
              <a:t>startBeforeStart</a:t>
            </a:r>
            <a:endParaRPr lang="en-US" sz="1400" dirty="0"/>
          </a:p>
        </p:txBody>
      </p:sp>
      <p:sp>
        <p:nvSpPr>
          <p:cNvPr id="67" name="Rectangle 66"/>
          <p:cNvSpPr/>
          <p:nvPr/>
        </p:nvSpPr>
        <p:spPr>
          <a:xfrm>
            <a:off x="1446341" y="4668190"/>
            <a:ext cx="5632321" cy="25772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startBeforeEnd</a:t>
            </a:r>
            <a:endParaRPr lang="en-US" sz="1400" dirty="0"/>
          </a:p>
        </p:txBody>
      </p:sp>
      <p:sp>
        <p:nvSpPr>
          <p:cNvPr id="68" name="Rectangle 67"/>
          <p:cNvSpPr/>
          <p:nvPr/>
        </p:nvSpPr>
        <p:spPr>
          <a:xfrm>
            <a:off x="8936237" y="4671735"/>
            <a:ext cx="1631501" cy="24851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C00000"/>
                </a:solidFill>
              </a:rPr>
              <a:t>#</a:t>
            </a:r>
            <a:r>
              <a:rPr lang="en-US" sz="1400" dirty="0" err="1" smtClean="0">
                <a:solidFill>
                  <a:srgbClr val="C00000"/>
                </a:solidFill>
              </a:rPr>
              <a:t>startAfterEnd</a:t>
            </a:r>
            <a:endParaRPr lang="en-US" sz="1400" dirty="0">
              <a:solidFill>
                <a:srgbClr val="C00000"/>
              </a:solidFill>
            </a:endParaRPr>
          </a:p>
        </p:txBody>
      </p:sp>
      <p:sp>
        <p:nvSpPr>
          <p:cNvPr id="69" name="Rectangle 68"/>
          <p:cNvSpPr/>
          <p:nvPr/>
        </p:nvSpPr>
        <p:spPr>
          <a:xfrm>
            <a:off x="8936237" y="3921209"/>
            <a:ext cx="1631501" cy="2485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endAfterEnd</a:t>
            </a:r>
            <a:endParaRPr lang="en-US" sz="1050" dirty="0"/>
          </a:p>
        </p:txBody>
      </p:sp>
      <p:sp>
        <p:nvSpPr>
          <p:cNvPr id="70" name="Rectangle 69"/>
          <p:cNvSpPr/>
          <p:nvPr/>
        </p:nvSpPr>
        <p:spPr>
          <a:xfrm>
            <a:off x="5068629" y="4288524"/>
            <a:ext cx="5501988" cy="24851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r>
              <a:rPr lang="en-US" sz="1400" dirty="0" err="1" smtClean="0"/>
              <a:t>startAfterStart</a:t>
            </a:r>
            <a:endParaRPr lang="en-US" sz="1400" dirty="0"/>
          </a:p>
        </p:txBody>
      </p:sp>
      <p:sp>
        <p:nvSpPr>
          <p:cNvPr id="71" name="Rectangle 70"/>
          <p:cNvSpPr/>
          <p:nvPr/>
        </p:nvSpPr>
        <p:spPr>
          <a:xfrm>
            <a:off x="5065750" y="3566573"/>
            <a:ext cx="5503428" cy="2485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endAfterStart</a:t>
            </a:r>
            <a:endParaRPr lang="en-US" sz="1400" dirty="0"/>
          </a:p>
        </p:txBody>
      </p:sp>
      <p:sp>
        <p:nvSpPr>
          <p:cNvPr id="87" name="TextBox 86"/>
          <p:cNvSpPr txBox="1"/>
          <p:nvPr/>
        </p:nvSpPr>
        <p:spPr>
          <a:xfrm>
            <a:off x="2363293" y="2027864"/>
            <a:ext cx="264816"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p</a:t>
            </a:r>
            <a:endParaRPr lang="en-US"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4136245" y="2004220"/>
            <a:ext cx="243978"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s</a:t>
            </a:r>
            <a:endParaRPr lang="en-US" dirty="0">
              <a:latin typeface="Times New Roman" panose="02020603050405020304" pitchFamily="18" charset="0"/>
              <a:cs typeface="Times New Roman" panose="02020603050405020304" pitchFamily="18" charset="0"/>
            </a:endParaRPr>
          </a:p>
        </p:txBody>
      </p:sp>
      <p:sp>
        <p:nvSpPr>
          <p:cNvPr id="89" name="TextBox 88"/>
          <p:cNvSpPr txBox="1"/>
          <p:nvPr/>
        </p:nvSpPr>
        <p:spPr>
          <a:xfrm>
            <a:off x="5991801" y="2004221"/>
            <a:ext cx="261610"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d</a:t>
            </a:r>
            <a:endParaRPr lang="en-US" dirty="0">
              <a:latin typeface="Times New Roman" panose="02020603050405020304" pitchFamily="18" charset="0"/>
              <a:cs typeface="Times New Roman" panose="02020603050405020304" pitchFamily="18" charset="0"/>
            </a:endParaRPr>
          </a:p>
        </p:txBody>
      </p:sp>
      <p:sp>
        <p:nvSpPr>
          <p:cNvPr id="90" name="TextBox 89"/>
          <p:cNvSpPr txBox="1"/>
          <p:nvPr/>
        </p:nvSpPr>
        <p:spPr>
          <a:xfrm>
            <a:off x="7799878" y="2004220"/>
            <a:ext cx="235962"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f</a:t>
            </a:r>
            <a:endParaRPr lang="en-US" dirty="0">
              <a:latin typeface="Times New Roman" panose="02020603050405020304" pitchFamily="18" charset="0"/>
              <a:cs typeface="Times New Roman" panose="02020603050405020304" pitchFamily="18" charset="0"/>
            </a:endParaRPr>
          </a:p>
        </p:txBody>
      </p:sp>
      <p:sp>
        <p:nvSpPr>
          <p:cNvPr id="91" name="TextBox 90"/>
          <p:cNvSpPr txBox="1"/>
          <p:nvPr/>
        </p:nvSpPr>
        <p:spPr>
          <a:xfrm>
            <a:off x="9481139" y="2004219"/>
            <a:ext cx="269626"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P</a:t>
            </a:r>
            <a:endParaRPr lang="en-US" dirty="0">
              <a:latin typeface="Times New Roman" panose="02020603050405020304" pitchFamily="18" charset="0"/>
              <a:cs typeface="Times New Roman" panose="02020603050405020304" pitchFamily="18" charset="0"/>
            </a:endParaRPr>
          </a:p>
        </p:txBody>
      </p:sp>
      <p:sp>
        <p:nvSpPr>
          <p:cNvPr id="82" name="Rectangle 81"/>
          <p:cNvSpPr/>
          <p:nvPr/>
        </p:nvSpPr>
        <p:spPr>
          <a:xfrm>
            <a:off x="184446" y="576711"/>
            <a:ext cx="9251715" cy="12112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3" name="TextBox 82"/>
          <p:cNvSpPr txBox="1"/>
          <p:nvPr/>
        </p:nvSpPr>
        <p:spPr>
          <a:xfrm>
            <a:off x="217724" y="576711"/>
            <a:ext cx="3224024" cy="1200329"/>
          </a:xfrm>
          <a:prstGeom prst="rect">
            <a:avLst/>
          </a:prstGeom>
          <a:noFill/>
        </p:spPr>
        <p:txBody>
          <a:bodyPr wrap="none" rtlCol="0">
            <a:spAutoFit/>
          </a:bodyPr>
          <a:lstStyle/>
          <a:p>
            <a:r>
              <a:rPr lang="en-US" dirty="0" smtClean="0">
                <a:solidFill>
                  <a:srgbClr val="0070C0"/>
                </a:solidFill>
              </a:rPr>
              <a:t>*</a:t>
            </a:r>
            <a:r>
              <a:rPr lang="en-US" dirty="0" err="1" smtClean="0">
                <a:solidFill>
                  <a:srgbClr val="0070C0"/>
                </a:solidFill>
              </a:rPr>
              <a:t>startBeforeStart</a:t>
            </a:r>
            <a:r>
              <a:rPr lang="en-US" dirty="0" smtClean="0">
                <a:solidFill>
                  <a:srgbClr val="0070C0"/>
                </a:solidFill>
              </a:rPr>
              <a:t> (TEO default)</a:t>
            </a:r>
          </a:p>
          <a:p>
            <a:r>
              <a:rPr lang="en-US" dirty="0" smtClean="0">
                <a:solidFill>
                  <a:srgbClr val="C00000"/>
                </a:solidFill>
              </a:rPr>
              <a:t>#</a:t>
            </a:r>
            <a:r>
              <a:rPr lang="en-US" dirty="0" err="1" smtClean="0">
                <a:solidFill>
                  <a:srgbClr val="C00000"/>
                </a:solidFill>
              </a:rPr>
              <a:t>endBeforeStart</a:t>
            </a:r>
            <a:r>
              <a:rPr lang="en-US" dirty="0" smtClean="0">
                <a:solidFill>
                  <a:srgbClr val="C00000"/>
                </a:solidFill>
              </a:rPr>
              <a:t> = Allen’s before</a:t>
            </a:r>
          </a:p>
          <a:p>
            <a:r>
              <a:rPr lang="en-US" dirty="0" err="1" smtClean="0"/>
              <a:t>startBeforeEnd</a:t>
            </a:r>
            <a:r>
              <a:rPr lang="en-US" dirty="0" smtClean="0"/>
              <a:t> (TEO)</a:t>
            </a:r>
          </a:p>
          <a:p>
            <a:r>
              <a:rPr lang="en-US" dirty="0" err="1" smtClean="0"/>
              <a:t>endBeforeEnd</a:t>
            </a:r>
            <a:r>
              <a:rPr lang="en-US" dirty="0" smtClean="0"/>
              <a:t> (TEO)</a:t>
            </a:r>
          </a:p>
        </p:txBody>
      </p:sp>
      <p:sp>
        <p:nvSpPr>
          <p:cNvPr id="84" name="TextBox 83"/>
          <p:cNvSpPr txBox="1"/>
          <p:nvPr/>
        </p:nvSpPr>
        <p:spPr>
          <a:xfrm>
            <a:off x="9680322" y="1039904"/>
            <a:ext cx="2484398" cy="369332"/>
          </a:xfrm>
          <a:prstGeom prst="rect">
            <a:avLst/>
          </a:prstGeom>
          <a:noFill/>
        </p:spPr>
        <p:txBody>
          <a:bodyPr wrap="none" rtlCol="0">
            <a:spAutoFit/>
          </a:bodyPr>
          <a:lstStyle/>
          <a:p>
            <a:r>
              <a:rPr lang="en-US" dirty="0" smtClean="0"/>
              <a:t>Defined for “</a:t>
            </a:r>
            <a:r>
              <a:rPr lang="en-US" dirty="0" err="1" smtClean="0"/>
              <a:t>timeOffset</a:t>
            </a:r>
            <a:r>
              <a:rPr lang="en-US" dirty="0" smtClean="0"/>
              <a:t>”</a:t>
            </a:r>
            <a:endParaRPr lang="en-US" dirty="0"/>
          </a:p>
        </p:txBody>
      </p:sp>
      <p:sp>
        <p:nvSpPr>
          <p:cNvPr id="85" name="Rectangle 84"/>
          <p:cNvSpPr/>
          <p:nvPr/>
        </p:nvSpPr>
        <p:spPr>
          <a:xfrm>
            <a:off x="3383192" y="579365"/>
            <a:ext cx="6096000" cy="1200329"/>
          </a:xfrm>
          <a:prstGeom prst="rect">
            <a:avLst/>
          </a:prstGeom>
        </p:spPr>
        <p:txBody>
          <a:bodyPr>
            <a:spAutoFit/>
          </a:bodyPr>
          <a:lstStyle/>
          <a:p>
            <a:r>
              <a:rPr lang="en-US" dirty="0">
                <a:solidFill>
                  <a:srgbClr val="0070C0"/>
                </a:solidFill>
              </a:rPr>
              <a:t>*</a:t>
            </a:r>
            <a:r>
              <a:rPr lang="en-US" dirty="0" err="1">
                <a:solidFill>
                  <a:srgbClr val="0070C0"/>
                </a:solidFill>
              </a:rPr>
              <a:t>startAfterStart</a:t>
            </a:r>
            <a:r>
              <a:rPr lang="en-US" dirty="0">
                <a:solidFill>
                  <a:srgbClr val="0070C0"/>
                </a:solidFill>
              </a:rPr>
              <a:t> (</a:t>
            </a:r>
            <a:r>
              <a:rPr lang="en-US" dirty="0" smtClean="0">
                <a:solidFill>
                  <a:srgbClr val="0070C0"/>
                </a:solidFill>
              </a:rPr>
              <a:t>TEO default)</a:t>
            </a:r>
            <a:endParaRPr lang="en-US" dirty="0">
              <a:solidFill>
                <a:srgbClr val="0070C0"/>
              </a:solidFill>
            </a:endParaRPr>
          </a:p>
          <a:p>
            <a:r>
              <a:rPr lang="en-US" dirty="0" err="1"/>
              <a:t>endAfterStart</a:t>
            </a:r>
            <a:r>
              <a:rPr lang="en-US" dirty="0"/>
              <a:t> (TEO)</a:t>
            </a:r>
          </a:p>
          <a:p>
            <a:r>
              <a:rPr lang="en-US" dirty="0">
                <a:solidFill>
                  <a:srgbClr val="C00000"/>
                </a:solidFill>
              </a:rPr>
              <a:t>#</a:t>
            </a:r>
            <a:r>
              <a:rPr lang="en-US" dirty="0" err="1">
                <a:solidFill>
                  <a:srgbClr val="C00000"/>
                </a:solidFill>
              </a:rPr>
              <a:t>startAfterEnd</a:t>
            </a:r>
            <a:r>
              <a:rPr lang="en-US" dirty="0">
                <a:solidFill>
                  <a:srgbClr val="C00000"/>
                </a:solidFill>
              </a:rPr>
              <a:t> = Allen’s after</a:t>
            </a:r>
          </a:p>
          <a:p>
            <a:r>
              <a:rPr lang="en-US" dirty="0" err="1"/>
              <a:t>endAfterEnd</a:t>
            </a:r>
            <a:r>
              <a:rPr lang="en-US" dirty="0"/>
              <a:t> (TEO)</a:t>
            </a:r>
          </a:p>
        </p:txBody>
      </p:sp>
      <p:sp>
        <p:nvSpPr>
          <p:cNvPr id="86" name="Rectangle 85"/>
          <p:cNvSpPr/>
          <p:nvPr/>
        </p:nvSpPr>
        <p:spPr>
          <a:xfrm>
            <a:off x="6382622" y="569898"/>
            <a:ext cx="3083403" cy="1200329"/>
          </a:xfrm>
          <a:prstGeom prst="rect">
            <a:avLst/>
          </a:prstGeom>
        </p:spPr>
        <p:txBody>
          <a:bodyPr wrap="square">
            <a:spAutoFit/>
          </a:bodyPr>
          <a:lstStyle/>
          <a:p>
            <a:r>
              <a:rPr lang="en-US" dirty="0" smtClean="0">
                <a:solidFill>
                  <a:srgbClr val="0070C0"/>
                </a:solidFill>
              </a:rPr>
              <a:t>*</a:t>
            </a:r>
            <a:r>
              <a:rPr lang="en-US" dirty="0" err="1" smtClean="0">
                <a:solidFill>
                  <a:srgbClr val="0070C0"/>
                </a:solidFill>
              </a:rPr>
              <a:t>startEqualStart</a:t>
            </a:r>
            <a:r>
              <a:rPr lang="en-US" dirty="0" smtClean="0">
                <a:solidFill>
                  <a:srgbClr val="0070C0"/>
                </a:solidFill>
              </a:rPr>
              <a:t> </a:t>
            </a:r>
            <a:r>
              <a:rPr lang="en-US" dirty="0">
                <a:solidFill>
                  <a:srgbClr val="0070C0"/>
                </a:solidFill>
              </a:rPr>
              <a:t>(</a:t>
            </a:r>
            <a:r>
              <a:rPr lang="en-US" dirty="0" smtClean="0">
                <a:solidFill>
                  <a:srgbClr val="0070C0"/>
                </a:solidFill>
              </a:rPr>
              <a:t>TEO</a:t>
            </a:r>
            <a:r>
              <a:rPr lang="en-US" dirty="0">
                <a:solidFill>
                  <a:srgbClr val="0070C0"/>
                </a:solidFill>
              </a:rPr>
              <a:t> default</a:t>
            </a:r>
            <a:r>
              <a:rPr lang="en-US" dirty="0" smtClean="0">
                <a:solidFill>
                  <a:srgbClr val="0070C0"/>
                </a:solidFill>
              </a:rPr>
              <a:t>)</a:t>
            </a:r>
            <a:endParaRPr lang="en-US" dirty="0">
              <a:solidFill>
                <a:srgbClr val="0070C0"/>
              </a:solidFill>
            </a:endParaRPr>
          </a:p>
          <a:p>
            <a:r>
              <a:rPr lang="en-US" dirty="0" smtClean="0">
                <a:solidFill>
                  <a:srgbClr val="C00000"/>
                </a:solidFill>
              </a:rPr>
              <a:t>#</a:t>
            </a:r>
            <a:r>
              <a:rPr lang="en-US" dirty="0" err="1" smtClean="0">
                <a:solidFill>
                  <a:srgbClr val="C00000"/>
                </a:solidFill>
              </a:rPr>
              <a:t>endEqualStart</a:t>
            </a:r>
            <a:r>
              <a:rPr lang="en-US" dirty="0" smtClean="0">
                <a:solidFill>
                  <a:srgbClr val="C00000"/>
                </a:solidFill>
              </a:rPr>
              <a:t> = Allen’s meet</a:t>
            </a:r>
            <a:endParaRPr lang="en-US" dirty="0">
              <a:solidFill>
                <a:srgbClr val="C00000"/>
              </a:solidFill>
            </a:endParaRPr>
          </a:p>
          <a:p>
            <a:r>
              <a:rPr lang="en-US" dirty="0" smtClean="0">
                <a:solidFill>
                  <a:srgbClr val="C00000"/>
                </a:solidFill>
              </a:rPr>
              <a:t>#</a:t>
            </a:r>
            <a:r>
              <a:rPr lang="en-US" dirty="0" err="1" smtClean="0">
                <a:solidFill>
                  <a:srgbClr val="C00000"/>
                </a:solidFill>
              </a:rPr>
              <a:t>startEqualEnd</a:t>
            </a:r>
            <a:r>
              <a:rPr lang="en-US" dirty="0" smtClean="0">
                <a:solidFill>
                  <a:srgbClr val="C00000"/>
                </a:solidFill>
              </a:rPr>
              <a:t> = Allen’s </a:t>
            </a:r>
            <a:r>
              <a:rPr lang="en-US" dirty="0" err="1" smtClean="0">
                <a:solidFill>
                  <a:srgbClr val="C00000"/>
                </a:solidFill>
              </a:rPr>
              <a:t>metBy</a:t>
            </a:r>
            <a:endParaRPr lang="en-US" dirty="0" smtClean="0">
              <a:solidFill>
                <a:srgbClr val="C00000"/>
              </a:solidFill>
            </a:endParaRPr>
          </a:p>
          <a:p>
            <a:r>
              <a:rPr lang="en-US" dirty="0" err="1" smtClean="0"/>
              <a:t>endEqualEnd</a:t>
            </a:r>
            <a:r>
              <a:rPr lang="en-US" dirty="0" smtClean="0"/>
              <a:t> </a:t>
            </a:r>
            <a:r>
              <a:rPr lang="en-US" dirty="0"/>
              <a:t>(TEO)</a:t>
            </a:r>
          </a:p>
        </p:txBody>
      </p:sp>
      <p:sp>
        <p:nvSpPr>
          <p:cNvPr id="92" name="Right Arrow 91"/>
          <p:cNvSpPr/>
          <p:nvPr/>
        </p:nvSpPr>
        <p:spPr>
          <a:xfrm>
            <a:off x="9491653" y="1117105"/>
            <a:ext cx="217689" cy="212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090964" y="3921209"/>
            <a:ext cx="1832972" cy="248512"/>
          </a:xfrm>
          <a:prstGeom prst="rect">
            <a:avLst/>
          </a:prstGeom>
          <a:pattFill prst="wdUpDiag">
            <a:fgClr>
              <a:srgbClr val="00B0F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tx1"/>
                </a:solidFill>
              </a:rPr>
              <a:t>endEqualEnd</a:t>
            </a:r>
            <a:endParaRPr lang="en-US" sz="1000" b="1" dirty="0">
              <a:solidFill>
                <a:schemeClr val="tx1"/>
              </a:solidFill>
            </a:endParaRPr>
          </a:p>
        </p:txBody>
      </p:sp>
      <p:sp>
        <p:nvSpPr>
          <p:cNvPr id="94" name="Rectangle 93"/>
          <p:cNvSpPr/>
          <p:nvPr/>
        </p:nvSpPr>
        <p:spPr>
          <a:xfrm>
            <a:off x="3173928" y="4288322"/>
            <a:ext cx="1891822" cy="248512"/>
          </a:xfrm>
          <a:prstGeom prst="rect">
            <a:avLst/>
          </a:prstGeom>
          <a:pattFill prst="smCheck">
            <a:fgClr>
              <a:schemeClr val="accent4">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t>
            </a:r>
            <a:r>
              <a:rPr lang="en-US" sz="1400" b="1" dirty="0" err="1" smtClean="0">
                <a:solidFill>
                  <a:schemeClr val="tx1"/>
                </a:solidFill>
              </a:rPr>
              <a:t>startEqualStart</a:t>
            </a:r>
            <a:endParaRPr lang="en-US" sz="1400" b="1" dirty="0">
              <a:solidFill>
                <a:schemeClr val="tx1"/>
              </a:solidFill>
            </a:endParaRPr>
          </a:p>
        </p:txBody>
      </p:sp>
      <p:sp>
        <p:nvSpPr>
          <p:cNvPr id="96" name="Rectangle 95"/>
          <p:cNvSpPr/>
          <p:nvPr/>
        </p:nvSpPr>
        <p:spPr>
          <a:xfrm>
            <a:off x="3171570" y="3560826"/>
            <a:ext cx="1895730" cy="248512"/>
          </a:xfrm>
          <a:prstGeom prst="rect">
            <a:avLst/>
          </a:prstGeom>
          <a:pattFill prst="pct80">
            <a:fgClr>
              <a:schemeClr val="accent2">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r>
              <a:rPr lang="en-US" sz="1400" dirty="0" err="1" smtClean="0">
                <a:solidFill>
                  <a:schemeClr val="tx1"/>
                </a:solidFill>
              </a:rPr>
              <a:t>endEqualStart</a:t>
            </a:r>
            <a:endParaRPr lang="en-US" dirty="0">
              <a:solidFill>
                <a:schemeClr val="tx1"/>
              </a:solidFill>
            </a:endParaRPr>
          </a:p>
        </p:txBody>
      </p:sp>
      <p:sp>
        <p:nvSpPr>
          <p:cNvPr id="97" name="Rectangle 96"/>
          <p:cNvSpPr/>
          <p:nvPr/>
        </p:nvSpPr>
        <p:spPr>
          <a:xfrm>
            <a:off x="7090961" y="4671735"/>
            <a:ext cx="1820677" cy="248512"/>
          </a:xfrm>
          <a:prstGeom prst="rect">
            <a:avLst/>
          </a:prstGeom>
          <a:pattFill prst="pct80">
            <a:fgClr>
              <a:schemeClr val="accent6">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1400" dirty="0" err="1" smtClean="0">
                <a:solidFill>
                  <a:schemeClr val="tx1"/>
                </a:solidFill>
              </a:rPr>
              <a:t>startEqualEnd</a:t>
            </a:r>
            <a:endParaRPr lang="en-US" sz="1050" dirty="0">
              <a:solidFill>
                <a:schemeClr val="tx1"/>
              </a:solidFill>
            </a:endParaRPr>
          </a:p>
        </p:txBody>
      </p:sp>
      <p:sp>
        <p:nvSpPr>
          <p:cNvPr id="98" name="Rectangle 97"/>
          <p:cNvSpPr/>
          <p:nvPr/>
        </p:nvSpPr>
        <p:spPr>
          <a:xfrm>
            <a:off x="3764550" y="6238581"/>
            <a:ext cx="6928179" cy="369332"/>
          </a:xfrm>
          <a:prstGeom prst="rect">
            <a:avLst/>
          </a:prstGeom>
        </p:spPr>
        <p:txBody>
          <a:bodyPr wrap="none">
            <a:spAutoFit/>
          </a:bodyPr>
          <a:lstStyle/>
          <a:p>
            <a:r>
              <a:rPr lang="en-US" dirty="0" smtClean="0"/>
              <a:t># indicates Allen’s temporal relations, * indicates default relations in TEO</a:t>
            </a:r>
            <a:endParaRPr lang="en-US" dirty="0"/>
          </a:p>
        </p:txBody>
      </p:sp>
    </p:spTree>
    <p:extLst>
      <p:ext uri="{BB962C8B-B14F-4D97-AF65-F5344CB8AC3E}">
        <p14:creationId xmlns:p14="http://schemas.microsoft.com/office/powerpoint/2010/main" val="22461566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1627234" y="2246298"/>
            <a:ext cx="8779953" cy="1183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1" name="Straight Connector 80"/>
          <p:cNvCxnSpPr/>
          <p:nvPr/>
        </p:nvCxnSpPr>
        <p:spPr>
          <a:xfrm>
            <a:off x="3223049" y="2246298"/>
            <a:ext cx="0" cy="385323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633123" y="0"/>
            <a:ext cx="4624599" cy="369332"/>
          </a:xfrm>
          <a:prstGeom prst="rect">
            <a:avLst/>
          </a:prstGeom>
        </p:spPr>
        <p:txBody>
          <a:bodyPr wrap="none">
            <a:spAutoFit/>
          </a:bodyPr>
          <a:lstStyle/>
          <a:p>
            <a:r>
              <a:rPr lang="en-US" dirty="0"/>
              <a:t>Relation between </a:t>
            </a:r>
            <a:r>
              <a:rPr lang="en-US" dirty="0" err="1" smtClean="0"/>
              <a:t>timeInterval</a:t>
            </a:r>
            <a:r>
              <a:rPr lang="en-US" dirty="0" smtClean="0"/>
              <a:t> </a:t>
            </a:r>
            <a:r>
              <a:rPr lang="en-US" dirty="0"/>
              <a:t>and </a:t>
            </a:r>
            <a:r>
              <a:rPr lang="en-US" dirty="0" err="1" smtClean="0"/>
              <a:t>timeInstant</a:t>
            </a:r>
            <a:r>
              <a:rPr lang="en-US" dirty="0" smtClean="0"/>
              <a:t> </a:t>
            </a:r>
            <a:endParaRPr lang="en-US" dirty="0"/>
          </a:p>
        </p:txBody>
      </p:sp>
      <p:cxnSp>
        <p:nvCxnSpPr>
          <p:cNvPr id="8" name="Straight Connector 7"/>
          <p:cNvCxnSpPr/>
          <p:nvPr/>
        </p:nvCxnSpPr>
        <p:spPr>
          <a:xfrm>
            <a:off x="2827174" y="2719013"/>
            <a:ext cx="0" cy="21418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09587" y="3033589"/>
            <a:ext cx="1138132" cy="369332"/>
          </a:xfrm>
          <a:prstGeom prst="rect">
            <a:avLst/>
          </a:prstGeom>
          <a:noFill/>
        </p:spPr>
        <p:txBody>
          <a:bodyPr wrap="none" rtlCol="0">
            <a:spAutoFit/>
          </a:bodyPr>
          <a:lstStyle/>
          <a:p>
            <a:r>
              <a:rPr lang="en-US" dirty="0" smtClean="0"/>
              <a:t>a before b</a:t>
            </a:r>
            <a:endParaRPr lang="en-US" dirty="0"/>
          </a:p>
        </p:txBody>
      </p:sp>
      <p:sp>
        <p:nvSpPr>
          <p:cNvPr id="15" name="TextBox 14"/>
          <p:cNvSpPr txBox="1"/>
          <p:nvPr/>
        </p:nvSpPr>
        <p:spPr>
          <a:xfrm>
            <a:off x="2769509" y="2672216"/>
            <a:ext cx="279244" cy="307777"/>
          </a:xfrm>
          <a:prstGeom prst="rect">
            <a:avLst/>
          </a:prstGeom>
          <a:noFill/>
        </p:spPr>
        <p:txBody>
          <a:bodyPr wrap="none" rtlCol="0">
            <a:spAutoFit/>
          </a:bodyPr>
          <a:lstStyle/>
          <a:p>
            <a:r>
              <a:rPr lang="en-US" sz="1400" dirty="0" smtClean="0"/>
              <a:t>b</a:t>
            </a:r>
            <a:endParaRPr lang="en-US" dirty="0"/>
          </a:p>
        </p:txBody>
      </p:sp>
      <p:sp>
        <p:nvSpPr>
          <p:cNvPr id="16" name="TextBox 15"/>
          <p:cNvSpPr txBox="1"/>
          <p:nvPr/>
        </p:nvSpPr>
        <p:spPr>
          <a:xfrm>
            <a:off x="2490265" y="2310843"/>
            <a:ext cx="271228" cy="307777"/>
          </a:xfrm>
          <a:prstGeom prst="rect">
            <a:avLst/>
          </a:prstGeom>
          <a:noFill/>
        </p:spPr>
        <p:txBody>
          <a:bodyPr wrap="none" rtlCol="0">
            <a:spAutoFit/>
          </a:bodyPr>
          <a:lstStyle/>
          <a:p>
            <a:r>
              <a:rPr lang="en-US" sz="1400" dirty="0" smtClean="0"/>
              <a:t>a</a:t>
            </a:r>
            <a:endParaRPr lang="en-US" dirty="0"/>
          </a:p>
        </p:txBody>
      </p:sp>
      <p:sp>
        <p:nvSpPr>
          <p:cNvPr id="2" name="Rectangle 1"/>
          <p:cNvSpPr/>
          <p:nvPr/>
        </p:nvSpPr>
        <p:spPr>
          <a:xfrm>
            <a:off x="1787694" y="2386471"/>
            <a:ext cx="749642" cy="156519"/>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1" name="Straight Connector 50"/>
          <p:cNvCxnSpPr/>
          <p:nvPr/>
        </p:nvCxnSpPr>
        <p:spPr>
          <a:xfrm>
            <a:off x="4499274" y="2719013"/>
            <a:ext cx="0" cy="214184"/>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142787" y="3033589"/>
            <a:ext cx="2077556" cy="369332"/>
          </a:xfrm>
          <a:prstGeom prst="rect">
            <a:avLst/>
          </a:prstGeom>
          <a:noFill/>
        </p:spPr>
        <p:txBody>
          <a:bodyPr wrap="none" rtlCol="0">
            <a:spAutoFit/>
          </a:bodyPr>
          <a:lstStyle/>
          <a:p>
            <a:r>
              <a:rPr lang="en-US" dirty="0" smtClean="0"/>
              <a:t>a </a:t>
            </a:r>
            <a:r>
              <a:rPr lang="en-US" dirty="0" err="1" smtClean="0"/>
              <a:t>finishedBy</a:t>
            </a:r>
            <a:r>
              <a:rPr lang="en-US" dirty="0" smtClean="0"/>
              <a:t>/meet b</a:t>
            </a:r>
            <a:endParaRPr lang="en-US" dirty="0"/>
          </a:p>
        </p:txBody>
      </p:sp>
      <p:sp>
        <p:nvSpPr>
          <p:cNvPr id="53" name="TextBox 52"/>
          <p:cNvSpPr txBox="1"/>
          <p:nvPr/>
        </p:nvSpPr>
        <p:spPr>
          <a:xfrm>
            <a:off x="4441609" y="2672216"/>
            <a:ext cx="279244" cy="307777"/>
          </a:xfrm>
          <a:prstGeom prst="rect">
            <a:avLst/>
          </a:prstGeom>
          <a:noFill/>
        </p:spPr>
        <p:txBody>
          <a:bodyPr wrap="none" rtlCol="0">
            <a:spAutoFit/>
          </a:bodyPr>
          <a:lstStyle/>
          <a:p>
            <a:r>
              <a:rPr lang="en-US" sz="1400" dirty="0" smtClean="0"/>
              <a:t>b</a:t>
            </a:r>
            <a:endParaRPr lang="en-US" dirty="0"/>
          </a:p>
        </p:txBody>
      </p:sp>
      <p:sp>
        <p:nvSpPr>
          <p:cNvPr id="54" name="TextBox 53"/>
          <p:cNvSpPr txBox="1"/>
          <p:nvPr/>
        </p:nvSpPr>
        <p:spPr>
          <a:xfrm>
            <a:off x="4458927" y="2310843"/>
            <a:ext cx="271228" cy="307777"/>
          </a:xfrm>
          <a:prstGeom prst="rect">
            <a:avLst/>
          </a:prstGeom>
          <a:noFill/>
        </p:spPr>
        <p:txBody>
          <a:bodyPr wrap="none" rtlCol="0">
            <a:spAutoFit/>
          </a:bodyPr>
          <a:lstStyle/>
          <a:p>
            <a:r>
              <a:rPr lang="en-US" sz="1400" dirty="0" smtClean="0"/>
              <a:t>a</a:t>
            </a:r>
            <a:endParaRPr lang="en-US" dirty="0"/>
          </a:p>
        </p:txBody>
      </p:sp>
      <p:sp>
        <p:nvSpPr>
          <p:cNvPr id="55" name="Rectangle 54"/>
          <p:cNvSpPr/>
          <p:nvPr/>
        </p:nvSpPr>
        <p:spPr>
          <a:xfrm>
            <a:off x="3756356" y="2386471"/>
            <a:ext cx="749642" cy="156519"/>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7" name="Straight Connector 56"/>
          <p:cNvCxnSpPr/>
          <p:nvPr/>
        </p:nvCxnSpPr>
        <p:spPr>
          <a:xfrm>
            <a:off x="5949789" y="2719013"/>
            <a:ext cx="0" cy="214184"/>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359426" y="3033589"/>
            <a:ext cx="1219757" cy="369332"/>
          </a:xfrm>
          <a:prstGeom prst="rect">
            <a:avLst/>
          </a:prstGeom>
          <a:noFill/>
        </p:spPr>
        <p:txBody>
          <a:bodyPr wrap="none" rtlCol="0">
            <a:spAutoFit/>
          </a:bodyPr>
          <a:lstStyle/>
          <a:p>
            <a:r>
              <a:rPr lang="en-US" dirty="0" smtClean="0"/>
              <a:t>a contain b</a:t>
            </a:r>
            <a:endParaRPr lang="en-US" dirty="0"/>
          </a:p>
        </p:txBody>
      </p:sp>
      <p:sp>
        <p:nvSpPr>
          <p:cNvPr id="59" name="TextBox 58"/>
          <p:cNvSpPr txBox="1"/>
          <p:nvPr/>
        </p:nvSpPr>
        <p:spPr>
          <a:xfrm>
            <a:off x="5892124" y="2672216"/>
            <a:ext cx="279244" cy="307777"/>
          </a:xfrm>
          <a:prstGeom prst="rect">
            <a:avLst/>
          </a:prstGeom>
          <a:noFill/>
        </p:spPr>
        <p:txBody>
          <a:bodyPr wrap="none" rtlCol="0">
            <a:spAutoFit/>
          </a:bodyPr>
          <a:lstStyle/>
          <a:p>
            <a:r>
              <a:rPr lang="en-US" sz="1400" dirty="0" smtClean="0"/>
              <a:t>b</a:t>
            </a:r>
            <a:endParaRPr lang="en-US" dirty="0"/>
          </a:p>
        </p:txBody>
      </p:sp>
      <p:sp>
        <p:nvSpPr>
          <p:cNvPr id="60" name="TextBox 59"/>
          <p:cNvSpPr txBox="1"/>
          <p:nvPr/>
        </p:nvSpPr>
        <p:spPr>
          <a:xfrm>
            <a:off x="6214243" y="2310843"/>
            <a:ext cx="271228" cy="307777"/>
          </a:xfrm>
          <a:prstGeom prst="rect">
            <a:avLst/>
          </a:prstGeom>
          <a:noFill/>
        </p:spPr>
        <p:txBody>
          <a:bodyPr wrap="none" rtlCol="0">
            <a:spAutoFit/>
          </a:bodyPr>
          <a:lstStyle/>
          <a:p>
            <a:r>
              <a:rPr lang="en-US" sz="1400" dirty="0" smtClean="0"/>
              <a:t>a</a:t>
            </a:r>
            <a:endParaRPr lang="en-US" dirty="0"/>
          </a:p>
        </p:txBody>
      </p:sp>
      <p:sp>
        <p:nvSpPr>
          <p:cNvPr id="61" name="Rectangle 60"/>
          <p:cNvSpPr/>
          <p:nvPr/>
        </p:nvSpPr>
        <p:spPr>
          <a:xfrm>
            <a:off x="5511672" y="2386471"/>
            <a:ext cx="749642" cy="156519"/>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2" name="Straight Connector 61"/>
          <p:cNvCxnSpPr/>
          <p:nvPr/>
        </p:nvCxnSpPr>
        <p:spPr>
          <a:xfrm>
            <a:off x="7271464" y="2716495"/>
            <a:ext cx="0" cy="214184"/>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681093" y="3031071"/>
            <a:ext cx="2105898" cy="369332"/>
          </a:xfrm>
          <a:prstGeom prst="rect">
            <a:avLst/>
          </a:prstGeom>
          <a:noFill/>
        </p:spPr>
        <p:txBody>
          <a:bodyPr wrap="none" rtlCol="0">
            <a:spAutoFit/>
          </a:bodyPr>
          <a:lstStyle/>
          <a:p>
            <a:r>
              <a:rPr lang="en-US" dirty="0" smtClean="0"/>
              <a:t>a </a:t>
            </a:r>
            <a:r>
              <a:rPr lang="en-US" dirty="0" err="1" smtClean="0"/>
              <a:t>startedBy</a:t>
            </a:r>
            <a:r>
              <a:rPr lang="en-US" dirty="0" smtClean="0"/>
              <a:t>/</a:t>
            </a:r>
            <a:r>
              <a:rPr lang="en-US" dirty="0" err="1" smtClean="0"/>
              <a:t>metBy</a:t>
            </a:r>
            <a:r>
              <a:rPr lang="en-US" dirty="0" smtClean="0"/>
              <a:t> b</a:t>
            </a:r>
            <a:endParaRPr lang="en-US" dirty="0"/>
          </a:p>
        </p:txBody>
      </p:sp>
      <p:sp>
        <p:nvSpPr>
          <p:cNvPr id="64" name="TextBox 63"/>
          <p:cNvSpPr txBox="1"/>
          <p:nvPr/>
        </p:nvSpPr>
        <p:spPr>
          <a:xfrm>
            <a:off x="7213799" y="2669698"/>
            <a:ext cx="279244" cy="307777"/>
          </a:xfrm>
          <a:prstGeom prst="rect">
            <a:avLst/>
          </a:prstGeom>
          <a:noFill/>
        </p:spPr>
        <p:txBody>
          <a:bodyPr wrap="none" rtlCol="0">
            <a:spAutoFit/>
          </a:bodyPr>
          <a:lstStyle/>
          <a:p>
            <a:r>
              <a:rPr lang="en-US" sz="1400" dirty="0" smtClean="0"/>
              <a:t>b</a:t>
            </a:r>
            <a:endParaRPr lang="en-US" dirty="0"/>
          </a:p>
        </p:txBody>
      </p:sp>
      <p:sp>
        <p:nvSpPr>
          <p:cNvPr id="65" name="TextBox 64"/>
          <p:cNvSpPr txBox="1"/>
          <p:nvPr/>
        </p:nvSpPr>
        <p:spPr>
          <a:xfrm>
            <a:off x="7972523" y="2308325"/>
            <a:ext cx="271228" cy="307777"/>
          </a:xfrm>
          <a:prstGeom prst="rect">
            <a:avLst/>
          </a:prstGeom>
          <a:noFill/>
        </p:spPr>
        <p:txBody>
          <a:bodyPr wrap="none" rtlCol="0">
            <a:spAutoFit/>
          </a:bodyPr>
          <a:lstStyle/>
          <a:p>
            <a:r>
              <a:rPr lang="en-US" sz="1400" dirty="0" smtClean="0"/>
              <a:t>a</a:t>
            </a:r>
            <a:endParaRPr lang="en-US" dirty="0"/>
          </a:p>
        </p:txBody>
      </p:sp>
      <p:sp>
        <p:nvSpPr>
          <p:cNvPr id="66" name="Rectangle 65"/>
          <p:cNvSpPr/>
          <p:nvPr/>
        </p:nvSpPr>
        <p:spPr>
          <a:xfrm>
            <a:off x="7269952" y="2383953"/>
            <a:ext cx="749642" cy="156519"/>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7" name="Straight Connector 66"/>
          <p:cNvCxnSpPr/>
          <p:nvPr/>
        </p:nvCxnSpPr>
        <p:spPr>
          <a:xfrm>
            <a:off x="9047720" y="2716495"/>
            <a:ext cx="0" cy="214184"/>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9124627" y="3031071"/>
            <a:ext cx="972702" cy="369332"/>
          </a:xfrm>
          <a:prstGeom prst="rect">
            <a:avLst/>
          </a:prstGeom>
          <a:noFill/>
        </p:spPr>
        <p:txBody>
          <a:bodyPr wrap="none" rtlCol="0">
            <a:spAutoFit/>
          </a:bodyPr>
          <a:lstStyle/>
          <a:p>
            <a:r>
              <a:rPr lang="en-US" dirty="0" smtClean="0"/>
              <a:t>a after b</a:t>
            </a:r>
            <a:endParaRPr lang="en-US" dirty="0"/>
          </a:p>
        </p:txBody>
      </p:sp>
      <p:sp>
        <p:nvSpPr>
          <p:cNvPr id="69" name="TextBox 68"/>
          <p:cNvSpPr txBox="1"/>
          <p:nvPr/>
        </p:nvSpPr>
        <p:spPr>
          <a:xfrm>
            <a:off x="8990055" y="2669698"/>
            <a:ext cx="279244" cy="307777"/>
          </a:xfrm>
          <a:prstGeom prst="rect">
            <a:avLst/>
          </a:prstGeom>
          <a:noFill/>
        </p:spPr>
        <p:txBody>
          <a:bodyPr wrap="none" rtlCol="0">
            <a:spAutoFit/>
          </a:bodyPr>
          <a:lstStyle/>
          <a:p>
            <a:r>
              <a:rPr lang="en-US" sz="1400" dirty="0" smtClean="0"/>
              <a:t>b</a:t>
            </a:r>
            <a:endParaRPr lang="en-US" dirty="0"/>
          </a:p>
        </p:txBody>
      </p:sp>
      <p:sp>
        <p:nvSpPr>
          <p:cNvPr id="70" name="TextBox 69"/>
          <p:cNvSpPr txBox="1"/>
          <p:nvPr/>
        </p:nvSpPr>
        <p:spPr>
          <a:xfrm>
            <a:off x="10004151" y="2308325"/>
            <a:ext cx="271228" cy="307777"/>
          </a:xfrm>
          <a:prstGeom prst="rect">
            <a:avLst/>
          </a:prstGeom>
          <a:noFill/>
        </p:spPr>
        <p:txBody>
          <a:bodyPr wrap="none" rtlCol="0">
            <a:spAutoFit/>
          </a:bodyPr>
          <a:lstStyle/>
          <a:p>
            <a:r>
              <a:rPr lang="en-US" sz="1400" dirty="0" smtClean="0"/>
              <a:t>a</a:t>
            </a:r>
            <a:endParaRPr lang="en-US" dirty="0"/>
          </a:p>
        </p:txBody>
      </p:sp>
      <p:sp>
        <p:nvSpPr>
          <p:cNvPr id="71" name="Rectangle 70"/>
          <p:cNvSpPr/>
          <p:nvPr/>
        </p:nvSpPr>
        <p:spPr>
          <a:xfrm>
            <a:off x="9301580" y="2383953"/>
            <a:ext cx="749642" cy="156519"/>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2" name="Rectangle 81"/>
          <p:cNvSpPr/>
          <p:nvPr/>
        </p:nvSpPr>
        <p:spPr>
          <a:xfrm>
            <a:off x="1627235" y="3605857"/>
            <a:ext cx="1591354" cy="24851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r>
              <a:rPr lang="en-US" sz="1400" dirty="0" err="1" smtClean="0"/>
              <a:t>endBeforeStart</a:t>
            </a:r>
            <a:endParaRPr lang="en-US" dirty="0"/>
          </a:p>
        </p:txBody>
      </p:sp>
      <p:cxnSp>
        <p:nvCxnSpPr>
          <p:cNvPr id="83" name="Straight Connector 82"/>
          <p:cNvCxnSpPr/>
          <p:nvPr/>
        </p:nvCxnSpPr>
        <p:spPr>
          <a:xfrm>
            <a:off x="5117752" y="2246298"/>
            <a:ext cx="0" cy="3853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713566" y="2246298"/>
            <a:ext cx="0" cy="3853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725925" y="2246298"/>
            <a:ext cx="0" cy="3853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0407187" y="2246298"/>
            <a:ext cx="0" cy="3853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627234" y="2246298"/>
            <a:ext cx="0" cy="3853235"/>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1627234" y="3974822"/>
            <a:ext cx="1595815" cy="24851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endBeforeEnd</a:t>
            </a:r>
            <a:endParaRPr lang="en-US" dirty="0"/>
          </a:p>
        </p:txBody>
      </p:sp>
      <p:sp>
        <p:nvSpPr>
          <p:cNvPr id="89" name="Rectangle 88"/>
          <p:cNvSpPr/>
          <p:nvPr/>
        </p:nvSpPr>
        <p:spPr>
          <a:xfrm>
            <a:off x="1640773" y="4338503"/>
            <a:ext cx="5072793" cy="24851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r>
              <a:rPr lang="en-US" sz="1400" dirty="0" err="1" smtClean="0"/>
              <a:t>startBeforeStart</a:t>
            </a:r>
            <a:endParaRPr lang="en-US" sz="1400" dirty="0"/>
          </a:p>
        </p:txBody>
      </p:sp>
      <p:sp>
        <p:nvSpPr>
          <p:cNvPr id="90" name="Rectangle 89"/>
          <p:cNvSpPr/>
          <p:nvPr/>
        </p:nvSpPr>
        <p:spPr>
          <a:xfrm>
            <a:off x="1640773" y="4719947"/>
            <a:ext cx="5072793" cy="24851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startBeforeEnd</a:t>
            </a:r>
            <a:endParaRPr lang="en-US" sz="1400" dirty="0"/>
          </a:p>
        </p:txBody>
      </p:sp>
      <p:sp>
        <p:nvSpPr>
          <p:cNvPr id="91" name="Rectangle 90"/>
          <p:cNvSpPr/>
          <p:nvPr/>
        </p:nvSpPr>
        <p:spPr>
          <a:xfrm>
            <a:off x="8733138" y="4719947"/>
            <a:ext cx="1663445" cy="24851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C00000"/>
                </a:solidFill>
              </a:rPr>
              <a:t>#</a:t>
            </a:r>
            <a:r>
              <a:rPr lang="en-US" sz="1400" dirty="0" err="1" smtClean="0">
                <a:solidFill>
                  <a:srgbClr val="C00000"/>
                </a:solidFill>
              </a:rPr>
              <a:t>startAfterEnd</a:t>
            </a:r>
            <a:endParaRPr lang="en-US" sz="1400" dirty="0">
              <a:solidFill>
                <a:srgbClr val="C00000"/>
              </a:solidFill>
            </a:endParaRPr>
          </a:p>
        </p:txBody>
      </p:sp>
      <p:sp>
        <p:nvSpPr>
          <p:cNvPr id="92" name="Rectangle 91"/>
          <p:cNvSpPr/>
          <p:nvPr/>
        </p:nvSpPr>
        <p:spPr>
          <a:xfrm>
            <a:off x="5117752" y="3974597"/>
            <a:ext cx="5289434" cy="2485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endAfterEnd</a:t>
            </a:r>
            <a:endParaRPr lang="en-US" sz="1050" dirty="0"/>
          </a:p>
        </p:txBody>
      </p:sp>
      <p:sp>
        <p:nvSpPr>
          <p:cNvPr id="93" name="Rectangle 92"/>
          <p:cNvSpPr/>
          <p:nvPr/>
        </p:nvSpPr>
        <p:spPr>
          <a:xfrm>
            <a:off x="8728155" y="4338184"/>
            <a:ext cx="1681261" cy="24851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r>
              <a:rPr lang="en-US" sz="1400" dirty="0" err="1" smtClean="0"/>
              <a:t>startAfterStart</a:t>
            </a:r>
            <a:endParaRPr lang="en-US" sz="1400" dirty="0"/>
          </a:p>
        </p:txBody>
      </p:sp>
      <p:sp>
        <p:nvSpPr>
          <p:cNvPr id="94" name="Rectangle 93"/>
          <p:cNvSpPr/>
          <p:nvPr/>
        </p:nvSpPr>
        <p:spPr>
          <a:xfrm>
            <a:off x="5117750" y="3613374"/>
            <a:ext cx="5278833" cy="2485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endAfterStart</a:t>
            </a:r>
            <a:endParaRPr lang="en-US" sz="1400" dirty="0"/>
          </a:p>
        </p:txBody>
      </p:sp>
      <p:sp>
        <p:nvSpPr>
          <p:cNvPr id="98" name="TextBox 97"/>
          <p:cNvSpPr txBox="1"/>
          <p:nvPr/>
        </p:nvSpPr>
        <p:spPr>
          <a:xfrm>
            <a:off x="2334718" y="2059013"/>
            <a:ext cx="264816"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p</a:t>
            </a:r>
            <a:endParaRPr lang="en-US" dirty="0">
              <a:latin typeface="Times New Roman" panose="02020603050405020304" pitchFamily="18" charset="0"/>
              <a:cs typeface="Times New Roman" panose="02020603050405020304" pitchFamily="18" charset="0"/>
            </a:endParaRPr>
          </a:p>
        </p:txBody>
      </p:sp>
      <p:sp>
        <p:nvSpPr>
          <p:cNvPr id="99" name="TextBox 98"/>
          <p:cNvSpPr txBox="1"/>
          <p:nvPr/>
        </p:nvSpPr>
        <p:spPr>
          <a:xfrm>
            <a:off x="4107670" y="2035369"/>
            <a:ext cx="269626"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F</a:t>
            </a:r>
            <a:endParaRPr lang="en-US" dirty="0">
              <a:latin typeface="Times New Roman" panose="02020603050405020304" pitchFamily="18" charset="0"/>
              <a:cs typeface="Times New Roman" panose="02020603050405020304" pitchFamily="18" charset="0"/>
            </a:endParaRPr>
          </a:p>
        </p:txBody>
      </p:sp>
      <p:sp>
        <p:nvSpPr>
          <p:cNvPr id="100" name="TextBox 99"/>
          <p:cNvSpPr txBox="1"/>
          <p:nvPr/>
        </p:nvSpPr>
        <p:spPr>
          <a:xfrm>
            <a:off x="5839656" y="2035370"/>
            <a:ext cx="295274"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D</a:t>
            </a:r>
            <a:endParaRPr lang="en-US" dirty="0">
              <a:latin typeface="Times New Roman" panose="02020603050405020304" pitchFamily="18" charset="0"/>
              <a:cs typeface="Times New Roman" panose="02020603050405020304" pitchFamily="18" charset="0"/>
            </a:endParaRPr>
          </a:p>
        </p:txBody>
      </p:sp>
      <p:sp>
        <p:nvSpPr>
          <p:cNvPr id="101" name="TextBox 100"/>
          <p:cNvSpPr txBox="1"/>
          <p:nvPr/>
        </p:nvSpPr>
        <p:spPr>
          <a:xfrm>
            <a:off x="7664209" y="2035369"/>
            <a:ext cx="269626"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S</a:t>
            </a:r>
            <a:endParaRPr lang="en-US" dirty="0">
              <a:latin typeface="Times New Roman" panose="02020603050405020304" pitchFamily="18" charset="0"/>
              <a:cs typeface="Times New Roman" panose="02020603050405020304" pitchFamily="18" charset="0"/>
            </a:endParaRPr>
          </a:p>
        </p:txBody>
      </p:sp>
      <p:sp>
        <p:nvSpPr>
          <p:cNvPr id="102" name="TextBox 101"/>
          <p:cNvSpPr txBox="1"/>
          <p:nvPr/>
        </p:nvSpPr>
        <p:spPr>
          <a:xfrm>
            <a:off x="9452564" y="2035368"/>
            <a:ext cx="269626"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P</a:t>
            </a:r>
            <a:endParaRPr lang="en-US" dirty="0">
              <a:latin typeface="Times New Roman" panose="02020603050405020304" pitchFamily="18" charset="0"/>
              <a:cs typeface="Times New Roman" panose="02020603050405020304" pitchFamily="18" charset="0"/>
            </a:endParaRPr>
          </a:p>
        </p:txBody>
      </p:sp>
      <p:sp>
        <p:nvSpPr>
          <p:cNvPr id="56" name="Rectangle 55"/>
          <p:cNvSpPr/>
          <p:nvPr/>
        </p:nvSpPr>
        <p:spPr>
          <a:xfrm>
            <a:off x="175778" y="576711"/>
            <a:ext cx="9251715" cy="12112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2" name="TextBox 71"/>
          <p:cNvSpPr txBox="1"/>
          <p:nvPr/>
        </p:nvSpPr>
        <p:spPr>
          <a:xfrm>
            <a:off x="217724" y="576711"/>
            <a:ext cx="3224024" cy="1200329"/>
          </a:xfrm>
          <a:prstGeom prst="rect">
            <a:avLst/>
          </a:prstGeom>
          <a:noFill/>
        </p:spPr>
        <p:txBody>
          <a:bodyPr wrap="none" rtlCol="0">
            <a:spAutoFit/>
          </a:bodyPr>
          <a:lstStyle/>
          <a:p>
            <a:r>
              <a:rPr lang="en-US" dirty="0" smtClean="0">
                <a:solidFill>
                  <a:srgbClr val="0070C0"/>
                </a:solidFill>
              </a:rPr>
              <a:t>*</a:t>
            </a:r>
            <a:r>
              <a:rPr lang="en-US" dirty="0" err="1" smtClean="0">
                <a:solidFill>
                  <a:srgbClr val="0070C0"/>
                </a:solidFill>
              </a:rPr>
              <a:t>startBeforeStart</a:t>
            </a:r>
            <a:r>
              <a:rPr lang="en-US" dirty="0" smtClean="0">
                <a:solidFill>
                  <a:srgbClr val="0070C0"/>
                </a:solidFill>
              </a:rPr>
              <a:t> (TEO default)</a:t>
            </a:r>
          </a:p>
          <a:p>
            <a:r>
              <a:rPr lang="en-US" dirty="0" smtClean="0">
                <a:solidFill>
                  <a:srgbClr val="C00000"/>
                </a:solidFill>
              </a:rPr>
              <a:t>#</a:t>
            </a:r>
            <a:r>
              <a:rPr lang="en-US" dirty="0" err="1" smtClean="0">
                <a:solidFill>
                  <a:srgbClr val="C00000"/>
                </a:solidFill>
              </a:rPr>
              <a:t>endBeforeStart</a:t>
            </a:r>
            <a:r>
              <a:rPr lang="en-US" dirty="0" smtClean="0">
                <a:solidFill>
                  <a:srgbClr val="C00000"/>
                </a:solidFill>
              </a:rPr>
              <a:t> = Allen’s before</a:t>
            </a:r>
          </a:p>
          <a:p>
            <a:r>
              <a:rPr lang="en-US" dirty="0" err="1" smtClean="0"/>
              <a:t>startBeforeEnd</a:t>
            </a:r>
            <a:r>
              <a:rPr lang="en-US" dirty="0" smtClean="0"/>
              <a:t> (TEO)</a:t>
            </a:r>
          </a:p>
          <a:p>
            <a:r>
              <a:rPr lang="en-US" dirty="0" err="1" smtClean="0"/>
              <a:t>endBeforeEnd</a:t>
            </a:r>
            <a:r>
              <a:rPr lang="en-US" dirty="0" smtClean="0"/>
              <a:t> (TEO)</a:t>
            </a:r>
          </a:p>
        </p:txBody>
      </p:sp>
      <p:sp>
        <p:nvSpPr>
          <p:cNvPr id="73" name="TextBox 72"/>
          <p:cNvSpPr txBox="1"/>
          <p:nvPr/>
        </p:nvSpPr>
        <p:spPr>
          <a:xfrm>
            <a:off x="9680322" y="1039904"/>
            <a:ext cx="2484398" cy="369332"/>
          </a:xfrm>
          <a:prstGeom prst="rect">
            <a:avLst/>
          </a:prstGeom>
          <a:noFill/>
        </p:spPr>
        <p:txBody>
          <a:bodyPr wrap="none" rtlCol="0">
            <a:spAutoFit/>
          </a:bodyPr>
          <a:lstStyle/>
          <a:p>
            <a:r>
              <a:rPr lang="en-US" dirty="0" smtClean="0"/>
              <a:t>Defined for “</a:t>
            </a:r>
            <a:r>
              <a:rPr lang="en-US" dirty="0" err="1" smtClean="0"/>
              <a:t>timeOffset</a:t>
            </a:r>
            <a:r>
              <a:rPr lang="en-US" dirty="0" smtClean="0"/>
              <a:t>”</a:t>
            </a:r>
            <a:endParaRPr lang="en-US" dirty="0"/>
          </a:p>
        </p:txBody>
      </p:sp>
      <p:sp>
        <p:nvSpPr>
          <p:cNvPr id="74" name="Rectangle 73"/>
          <p:cNvSpPr/>
          <p:nvPr/>
        </p:nvSpPr>
        <p:spPr>
          <a:xfrm>
            <a:off x="3383192" y="579365"/>
            <a:ext cx="6096000" cy="1200329"/>
          </a:xfrm>
          <a:prstGeom prst="rect">
            <a:avLst/>
          </a:prstGeom>
        </p:spPr>
        <p:txBody>
          <a:bodyPr>
            <a:spAutoFit/>
          </a:bodyPr>
          <a:lstStyle/>
          <a:p>
            <a:r>
              <a:rPr lang="en-US" dirty="0">
                <a:solidFill>
                  <a:srgbClr val="0070C0"/>
                </a:solidFill>
              </a:rPr>
              <a:t>*</a:t>
            </a:r>
            <a:r>
              <a:rPr lang="en-US" dirty="0" err="1">
                <a:solidFill>
                  <a:srgbClr val="0070C0"/>
                </a:solidFill>
              </a:rPr>
              <a:t>startAfterStart</a:t>
            </a:r>
            <a:r>
              <a:rPr lang="en-US" dirty="0">
                <a:solidFill>
                  <a:srgbClr val="0070C0"/>
                </a:solidFill>
              </a:rPr>
              <a:t> (</a:t>
            </a:r>
            <a:r>
              <a:rPr lang="en-US" dirty="0" smtClean="0">
                <a:solidFill>
                  <a:srgbClr val="0070C0"/>
                </a:solidFill>
              </a:rPr>
              <a:t>TEO default)</a:t>
            </a:r>
            <a:endParaRPr lang="en-US" dirty="0">
              <a:solidFill>
                <a:srgbClr val="0070C0"/>
              </a:solidFill>
            </a:endParaRPr>
          </a:p>
          <a:p>
            <a:r>
              <a:rPr lang="en-US" dirty="0" err="1"/>
              <a:t>endAfterStart</a:t>
            </a:r>
            <a:r>
              <a:rPr lang="en-US" dirty="0"/>
              <a:t> (TEO)</a:t>
            </a:r>
          </a:p>
          <a:p>
            <a:r>
              <a:rPr lang="en-US" dirty="0">
                <a:solidFill>
                  <a:srgbClr val="C00000"/>
                </a:solidFill>
              </a:rPr>
              <a:t>#</a:t>
            </a:r>
            <a:r>
              <a:rPr lang="en-US" dirty="0" err="1">
                <a:solidFill>
                  <a:srgbClr val="C00000"/>
                </a:solidFill>
              </a:rPr>
              <a:t>startAfterEnd</a:t>
            </a:r>
            <a:r>
              <a:rPr lang="en-US" dirty="0">
                <a:solidFill>
                  <a:srgbClr val="C00000"/>
                </a:solidFill>
              </a:rPr>
              <a:t> = Allen’s after</a:t>
            </a:r>
          </a:p>
          <a:p>
            <a:r>
              <a:rPr lang="en-US" dirty="0" err="1"/>
              <a:t>endAfterEnd</a:t>
            </a:r>
            <a:r>
              <a:rPr lang="en-US" dirty="0"/>
              <a:t> (TEO)</a:t>
            </a:r>
          </a:p>
        </p:txBody>
      </p:sp>
      <p:sp>
        <p:nvSpPr>
          <p:cNvPr id="75" name="Rectangle 74"/>
          <p:cNvSpPr/>
          <p:nvPr/>
        </p:nvSpPr>
        <p:spPr>
          <a:xfrm>
            <a:off x="6382622" y="569898"/>
            <a:ext cx="3083403" cy="1200329"/>
          </a:xfrm>
          <a:prstGeom prst="rect">
            <a:avLst/>
          </a:prstGeom>
        </p:spPr>
        <p:txBody>
          <a:bodyPr wrap="square">
            <a:spAutoFit/>
          </a:bodyPr>
          <a:lstStyle/>
          <a:p>
            <a:r>
              <a:rPr lang="en-US" dirty="0" smtClean="0">
                <a:solidFill>
                  <a:srgbClr val="0070C0"/>
                </a:solidFill>
              </a:rPr>
              <a:t>*</a:t>
            </a:r>
            <a:r>
              <a:rPr lang="en-US" dirty="0" err="1" smtClean="0">
                <a:solidFill>
                  <a:srgbClr val="0070C0"/>
                </a:solidFill>
              </a:rPr>
              <a:t>startEqualStart</a:t>
            </a:r>
            <a:r>
              <a:rPr lang="en-US" dirty="0" smtClean="0">
                <a:solidFill>
                  <a:srgbClr val="0070C0"/>
                </a:solidFill>
              </a:rPr>
              <a:t> </a:t>
            </a:r>
            <a:r>
              <a:rPr lang="en-US" dirty="0">
                <a:solidFill>
                  <a:srgbClr val="0070C0"/>
                </a:solidFill>
              </a:rPr>
              <a:t>(</a:t>
            </a:r>
            <a:r>
              <a:rPr lang="en-US" dirty="0" smtClean="0">
                <a:solidFill>
                  <a:srgbClr val="0070C0"/>
                </a:solidFill>
              </a:rPr>
              <a:t>TEO</a:t>
            </a:r>
            <a:r>
              <a:rPr lang="en-US" dirty="0">
                <a:solidFill>
                  <a:srgbClr val="0070C0"/>
                </a:solidFill>
              </a:rPr>
              <a:t> default</a:t>
            </a:r>
            <a:r>
              <a:rPr lang="en-US" dirty="0" smtClean="0">
                <a:solidFill>
                  <a:srgbClr val="0070C0"/>
                </a:solidFill>
              </a:rPr>
              <a:t>)</a:t>
            </a:r>
            <a:endParaRPr lang="en-US" dirty="0">
              <a:solidFill>
                <a:srgbClr val="0070C0"/>
              </a:solidFill>
            </a:endParaRPr>
          </a:p>
          <a:p>
            <a:r>
              <a:rPr lang="en-US" dirty="0" smtClean="0">
                <a:solidFill>
                  <a:srgbClr val="C00000"/>
                </a:solidFill>
              </a:rPr>
              <a:t>#</a:t>
            </a:r>
            <a:r>
              <a:rPr lang="en-US" dirty="0" err="1" smtClean="0">
                <a:solidFill>
                  <a:srgbClr val="C00000"/>
                </a:solidFill>
              </a:rPr>
              <a:t>endEqualStart</a:t>
            </a:r>
            <a:r>
              <a:rPr lang="en-US" dirty="0" smtClean="0">
                <a:solidFill>
                  <a:srgbClr val="C00000"/>
                </a:solidFill>
              </a:rPr>
              <a:t> = Allen’s meet</a:t>
            </a:r>
            <a:endParaRPr lang="en-US" dirty="0">
              <a:solidFill>
                <a:srgbClr val="C00000"/>
              </a:solidFill>
            </a:endParaRPr>
          </a:p>
          <a:p>
            <a:r>
              <a:rPr lang="en-US" dirty="0" smtClean="0">
                <a:solidFill>
                  <a:srgbClr val="C00000"/>
                </a:solidFill>
              </a:rPr>
              <a:t>#</a:t>
            </a:r>
            <a:r>
              <a:rPr lang="en-US" dirty="0" err="1" smtClean="0">
                <a:solidFill>
                  <a:srgbClr val="C00000"/>
                </a:solidFill>
              </a:rPr>
              <a:t>startEqualEnd</a:t>
            </a:r>
            <a:r>
              <a:rPr lang="en-US" dirty="0" smtClean="0">
                <a:solidFill>
                  <a:srgbClr val="C00000"/>
                </a:solidFill>
              </a:rPr>
              <a:t> = Allen’s </a:t>
            </a:r>
            <a:r>
              <a:rPr lang="en-US" dirty="0" err="1" smtClean="0">
                <a:solidFill>
                  <a:srgbClr val="C00000"/>
                </a:solidFill>
              </a:rPr>
              <a:t>metBy</a:t>
            </a:r>
            <a:endParaRPr lang="en-US" dirty="0" smtClean="0">
              <a:solidFill>
                <a:srgbClr val="C00000"/>
              </a:solidFill>
            </a:endParaRPr>
          </a:p>
          <a:p>
            <a:r>
              <a:rPr lang="en-US" dirty="0" err="1" smtClean="0"/>
              <a:t>endEqualEnd</a:t>
            </a:r>
            <a:r>
              <a:rPr lang="en-US" dirty="0" smtClean="0"/>
              <a:t> </a:t>
            </a:r>
            <a:r>
              <a:rPr lang="en-US" dirty="0"/>
              <a:t>(TEO)</a:t>
            </a:r>
          </a:p>
        </p:txBody>
      </p:sp>
      <p:sp>
        <p:nvSpPr>
          <p:cNvPr id="76" name="Right Arrow 75"/>
          <p:cNvSpPr/>
          <p:nvPr/>
        </p:nvSpPr>
        <p:spPr>
          <a:xfrm>
            <a:off x="9491653" y="1117105"/>
            <a:ext cx="217689" cy="212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227509" y="3975356"/>
            <a:ext cx="1879640" cy="248512"/>
          </a:xfrm>
          <a:prstGeom prst="rect">
            <a:avLst/>
          </a:prstGeom>
          <a:pattFill prst="wdUpDiag">
            <a:fgClr>
              <a:srgbClr val="00B0F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tx1"/>
                </a:solidFill>
              </a:rPr>
              <a:t>endEqualEnd</a:t>
            </a:r>
            <a:endParaRPr lang="en-US" sz="1000" b="1" dirty="0">
              <a:solidFill>
                <a:schemeClr val="tx1"/>
              </a:solidFill>
            </a:endParaRPr>
          </a:p>
        </p:txBody>
      </p:sp>
      <p:sp>
        <p:nvSpPr>
          <p:cNvPr id="78" name="Rectangle 77"/>
          <p:cNvSpPr/>
          <p:nvPr/>
        </p:nvSpPr>
        <p:spPr>
          <a:xfrm>
            <a:off x="6727103" y="4338503"/>
            <a:ext cx="1998821" cy="248512"/>
          </a:xfrm>
          <a:prstGeom prst="rect">
            <a:avLst/>
          </a:prstGeom>
          <a:pattFill prst="smCheck">
            <a:fgClr>
              <a:schemeClr val="accent4">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t>
            </a:r>
            <a:r>
              <a:rPr lang="en-US" sz="1400" b="1" dirty="0" err="1" smtClean="0">
                <a:solidFill>
                  <a:schemeClr val="tx1"/>
                </a:solidFill>
              </a:rPr>
              <a:t>startEqualStart</a:t>
            </a:r>
            <a:endParaRPr lang="en-US" sz="1400" b="1" dirty="0">
              <a:solidFill>
                <a:schemeClr val="tx1"/>
              </a:solidFill>
            </a:endParaRPr>
          </a:p>
        </p:txBody>
      </p:sp>
      <p:sp>
        <p:nvSpPr>
          <p:cNvPr id="79" name="Rectangle 78"/>
          <p:cNvSpPr/>
          <p:nvPr/>
        </p:nvSpPr>
        <p:spPr>
          <a:xfrm>
            <a:off x="3233651" y="3608076"/>
            <a:ext cx="1873498" cy="248512"/>
          </a:xfrm>
          <a:prstGeom prst="rect">
            <a:avLst/>
          </a:prstGeom>
          <a:pattFill prst="pct80">
            <a:fgClr>
              <a:schemeClr val="accent2">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r>
              <a:rPr lang="en-US" sz="1400" dirty="0" err="1" smtClean="0">
                <a:solidFill>
                  <a:schemeClr val="tx1"/>
                </a:solidFill>
              </a:rPr>
              <a:t>endEqualStart</a:t>
            </a:r>
            <a:endParaRPr lang="en-US" dirty="0">
              <a:solidFill>
                <a:schemeClr val="tx1"/>
              </a:solidFill>
            </a:endParaRPr>
          </a:p>
        </p:txBody>
      </p:sp>
      <p:sp>
        <p:nvSpPr>
          <p:cNvPr id="103" name="Rectangle 102"/>
          <p:cNvSpPr/>
          <p:nvPr/>
        </p:nvSpPr>
        <p:spPr>
          <a:xfrm>
            <a:off x="6727103" y="4719947"/>
            <a:ext cx="1991881" cy="248512"/>
          </a:xfrm>
          <a:prstGeom prst="rect">
            <a:avLst/>
          </a:prstGeom>
          <a:pattFill prst="pct80">
            <a:fgClr>
              <a:schemeClr val="accent6">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1400" dirty="0" err="1" smtClean="0">
                <a:solidFill>
                  <a:schemeClr val="tx1"/>
                </a:solidFill>
              </a:rPr>
              <a:t>startEqualEnd</a:t>
            </a:r>
            <a:endParaRPr lang="en-US" sz="1050" dirty="0">
              <a:solidFill>
                <a:schemeClr val="tx1"/>
              </a:solidFill>
            </a:endParaRPr>
          </a:p>
        </p:txBody>
      </p:sp>
      <p:sp>
        <p:nvSpPr>
          <p:cNvPr id="104" name="Rectangle 103"/>
          <p:cNvSpPr/>
          <p:nvPr/>
        </p:nvSpPr>
        <p:spPr>
          <a:xfrm>
            <a:off x="3599791" y="6237188"/>
            <a:ext cx="6928179" cy="369332"/>
          </a:xfrm>
          <a:prstGeom prst="rect">
            <a:avLst/>
          </a:prstGeom>
        </p:spPr>
        <p:txBody>
          <a:bodyPr wrap="none">
            <a:spAutoFit/>
          </a:bodyPr>
          <a:lstStyle/>
          <a:p>
            <a:r>
              <a:rPr lang="en-US" dirty="0" smtClean="0"/>
              <a:t># indicates Allen’s temporal relations, * indicates default relations in TEO</a:t>
            </a:r>
            <a:endParaRPr lang="en-US" dirty="0"/>
          </a:p>
        </p:txBody>
      </p:sp>
    </p:spTree>
    <p:extLst>
      <p:ext uri="{BB962C8B-B14F-4D97-AF65-F5344CB8AC3E}">
        <p14:creationId xmlns:p14="http://schemas.microsoft.com/office/powerpoint/2010/main" val="201933596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3020268" y="2434956"/>
            <a:ext cx="6063049" cy="1183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Straight Connector 48"/>
          <p:cNvCxnSpPr/>
          <p:nvPr/>
        </p:nvCxnSpPr>
        <p:spPr>
          <a:xfrm>
            <a:off x="3023166" y="2434956"/>
            <a:ext cx="0" cy="385323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633123" y="0"/>
            <a:ext cx="4558877" cy="369332"/>
          </a:xfrm>
          <a:prstGeom prst="rect">
            <a:avLst/>
          </a:prstGeom>
        </p:spPr>
        <p:txBody>
          <a:bodyPr wrap="none">
            <a:spAutoFit/>
          </a:bodyPr>
          <a:lstStyle/>
          <a:p>
            <a:r>
              <a:rPr lang="en-US" dirty="0"/>
              <a:t>Relation between </a:t>
            </a:r>
            <a:r>
              <a:rPr lang="en-US" dirty="0" err="1"/>
              <a:t>timeInstant</a:t>
            </a:r>
            <a:r>
              <a:rPr lang="en-US" dirty="0"/>
              <a:t> and </a:t>
            </a:r>
            <a:r>
              <a:rPr lang="en-US" dirty="0" err="1"/>
              <a:t>timeInstant</a:t>
            </a:r>
            <a:r>
              <a:rPr lang="en-US" dirty="0"/>
              <a:t> </a:t>
            </a:r>
          </a:p>
        </p:txBody>
      </p:sp>
      <p:cxnSp>
        <p:nvCxnSpPr>
          <p:cNvPr id="8" name="Straight Connector 7"/>
          <p:cNvCxnSpPr/>
          <p:nvPr/>
        </p:nvCxnSpPr>
        <p:spPr>
          <a:xfrm>
            <a:off x="3624652" y="2540344"/>
            <a:ext cx="0" cy="2141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094209" y="2943998"/>
            <a:ext cx="0" cy="19770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36329" y="3248799"/>
            <a:ext cx="1138132" cy="369332"/>
          </a:xfrm>
          <a:prstGeom prst="rect">
            <a:avLst/>
          </a:prstGeom>
          <a:noFill/>
        </p:spPr>
        <p:txBody>
          <a:bodyPr wrap="none" rtlCol="0">
            <a:spAutoFit/>
          </a:bodyPr>
          <a:lstStyle/>
          <a:p>
            <a:r>
              <a:rPr lang="en-US" dirty="0" smtClean="0"/>
              <a:t>a before b</a:t>
            </a:r>
          </a:p>
        </p:txBody>
      </p:sp>
      <p:sp>
        <p:nvSpPr>
          <p:cNvPr id="14" name="TextBox 13"/>
          <p:cNvSpPr txBox="1"/>
          <p:nvPr/>
        </p:nvSpPr>
        <p:spPr>
          <a:xfrm>
            <a:off x="4897394" y="3248799"/>
            <a:ext cx="2318392" cy="369332"/>
          </a:xfrm>
          <a:prstGeom prst="rect">
            <a:avLst/>
          </a:prstGeom>
          <a:noFill/>
        </p:spPr>
        <p:txBody>
          <a:bodyPr wrap="none" rtlCol="0">
            <a:spAutoFit/>
          </a:bodyPr>
          <a:lstStyle/>
          <a:p>
            <a:r>
              <a:rPr lang="en-US" dirty="0" smtClean="0"/>
              <a:t>a equal/meet/</a:t>
            </a:r>
            <a:r>
              <a:rPr lang="en-US" dirty="0" err="1" smtClean="0"/>
              <a:t>metBy</a:t>
            </a:r>
            <a:r>
              <a:rPr lang="en-US" dirty="0" smtClean="0"/>
              <a:t> b</a:t>
            </a:r>
            <a:endParaRPr lang="en-US" dirty="0"/>
          </a:p>
        </p:txBody>
      </p:sp>
      <p:sp>
        <p:nvSpPr>
          <p:cNvPr id="15" name="TextBox 14"/>
          <p:cNvSpPr txBox="1"/>
          <p:nvPr/>
        </p:nvSpPr>
        <p:spPr>
          <a:xfrm>
            <a:off x="3566987" y="2493547"/>
            <a:ext cx="271228" cy="307777"/>
          </a:xfrm>
          <a:prstGeom prst="rect">
            <a:avLst/>
          </a:prstGeom>
          <a:noFill/>
        </p:spPr>
        <p:txBody>
          <a:bodyPr wrap="none" rtlCol="0">
            <a:spAutoFit/>
          </a:bodyPr>
          <a:lstStyle/>
          <a:p>
            <a:r>
              <a:rPr lang="en-US" sz="1400" dirty="0" smtClean="0"/>
              <a:t>a</a:t>
            </a:r>
            <a:endParaRPr lang="en-US" dirty="0"/>
          </a:p>
        </p:txBody>
      </p:sp>
      <p:sp>
        <p:nvSpPr>
          <p:cNvPr id="16" name="TextBox 15"/>
          <p:cNvSpPr txBox="1"/>
          <p:nvPr/>
        </p:nvSpPr>
        <p:spPr>
          <a:xfrm>
            <a:off x="4030351" y="2887476"/>
            <a:ext cx="279244" cy="307777"/>
          </a:xfrm>
          <a:prstGeom prst="rect">
            <a:avLst/>
          </a:prstGeom>
          <a:noFill/>
        </p:spPr>
        <p:txBody>
          <a:bodyPr wrap="none" rtlCol="0">
            <a:spAutoFit/>
          </a:bodyPr>
          <a:lstStyle/>
          <a:p>
            <a:r>
              <a:rPr lang="en-US" sz="1400" dirty="0" smtClean="0"/>
              <a:t>b</a:t>
            </a:r>
            <a:endParaRPr lang="en-US" dirty="0"/>
          </a:p>
        </p:txBody>
      </p:sp>
      <p:cxnSp>
        <p:nvCxnSpPr>
          <p:cNvPr id="17" name="Straight Connector 16"/>
          <p:cNvCxnSpPr/>
          <p:nvPr/>
        </p:nvCxnSpPr>
        <p:spPr>
          <a:xfrm>
            <a:off x="6017743" y="2540344"/>
            <a:ext cx="0" cy="2141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025978" y="2943998"/>
            <a:ext cx="0" cy="19770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60078" y="2493547"/>
            <a:ext cx="271228" cy="307777"/>
          </a:xfrm>
          <a:prstGeom prst="rect">
            <a:avLst/>
          </a:prstGeom>
          <a:noFill/>
        </p:spPr>
        <p:txBody>
          <a:bodyPr wrap="none" rtlCol="0">
            <a:spAutoFit/>
          </a:bodyPr>
          <a:lstStyle/>
          <a:p>
            <a:r>
              <a:rPr lang="en-US" sz="1400" dirty="0" smtClean="0"/>
              <a:t>a</a:t>
            </a:r>
            <a:endParaRPr lang="en-US" dirty="0"/>
          </a:p>
        </p:txBody>
      </p:sp>
      <p:sp>
        <p:nvSpPr>
          <p:cNvPr id="20" name="TextBox 19"/>
          <p:cNvSpPr txBox="1"/>
          <p:nvPr/>
        </p:nvSpPr>
        <p:spPr>
          <a:xfrm>
            <a:off x="5962120" y="2887476"/>
            <a:ext cx="279244" cy="307777"/>
          </a:xfrm>
          <a:prstGeom prst="rect">
            <a:avLst/>
          </a:prstGeom>
          <a:noFill/>
        </p:spPr>
        <p:txBody>
          <a:bodyPr wrap="none" rtlCol="0">
            <a:spAutoFit/>
          </a:bodyPr>
          <a:lstStyle/>
          <a:p>
            <a:r>
              <a:rPr lang="en-US" sz="1400" dirty="0" smtClean="0"/>
              <a:t>b</a:t>
            </a:r>
            <a:endParaRPr lang="en-US" dirty="0"/>
          </a:p>
        </p:txBody>
      </p:sp>
      <p:cxnSp>
        <p:nvCxnSpPr>
          <p:cNvPr id="21" name="Straight Connector 20"/>
          <p:cNvCxnSpPr/>
          <p:nvPr/>
        </p:nvCxnSpPr>
        <p:spPr>
          <a:xfrm>
            <a:off x="8358631" y="2540344"/>
            <a:ext cx="0" cy="2141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834178" y="2943998"/>
            <a:ext cx="0" cy="19770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31656" y="3248799"/>
            <a:ext cx="972702" cy="369332"/>
          </a:xfrm>
          <a:prstGeom prst="rect">
            <a:avLst/>
          </a:prstGeom>
          <a:noFill/>
        </p:spPr>
        <p:txBody>
          <a:bodyPr wrap="none" rtlCol="0">
            <a:spAutoFit/>
          </a:bodyPr>
          <a:lstStyle/>
          <a:p>
            <a:r>
              <a:rPr lang="en-US" dirty="0" smtClean="0"/>
              <a:t>a after b</a:t>
            </a:r>
            <a:endParaRPr lang="en-US" dirty="0"/>
          </a:p>
        </p:txBody>
      </p:sp>
      <p:sp>
        <p:nvSpPr>
          <p:cNvPr id="24" name="TextBox 23"/>
          <p:cNvSpPr txBox="1"/>
          <p:nvPr/>
        </p:nvSpPr>
        <p:spPr>
          <a:xfrm>
            <a:off x="8300966" y="2493547"/>
            <a:ext cx="271228" cy="307777"/>
          </a:xfrm>
          <a:prstGeom prst="rect">
            <a:avLst/>
          </a:prstGeom>
          <a:noFill/>
        </p:spPr>
        <p:txBody>
          <a:bodyPr wrap="none" rtlCol="0">
            <a:spAutoFit/>
          </a:bodyPr>
          <a:lstStyle/>
          <a:p>
            <a:r>
              <a:rPr lang="en-US" sz="1400" dirty="0" smtClean="0"/>
              <a:t>a</a:t>
            </a:r>
            <a:endParaRPr lang="en-US" dirty="0"/>
          </a:p>
        </p:txBody>
      </p:sp>
      <p:sp>
        <p:nvSpPr>
          <p:cNvPr id="25" name="TextBox 24"/>
          <p:cNvSpPr txBox="1"/>
          <p:nvPr/>
        </p:nvSpPr>
        <p:spPr>
          <a:xfrm>
            <a:off x="7770320" y="2887476"/>
            <a:ext cx="279244" cy="307777"/>
          </a:xfrm>
          <a:prstGeom prst="rect">
            <a:avLst/>
          </a:prstGeom>
          <a:noFill/>
        </p:spPr>
        <p:txBody>
          <a:bodyPr wrap="none" rtlCol="0">
            <a:spAutoFit/>
          </a:bodyPr>
          <a:lstStyle/>
          <a:p>
            <a:r>
              <a:rPr lang="en-US" sz="1400" dirty="0" smtClean="0"/>
              <a:t>b</a:t>
            </a:r>
            <a:endParaRPr lang="en-US" dirty="0"/>
          </a:p>
        </p:txBody>
      </p:sp>
      <p:cxnSp>
        <p:nvCxnSpPr>
          <p:cNvPr id="52" name="Straight Connector 51"/>
          <p:cNvCxnSpPr/>
          <p:nvPr/>
        </p:nvCxnSpPr>
        <p:spPr>
          <a:xfrm>
            <a:off x="4917869" y="2434956"/>
            <a:ext cx="0" cy="3853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3847" y="2434956"/>
            <a:ext cx="0" cy="3853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083317" y="2434956"/>
            <a:ext cx="0" cy="3853235"/>
          </a:xfrm>
          <a:prstGeom prst="line">
            <a:avLst/>
          </a:prstGeom>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020267" y="3815595"/>
            <a:ext cx="1897601" cy="24851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r>
              <a:rPr lang="en-US" sz="1400" dirty="0" err="1" smtClean="0"/>
              <a:t>endBeforeStart</a:t>
            </a:r>
            <a:endParaRPr lang="en-US" dirty="0"/>
          </a:p>
        </p:txBody>
      </p:sp>
      <p:sp>
        <p:nvSpPr>
          <p:cNvPr id="56" name="Rectangle 55"/>
          <p:cNvSpPr/>
          <p:nvPr/>
        </p:nvSpPr>
        <p:spPr>
          <a:xfrm>
            <a:off x="3020267" y="4241522"/>
            <a:ext cx="1897601" cy="24851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endBeforeEnd</a:t>
            </a:r>
            <a:endParaRPr lang="en-US" dirty="0"/>
          </a:p>
        </p:txBody>
      </p:sp>
      <p:sp>
        <p:nvSpPr>
          <p:cNvPr id="57" name="Rectangle 56"/>
          <p:cNvSpPr/>
          <p:nvPr/>
        </p:nvSpPr>
        <p:spPr>
          <a:xfrm>
            <a:off x="3020267" y="4633778"/>
            <a:ext cx="1897601" cy="24851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r>
              <a:rPr lang="en-US" sz="1400" dirty="0" err="1" smtClean="0"/>
              <a:t>startBeforeStart</a:t>
            </a:r>
            <a:endParaRPr lang="en-US" sz="1400" dirty="0"/>
          </a:p>
        </p:txBody>
      </p:sp>
      <p:sp>
        <p:nvSpPr>
          <p:cNvPr id="58" name="Rectangle 57"/>
          <p:cNvSpPr/>
          <p:nvPr/>
        </p:nvSpPr>
        <p:spPr>
          <a:xfrm>
            <a:off x="3020267" y="5024747"/>
            <a:ext cx="1897601" cy="24851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startBeforeEnd</a:t>
            </a:r>
            <a:endParaRPr lang="en-US" sz="1400" dirty="0"/>
          </a:p>
        </p:txBody>
      </p:sp>
      <p:sp>
        <p:nvSpPr>
          <p:cNvPr id="59" name="Rectangle 58"/>
          <p:cNvSpPr/>
          <p:nvPr/>
        </p:nvSpPr>
        <p:spPr>
          <a:xfrm>
            <a:off x="7143271" y="5034483"/>
            <a:ext cx="1930617" cy="24851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C00000"/>
                </a:solidFill>
              </a:rPr>
              <a:t>#</a:t>
            </a:r>
            <a:r>
              <a:rPr lang="en-US" sz="1400" dirty="0" err="1" smtClean="0">
                <a:solidFill>
                  <a:srgbClr val="C00000"/>
                </a:solidFill>
              </a:rPr>
              <a:t>startAfterEnd</a:t>
            </a:r>
            <a:endParaRPr lang="en-US" sz="1400" dirty="0">
              <a:solidFill>
                <a:srgbClr val="C00000"/>
              </a:solidFill>
            </a:endParaRPr>
          </a:p>
        </p:txBody>
      </p:sp>
      <p:sp>
        <p:nvSpPr>
          <p:cNvPr id="60" name="Rectangle 59"/>
          <p:cNvSpPr/>
          <p:nvPr/>
        </p:nvSpPr>
        <p:spPr>
          <a:xfrm>
            <a:off x="7143271" y="4240319"/>
            <a:ext cx="1930617" cy="2485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endAfterEnd</a:t>
            </a:r>
            <a:endParaRPr lang="en-US" sz="1050" dirty="0"/>
          </a:p>
        </p:txBody>
      </p:sp>
      <p:sp>
        <p:nvSpPr>
          <p:cNvPr id="61" name="Rectangle 60"/>
          <p:cNvSpPr/>
          <p:nvPr/>
        </p:nvSpPr>
        <p:spPr>
          <a:xfrm>
            <a:off x="7133845" y="4633778"/>
            <a:ext cx="1949471" cy="24851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r>
              <a:rPr lang="en-US" sz="1400" dirty="0" err="1" smtClean="0"/>
              <a:t>startAfterStart</a:t>
            </a:r>
            <a:endParaRPr lang="en-US" sz="1400" dirty="0"/>
          </a:p>
        </p:txBody>
      </p:sp>
      <p:sp>
        <p:nvSpPr>
          <p:cNvPr id="62" name="Rectangle 61"/>
          <p:cNvSpPr/>
          <p:nvPr/>
        </p:nvSpPr>
        <p:spPr>
          <a:xfrm>
            <a:off x="7143271" y="3824810"/>
            <a:ext cx="1930617" cy="2485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endAfterStart</a:t>
            </a:r>
            <a:endParaRPr lang="en-US" sz="1400" dirty="0"/>
          </a:p>
        </p:txBody>
      </p:sp>
      <p:sp>
        <p:nvSpPr>
          <p:cNvPr id="63" name="TextBox 62"/>
          <p:cNvSpPr txBox="1"/>
          <p:nvPr/>
        </p:nvSpPr>
        <p:spPr>
          <a:xfrm>
            <a:off x="3878201" y="2276474"/>
            <a:ext cx="264816"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p</a:t>
            </a:r>
            <a:endParaRPr lang="en-US"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5622743" y="2277830"/>
            <a:ext cx="253596" cy="276999"/>
          </a:xfrm>
          <a:prstGeom prst="rect">
            <a:avLst/>
          </a:prstGeom>
          <a:solidFill>
            <a:schemeClr val="accent2"/>
          </a:solidFill>
        </p:spPr>
        <p:txBody>
          <a:bodyPr wrap="none" rtlCol="0">
            <a:spAutoFit/>
          </a:bodyPr>
          <a:lstStyle/>
          <a:p>
            <a:r>
              <a:rPr lang="en-US" sz="1200" dirty="0">
                <a:latin typeface="Times New Roman" panose="02020603050405020304" pitchFamily="18" charset="0"/>
                <a:cs typeface="Times New Roman" panose="02020603050405020304" pitchFamily="18" charset="0"/>
              </a:rPr>
              <a:t>e</a:t>
            </a:r>
            <a:endParaRPr lang="en-US" dirty="0">
              <a:latin typeface="Times New Roman" panose="02020603050405020304" pitchFamily="18" charset="0"/>
              <a:cs typeface="Times New Roman" panose="02020603050405020304" pitchFamily="18" charset="0"/>
            </a:endParaRPr>
          </a:p>
        </p:txBody>
      </p:sp>
      <p:sp>
        <p:nvSpPr>
          <p:cNvPr id="65" name="TextBox 64"/>
          <p:cNvSpPr txBox="1"/>
          <p:nvPr/>
        </p:nvSpPr>
        <p:spPr>
          <a:xfrm>
            <a:off x="7964335" y="2277832"/>
            <a:ext cx="269626" cy="276999"/>
          </a:xfrm>
          <a:prstGeom prst="rect">
            <a:avLst/>
          </a:prstGeom>
          <a:solidFill>
            <a:schemeClr val="accent2"/>
          </a:solid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P</a:t>
            </a:r>
            <a:endParaRPr lang="en-US" dirty="0">
              <a:latin typeface="Times New Roman" panose="02020603050405020304" pitchFamily="18" charset="0"/>
              <a:cs typeface="Times New Roman" panose="02020603050405020304" pitchFamily="18" charset="0"/>
            </a:endParaRPr>
          </a:p>
        </p:txBody>
      </p:sp>
      <p:sp>
        <p:nvSpPr>
          <p:cNvPr id="37" name="Rectangle 36"/>
          <p:cNvSpPr/>
          <p:nvPr/>
        </p:nvSpPr>
        <p:spPr>
          <a:xfrm>
            <a:off x="175778" y="576711"/>
            <a:ext cx="9251715" cy="12112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8" name="TextBox 37"/>
          <p:cNvSpPr txBox="1"/>
          <p:nvPr/>
        </p:nvSpPr>
        <p:spPr>
          <a:xfrm>
            <a:off x="217724" y="576711"/>
            <a:ext cx="3224024" cy="1200329"/>
          </a:xfrm>
          <a:prstGeom prst="rect">
            <a:avLst/>
          </a:prstGeom>
          <a:noFill/>
        </p:spPr>
        <p:txBody>
          <a:bodyPr wrap="none" rtlCol="0">
            <a:spAutoFit/>
          </a:bodyPr>
          <a:lstStyle/>
          <a:p>
            <a:r>
              <a:rPr lang="en-US" dirty="0" smtClean="0">
                <a:solidFill>
                  <a:srgbClr val="0070C0"/>
                </a:solidFill>
              </a:rPr>
              <a:t>*</a:t>
            </a:r>
            <a:r>
              <a:rPr lang="en-US" dirty="0" err="1" smtClean="0">
                <a:solidFill>
                  <a:srgbClr val="0070C0"/>
                </a:solidFill>
              </a:rPr>
              <a:t>startBeforeStart</a:t>
            </a:r>
            <a:r>
              <a:rPr lang="en-US" dirty="0" smtClean="0">
                <a:solidFill>
                  <a:srgbClr val="0070C0"/>
                </a:solidFill>
              </a:rPr>
              <a:t> (TEO default)</a:t>
            </a:r>
          </a:p>
          <a:p>
            <a:r>
              <a:rPr lang="en-US" dirty="0" smtClean="0">
                <a:solidFill>
                  <a:srgbClr val="C00000"/>
                </a:solidFill>
              </a:rPr>
              <a:t>#</a:t>
            </a:r>
            <a:r>
              <a:rPr lang="en-US" dirty="0" err="1" smtClean="0">
                <a:solidFill>
                  <a:srgbClr val="C00000"/>
                </a:solidFill>
              </a:rPr>
              <a:t>endBeforeStart</a:t>
            </a:r>
            <a:r>
              <a:rPr lang="en-US" dirty="0" smtClean="0">
                <a:solidFill>
                  <a:srgbClr val="C00000"/>
                </a:solidFill>
              </a:rPr>
              <a:t> = Allen’s before</a:t>
            </a:r>
          </a:p>
          <a:p>
            <a:r>
              <a:rPr lang="en-US" dirty="0" err="1" smtClean="0"/>
              <a:t>startBeforeEnd</a:t>
            </a:r>
            <a:r>
              <a:rPr lang="en-US" dirty="0" smtClean="0"/>
              <a:t> (TEO)</a:t>
            </a:r>
          </a:p>
          <a:p>
            <a:r>
              <a:rPr lang="en-US" dirty="0" err="1" smtClean="0"/>
              <a:t>endBeforeEnd</a:t>
            </a:r>
            <a:r>
              <a:rPr lang="en-US" dirty="0" smtClean="0"/>
              <a:t> (TEO)</a:t>
            </a:r>
          </a:p>
        </p:txBody>
      </p:sp>
      <p:sp>
        <p:nvSpPr>
          <p:cNvPr id="39" name="TextBox 38"/>
          <p:cNvSpPr txBox="1"/>
          <p:nvPr/>
        </p:nvSpPr>
        <p:spPr>
          <a:xfrm>
            <a:off x="9680322" y="1039904"/>
            <a:ext cx="2484398" cy="369332"/>
          </a:xfrm>
          <a:prstGeom prst="rect">
            <a:avLst/>
          </a:prstGeom>
          <a:noFill/>
        </p:spPr>
        <p:txBody>
          <a:bodyPr wrap="none" rtlCol="0">
            <a:spAutoFit/>
          </a:bodyPr>
          <a:lstStyle/>
          <a:p>
            <a:r>
              <a:rPr lang="en-US" dirty="0" smtClean="0"/>
              <a:t>Defined for “</a:t>
            </a:r>
            <a:r>
              <a:rPr lang="en-US" dirty="0" err="1" smtClean="0"/>
              <a:t>timeOffset</a:t>
            </a:r>
            <a:r>
              <a:rPr lang="en-US" dirty="0" smtClean="0"/>
              <a:t>”</a:t>
            </a:r>
            <a:endParaRPr lang="en-US" dirty="0"/>
          </a:p>
        </p:txBody>
      </p:sp>
      <p:sp>
        <p:nvSpPr>
          <p:cNvPr id="40" name="Rectangle 39"/>
          <p:cNvSpPr/>
          <p:nvPr/>
        </p:nvSpPr>
        <p:spPr>
          <a:xfrm>
            <a:off x="3383192" y="579365"/>
            <a:ext cx="6096000" cy="1200329"/>
          </a:xfrm>
          <a:prstGeom prst="rect">
            <a:avLst/>
          </a:prstGeom>
        </p:spPr>
        <p:txBody>
          <a:bodyPr>
            <a:spAutoFit/>
          </a:bodyPr>
          <a:lstStyle/>
          <a:p>
            <a:r>
              <a:rPr lang="en-US" dirty="0">
                <a:solidFill>
                  <a:srgbClr val="0070C0"/>
                </a:solidFill>
              </a:rPr>
              <a:t>*</a:t>
            </a:r>
            <a:r>
              <a:rPr lang="en-US" dirty="0" err="1">
                <a:solidFill>
                  <a:srgbClr val="0070C0"/>
                </a:solidFill>
              </a:rPr>
              <a:t>startAfterStart</a:t>
            </a:r>
            <a:r>
              <a:rPr lang="en-US" dirty="0">
                <a:solidFill>
                  <a:srgbClr val="0070C0"/>
                </a:solidFill>
              </a:rPr>
              <a:t> (</a:t>
            </a:r>
            <a:r>
              <a:rPr lang="en-US" dirty="0" smtClean="0">
                <a:solidFill>
                  <a:srgbClr val="0070C0"/>
                </a:solidFill>
              </a:rPr>
              <a:t>TEO default)</a:t>
            </a:r>
            <a:endParaRPr lang="en-US" dirty="0">
              <a:solidFill>
                <a:srgbClr val="0070C0"/>
              </a:solidFill>
            </a:endParaRPr>
          </a:p>
          <a:p>
            <a:r>
              <a:rPr lang="en-US" dirty="0" err="1"/>
              <a:t>endAfterStart</a:t>
            </a:r>
            <a:r>
              <a:rPr lang="en-US" dirty="0"/>
              <a:t> (TEO)</a:t>
            </a:r>
          </a:p>
          <a:p>
            <a:r>
              <a:rPr lang="en-US" dirty="0">
                <a:solidFill>
                  <a:srgbClr val="C00000"/>
                </a:solidFill>
              </a:rPr>
              <a:t>#</a:t>
            </a:r>
            <a:r>
              <a:rPr lang="en-US" dirty="0" err="1">
                <a:solidFill>
                  <a:srgbClr val="C00000"/>
                </a:solidFill>
              </a:rPr>
              <a:t>startAfterEnd</a:t>
            </a:r>
            <a:r>
              <a:rPr lang="en-US" dirty="0">
                <a:solidFill>
                  <a:srgbClr val="C00000"/>
                </a:solidFill>
              </a:rPr>
              <a:t> = Allen’s after</a:t>
            </a:r>
          </a:p>
          <a:p>
            <a:r>
              <a:rPr lang="en-US" dirty="0" err="1"/>
              <a:t>endAfterEnd</a:t>
            </a:r>
            <a:r>
              <a:rPr lang="en-US" dirty="0"/>
              <a:t> (TEO)</a:t>
            </a:r>
          </a:p>
        </p:txBody>
      </p:sp>
      <p:sp>
        <p:nvSpPr>
          <p:cNvPr id="41" name="Rectangle 40"/>
          <p:cNvSpPr/>
          <p:nvPr/>
        </p:nvSpPr>
        <p:spPr>
          <a:xfrm>
            <a:off x="6382622" y="569898"/>
            <a:ext cx="3083403" cy="1200329"/>
          </a:xfrm>
          <a:prstGeom prst="rect">
            <a:avLst/>
          </a:prstGeom>
        </p:spPr>
        <p:txBody>
          <a:bodyPr wrap="square">
            <a:spAutoFit/>
          </a:bodyPr>
          <a:lstStyle/>
          <a:p>
            <a:r>
              <a:rPr lang="en-US" dirty="0" smtClean="0">
                <a:solidFill>
                  <a:srgbClr val="0070C0"/>
                </a:solidFill>
              </a:rPr>
              <a:t>*</a:t>
            </a:r>
            <a:r>
              <a:rPr lang="en-US" dirty="0" err="1" smtClean="0">
                <a:solidFill>
                  <a:srgbClr val="0070C0"/>
                </a:solidFill>
              </a:rPr>
              <a:t>startEqualStart</a:t>
            </a:r>
            <a:r>
              <a:rPr lang="en-US" dirty="0" smtClean="0">
                <a:solidFill>
                  <a:srgbClr val="0070C0"/>
                </a:solidFill>
              </a:rPr>
              <a:t> </a:t>
            </a:r>
            <a:r>
              <a:rPr lang="en-US" dirty="0">
                <a:solidFill>
                  <a:srgbClr val="0070C0"/>
                </a:solidFill>
              </a:rPr>
              <a:t>(</a:t>
            </a:r>
            <a:r>
              <a:rPr lang="en-US" dirty="0" smtClean="0">
                <a:solidFill>
                  <a:srgbClr val="0070C0"/>
                </a:solidFill>
              </a:rPr>
              <a:t>TEO</a:t>
            </a:r>
            <a:r>
              <a:rPr lang="en-US" dirty="0">
                <a:solidFill>
                  <a:srgbClr val="0070C0"/>
                </a:solidFill>
              </a:rPr>
              <a:t> default</a:t>
            </a:r>
            <a:r>
              <a:rPr lang="en-US" dirty="0" smtClean="0">
                <a:solidFill>
                  <a:srgbClr val="0070C0"/>
                </a:solidFill>
              </a:rPr>
              <a:t>)</a:t>
            </a:r>
            <a:endParaRPr lang="en-US" dirty="0">
              <a:solidFill>
                <a:srgbClr val="0070C0"/>
              </a:solidFill>
            </a:endParaRPr>
          </a:p>
          <a:p>
            <a:r>
              <a:rPr lang="en-US" dirty="0" smtClean="0">
                <a:solidFill>
                  <a:srgbClr val="C00000"/>
                </a:solidFill>
              </a:rPr>
              <a:t>#</a:t>
            </a:r>
            <a:r>
              <a:rPr lang="en-US" dirty="0" err="1" smtClean="0">
                <a:solidFill>
                  <a:srgbClr val="C00000"/>
                </a:solidFill>
              </a:rPr>
              <a:t>endEqualStart</a:t>
            </a:r>
            <a:r>
              <a:rPr lang="en-US" dirty="0" smtClean="0">
                <a:solidFill>
                  <a:srgbClr val="C00000"/>
                </a:solidFill>
              </a:rPr>
              <a:t> = Allen’s meet</a:t>
            </a:r>
            <a:endParaRPr lang="en-US" dirty="0">
              <a:solidFill>
                <a:srgbClr val="C00000"/>
              </a:solidFill>
            </a:endParaRPr>
          </a:p>
          <a:p>
            <a:r>
              <a:rPr lang="en-US" dirty="0" smtClean="0">
                <a:solidFill>
                  <a:srgbClr val="C00000"/>
                </a:solidFill>
              </a:rPr>
              <a:t>#</a:t>
            </a:r>
            <a:r>
              <a:rPr lang="en-US" dirty="0" err="1" smtClean="0">
                <a:solidFill>
                  <a:srgbClr val="C00000"/>
                </a:solidFill>
              </a:rPr>
              <a:t>startEqualEnd</a:t>
            </a:r>
            <a:r>
              <a:rPr lang="en-US" dirty="0" smtClean="0">
                <a:solidFill>
                  <a:srgbClr val="C00000"/>
                </a:solidFill>
              </a:rPr>
              <a:t> = Allen’s </a:t>
            </a:r>
            <a:r>
              <a:rPr lang="en-US" dirty="0" err="1" smtClean="0">
                <a:solidFill>
                  <a:srgbClr val="C00000"/>
                </a:solidFill>
              </a:rPr>
              <a:t>metBy</a:t>
            </a:r>
            <a:endParaRPr lang="en-US" dirty="0" smtClean="0">
              <a:solidFill>
                <a:srgbClr val="C00000"/>
              </a:solidFill>
            </a:endParaRPr>
          </a:p>
          <a:p>
            <a:r>
              <a:rPr lang="en-US" dirty="0" err="1" smtClean="0"/>
              <a:t>endEqualEnd</a:t>
            </a:r>
            <a:r>
              <a:rPr lang="en-US" dirty="0" smtClean="0"/>
              <a:t> </a:t>
            </a:r>
            <a:r>
              <a:rPr lang="en-US" dirty="0"/>
              <a:t>(TEO)</a:t>
            </a:r>
          </a:p>
        </p:txBody>
      </p:sp>
      <p:sp>
        <p:nvSpPr>
          <p:cNvPr id="42" name="Right Arrow 41"/>
          <p:cNvSpPr/>
          <p:nvPr/>
        </p:nvSpPr>
        <p:spPr>
          <a:xfrm>
            <a:off x="9491653" y="1117105"/>
            <a:ext cx="217689" cy="212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917867" y="4240319"/>
            <a:ext cx="2215975" cy="248512"/>
          </a:xfrm>
          <a:prstGeom prst="rect">
            <a:avLst/>
          </a:prstGeom>
          <a:pattFill prst="wdUpDiag">
            <a:fgClr>
              <a:srgbClr val="00B0F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tx1"/>
                </a:solidFill>
              </a:rPr>
              <a:t>endEqualEnd</a:t>
            </a:r>
            <a:endParaRPr lang="en-US" sz="1000" b="1" dirty="0">
              <a:solidFill>
                <a:schemeClr val="tx1"/>
              </a:solidFill>
            </a:endParaRPr>
          </a:p>
        </p:txBody>
      </p:sp>
      <p:sp>
        <p:nvSpPr>
          <p:cNvPr id="44" name="Rectangle 43"/>
          <p:cNvSpPr/>
          <p:nvPr/>
        </p:nvSpPr>
        <p:spPr>
          <a:xfrm>
            <a:off x="4916044" y="4640813"/>
            <a:ext cx="2217799" cy="248512"/>
          </a:xfrm>
          <a:prstGeom prst="rect">
            <a:avLst/>
          </a:prstGeom>
          <a:pattFill prst="smCheck">
            <a:fgClr>
              <a:schemeClr val="accent4">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t>
            </a:r>
            <a:r>
              <a:rPr lang="en-US" sz="1400" b="1" dirty="0" err="1" smtClean="0">
                <a:solidFill>
                  <a:schemeClr val="tx1"/>
                </a:solidFill>
              </a:rPr>
              <a:t>startEqualStart</a:t>
            </a:r>
            <a:endParaRPr lang="en-US" sz="1400" b="1" dirty="0">
              <a:solidFill>
                <a:schemeClr val="tx1"/>
              </a:solidFill>
            </a:endParaRPr>
          </a:p>
        </p:txBody>
      </p:sp>
      <p:sp>
        <p:nvSpPr>
          <p:cNvPr id="50" name="Rectangle 49"/>
          <p:cNvSpPr/>
          <p:nvPr/>
        </p:nvSpPr>
        <p:spPr>
          <a:xfrm>
            <a:off x="4928468" y="3815595"/>
            <a:ext cx="2205373" cy="248512"/>
          </a:xfrm>
          <a:prstGeom prst="rect">
            <a:avLst/>
          </a:prstGeom>
          <a:pattFill prst="pct80">
            <a:fgClr>
              <a:schemeClr val="accent2">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r>
              <a:rPr lang="en-US" sz="1400" dirty="0" err="1" smtClean="0">
                <a:solidFill>
                  <a:schemeClr val="tx1"/>
                </a:solidFill>
              </a:rPr>
              <a:t>endEqualStart</a:t>
            </a:r>
            <a:endParaRPr lang="en-US" dirty="0">
              <a:solidFill>
                <a:schemeClr val="tx1"/>
              </a:solidFill>
            </a:endParaRPr>
          </a:p>
        </p:txBody>
      </p:sp>
      <p:sp>
        <p:nvSpPr>
          <p:cNvPr id="51" name="Rectangle 50"/>
          <p:cNvSpPr/>
          <p:nvPr/>
        </p:nvSpPr>
        <p:spPr>
          <a:xfrm>
            <a:off x="4922984" y="5034483"/>
            <a:ext cx="2210857" cy="248512"/>
          </a:xfrm>
          <a:prstGeom prst="rect">
            <a:avLst/>
          </a:prstGeom>
          <a:pattFill prst="pct80">
            <a:fgClr>
              <a:schemeClr val="accent6">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1400" dirty="0" err="1" smtClean="0">
                <a:solidFill>
                  <a:schemeClr val="tx1"/>
                </a:solidFill>
              </a:rPr>
              <a:t>startEqualEnd</a:t>
            </a:r>
            <a:endParaRPr lang="en-US" sz="1050" dirty="0">
              <a:solidFill>
                <a:schemeClr val="tx1"/>
              </a:solidFill>
            </a:endParaRPr>
          </a:p>
        </p:txBody>
      </p:sp>
      <p:sp>
        <p:nvSpPr>
          <p:cNvPr id="66" name="Rectangle 65"/>
          <p:cNvSpPr/>
          <p:nvPr/>
        </p:nvSpPr>
        <p:spPr>
          <a:xfrm>
            <a:off x="3764695" y="6329123"/>
            <a:ext cx="5478359" cy="307777"/>
          </a:xfrm>
          <a:prstGeom prst="rect">
            <a:avLst/>
          </a:prstGeom>
        </p:spPr>
        <p:txBody>
          <a:bodyPr wrap="none">
            <a:spAutoFit/>
          </a:bodyPr>
          <a:lstStyle/>
          <a:p>
            <a:r>
              <a:rPr lang="en-US" sz="1400" dirty="0" smtClean="0"/>
              <a:t># indicates Allen’s temporal relations, * indicates default relations in TEO</a:t>
            </a:r>
            <a:endParaRPr lang="en-US" sz="1400" dirty="0"/>
          </a:p>
        </p:txBody>
      </p:sp>
    </p:spTree>
    <p:extLst>
      <p:ext uri="{BB962C8B-B14F-4D97-AF65-F5344CB8AC3E}">
        <p14:creationId xmlns:p14="http://schemas.microsoft.com/office/powerpoint/2010/main" val="19800553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 name="Group 138"/>
          <p:cNvGrpSpPr/>
          <p:nvPr/>
        </p:nvGrpSpPr>
        <p:grpSpPr>
          <a:xfrm>
            <a:off x="589063" y="1704499"/>
            <a:ext cx="10996335" cy="2539842"/>
            <a:chOff x="558885" y="763840"/>
            <a:chExt cx="10996335" cy="2539842"/>
          </a:xfrm>
        </p:grpSpPr>
        <p:sp>
          <p:nvSpPr>
            <p:cNvPr id="140" name="Rounded Rectangle 139"/>
            <p:cNvSpPr/>
            <p:nvPr/>
          </p:nvSpPr>
          <p:spPr>
            <a:xfrm>
              <a:off x="3317010" y="905249"/>
              <a:ext cx="1618014" cy="429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startBeforeEnd</a:t>
              </a:r>
              <a:endParaRPr lang="en-US" dirty="0"/>
            </a:p>
          </p:txBody>
        </p:sp>
        <p:sp>
          <p:nvSpPr>
            <p:cNvPr id="141" name="Rounded Rectangle 140"/>
            <p:cNvSpPr/>
            <p:nvPr/>
          </p:nvSpPr>
          <p:spPr>
            <a:xfrm>
              <a:off x="558885" y="1845458"/>
              <a:ext cx="1873073" cy="42909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startBeforeStart</a:t>
              </a:r>
              <a:endParaRPr lang="en-US" dirty="0"/>
            </a:p>
          </p:txBody>
        </p:sp>
        <p:sp>
          <p:nvSpPr>
            <p:cNvPr id="142" name="Rounded Rectangle 141"/>
            <p:cNvSpPr/>
            <p:nvPr/>
          </p:nvSpPr>
          <p:spPr>
            <a:xfrm>
              <a:off x="2554644" y="1842112"/>
              <a:ext cx="1618014" cy="429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endBeforeEnd</a:t>
              </a:r>
              <a:endParaRPr lang="en-US" dirty="0"/>
            </a:p>
          </p:txBody>
        </p:sp>
        <p:cxnSp>
          <p:nvCxnSpPr>
            <p:cNvPr id="143" name="Straight Arrow Connector 142"/>
            <p:cNvCxnSpPr>
              <a:stCxn id="141" idx="0"/>
              <a:endCxn id="140" idx="2"/>
            </p:cNvCxnSpPr>
            <p:nvPr/>
          </p:nvCxnSpPr>
          <p:spPr>
            <a:xfrm flipV="1">
              <a:off x="1495422" y="1334343"/>
              <a:ext cx="2630595" cy="511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42" idx="0"/>
              <a:endCxn id="140" idx="2"/>
            </p:cNvCxnSpPr>
            <p:nvPr/>
          </p:nvCxnSpPr>
          <p:spPr>
            <a:xfrm flipV="1">
              <a:off x="3363651" y="1334343"/>
              <a:ext cx="762366" cy="50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Rounded Rectangle 144"/>
            <p:cNvSpPr/>
            <p:nvPr/>
          </p:nvSpPr>
          <p:spPr>
            <a:xfrm>
              <a:off x="574601" y="2869196"/>
              <a:ext cx="1772808" cy="429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endBeforeStart</a:t>
              </a:r>
              <a:endParaRPr lang="en-US" dirty="0"/>
            </a:p>
          </p:txBody>
        </p:sp>
        <p:cxnSp>
          <p:nvCxnSpPr>
            <p:cNvPr id="146" name="Straight Arrow Connector 145"/>
            <p:cNvCxnSpPr>
              <a:stCxn id="145" idx="0"/>
              <a:endCxn id="141" idx="2"/>
            </p:cNvCxnSpPr>
            <p:nvPr/>
          </p:nvCxnSpPr>
          <p:spPr>
            <a:xfrm flipV="1">
              <a:off x="1461005" y="2274552"/>
              <a:ext cx="34417" cy="594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45" idx="0"/>
              <a:endCxn id="142" idx="2"/>
            </p:cNvCxnSpPr>
            <p:nvPr/>
          </p:nvCxnSpPr>
          <p:spPr>
            <a:xfrm flipV="1">
              <a:off x="1461005" y="2271206"/>
              <a:ext cx="1902646" cy="59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Rounded Rectangle 147"/>
            <p:cNvSpPr/>
            <p:nvPr/>
          </p:nvSpPr>
          <p:spPr>
            <a:xfrm>
              <a:off x="7245801" y="888793"/>
              <a:ext cx="1672281" cy="444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endAfterStart</a:t>
              </a:r>
              <a:endParaRPr lang="en-US" dirty="0"/>
            </a:p>
          </p:txBody>
        </p:sp>
        <p:sp>
          <p:nvSpPr>
            <p:cNvPr id="149" name="Rounded Rectangle 148"/>
            <p:cNvSpPr/>
            <p:nvPr/>
          </p:nvSpPr>
          <p:spPr>
            <a:xfrm>
              <a:off x="8024278" y="1846764"/>
              <a:ext cx="1721708" cy="44484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startAfterStart</a:t>
              </a:r>
              <a:endParaRPr lang="en-US" dirty="0"/>
            </a:p>
          </p:txBody>
        </p:sp>
        <p:sp>
          <p:nvSpPr>
            <p:cNvPr id="150" name="Rounded Rectangle 149"/>
            <p:cNvSpPr/>
            <p:nvPr/>
          </p:nvSpPr>
          <p:spPr>
            <a:xfrm>
              <a:off x="9863889" y="1846763"/>
              <a:ext cx="1672281" cy="444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endAfterEnd</a:t>
              </a:r>
              <a:endParaRPr lang="en-US" dirty="0"/>
            </a:p>
          </p:txBody>
        </p:sp>
        <p:cxnSp>
          <p:nvCxnSpPr>
            <p:cNvPr id="151" name="Straight Arrow Connector 150"/>
            <p:cNvCxnSpPr>
              <a:stCxn id="149" idx="0"/>
              <a:endCxn id="148" idx="2"/>
            </p:cNvCxnSpPr>
            <p:nvPr/>
          </p:nvCxnSpPr>
          <p:spPr>
            <a:xfrm flipH="1" flipV="1">
              <a:off x="8081942" y="1333636"/>
              <a:ext cx="803190" cy="513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50" idx="0"/>
              <a:endCxn id="148" idx="2"/>
            </p:cNvCxnSpPr>
            <p:nvPr/>
          </p:nvCxnSpPr>
          <p:spPr>
            <a:xfrm flipH="1" flipV="1">
              <a:off x="8081942" y="1333636"/>
              <a:ext cx="2618088" cy="513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Rounded Rectangle 152"/>
            <p:cNvSpPr/>
            <p:nvPr/>
          </p:nvSpPr>
          <p:spPr>
            <a:xfrm>
              <a:off x="9882939" y="2806469"/>
              <a:ext cx="1672281" cy="444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startAfterEnd</a:t>
              </a:r>
              <a:endParaRPr lang="en-US" dirty="0"/>
            </a:p>
          </p:txBody>
        </p:sp>
        <p:cxnSp>
          <p:nvCxnSpPr>
            <p:cNvPr id="154" name="Straight Arrow Connector 153"/>
            <p:cNvCxnSpPr>
              <a:stCxn id="153" idx="0"/>
              <a:endCxn id="149" idx="2"/>
            </p:cNvCxnSpPr>
            <p:nvPr/>
          </p:nvCxnSpPr>
          <p:spPr>
            <a:xfrm flipH="1" flipV="1">
              <a:off x="8885132" y="2291607"/>
              <a:ext cx="1833948" cy="51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53" idx="0"/>
              <a:endCxn id="150" idx="2"/>
            </p:cNvCxnSpPr>
            <p:nvPr/>
          </p:nvCxnSpPr>
          <p:spPr>
            <a:xfrm flipH="1" flipV="1">
              <a:off x="10700030" y="2291606"/>
              <a:ext cx="19050" cy="514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515491" y="817937"/>
              <a:ext cx="1171416" cy="1630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err="1" smtClean="0">
                  <a:latin typeface="Times New Roman" panose="02020603050405020304" pitchFamily="18" charset="0"/>
                  <a:cs typeface="Times New Roman" panose="02020603050405020304" pitchFamily="18" charset="0"/>
                </a:rPr>
                <a:t>pmoFDseSdfO</a:t>
              </a:r>
              <a:endParaRPr lang="en-US" sz="1100" dirty="0">
                <a:latin typeface="Times New Roman" panose="02020603050405020304" pitchFamily="18" charset="0"/>
                <a:cs typeface="Times New Roman" panose="02020603050405020304" pitchFamily="18" charset="0"/>
              </a:endParaRPr>
            </a:p>
          </p:txBody>
        </p:sp>
        <p:sp>
          <p:nvSpPr>
            <p:cNvPr id="157" name="Rectangle 156"/>
            <p:cNvSpPr/>
            <p:nvPr/>
          </p:nvSpPr>
          <p:spPr>
            <a:xfrm>
              <a:off x="935252" y="1735704"/>
              <a:ext cx="1049120" cy="2008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err="1" smtClean="0">
                  <a:latin typeface="Times New Roman" panose="02020603050405020304" pitchFamily="18" charset="0"/>
                  <a:cs typeface="Times New Roman" panose="02020603050405020304" pitchFamily="18" charset="0"/>
                </a:rPr>
                <a:t>pmoFD</a:t>
              </a:r>
              <a:endParaRPr lang="en-US" sz="1100" dirty="0">
                <a:latin typeface="Times New Roman" panose="02020603050405020304" pitchFamily="18" charset="0"/>
                <a:cs typeface="Times New Roman" panose="02020603050405020304" pitchFamily="18" charset="0"/>
              </a:endParaRPr>
            </a:p>
          </p:txBody>
        </p:sp>
        <p:sp>
          <p:nvSpPr>
            <p:cNvPr id="158" name="Rectangle 157"/>
            <p:cNvSpPr/>
            <p:nvPr/>
          </p:nvSpPr>
          <p:spPr>
            <a:xfrm>
              <a:off x="2848630" y="1732657"/>
              <a:ext cx="1049120" cy="2008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err="1" smtClean="0">
                  <a:latin typeface="Times New Roman" panose="02020603050405020304" pitchFamily="18" charset="0"/>
                  <a:cs typeface="Times New Roman" panose="02020603050405020304" pitchFamily="18" charset="0"/>
                </a:rPr>
                <a:t>pmosd</a:t>
              </a:r>
              <a:endParaRPr lang="en-US" sz="1100" dirty="0">
                <a:latin typeface="Times New Roman" panose="02020603050405020304" pitchFamily="18" charset="0"/>
                <a:cs typeface="Times New Roman" panose="02020603050405020304" pitchFamily="18" charset="0"/>
              </a:endParaRPr>
            </a:p>
          </p:txBody>
        </p:sp>
        <p:sp>
          <p:nvSpPr>
            <p:cNvPr id="159" name="Rectangle 158"/>
            <p:cNvSpPr/>
            <p:nvPr/>
          </p:nvSpPr>
          <p:spPr>
            <a:xfrm>
              <a:off x="958469" y="2765075"/>
              <a:ext cx="1049120" cy="2008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latin typeface="Times New Roman" panose="02020603050405020304" pitchFamily="18" charset="0"/>
                  <a:cs typeface="Times New Roman" panose="02020603050405020304" pitchFamily="18" charset="0"/>
                </a:rPr>
                <a:t>p</a:t>
              </a:r>
              <a:endParaRPr lang="en-US" sz="1100" dirty="0">
                <a:latin typeface="Times New Roman" panose="02020603050405020304" pitchFamily="18" charset="0"/>
                <a:cs typeface="Times New Roman" panose="02020603050405020304" pitchFamily="18" charset="0"/>
              </a:endParaRPr>
            </a:p>
          </p:txBody>
        </p:sp>
        <p:sp>
          <p:nvSpPr>
            <p:cNvPr id="160" name="Rectangle 159"/>
            <p:cNvSpPr/>
            <p:nvPr/>
          </p:nvSpPr>
          <p:spPr>
            <a:xfrm>
              <a:off x="7548026" y="763840"/>
              <a:ext cx="1084306" cy="2082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err="1" smtClean="0">
                  <a:latin typeface="Times New Roman" panose="02020603050405020304" pitchFamily="18" charset="0"/>
                  <a:cs typeface="Times New Roman" panose="02020603050405020304" pitchFamily="18" charset="0"/>
                </a:rPr>
                <a:t>oFDseSdfOMP</a:t>
              </a:r>
              <a:endParaRPr lang="en-US" sz="1100" dirty="0">
                <a:latin typeface="Times New Roman" panose="02020603050405020304" pitchFamily="18" charset="0"/>
                <a:cs typeface="Times New Roman" panose="02020603050405020304" pitchFamily="18" charset="0"/>
              </a:endParaRPr>
            </a:p>
          </p:txBody>
        </p:sp>
        <p:sp>
          <p:nvSpPr>
            <p:cNvPr id="161" name="Rectangle 160"/>
            <p:cNvSpPr/>
            <p:nvPr/>
          </p:nvSpPr>
          <p:spPr>
            <a:xfrm>
              <a:off x="10168688" y="2701613"/>
              <a:ext cx="1084306" cy="2082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latin typeface="Times New Roman" panose="02020603050405020304" pitchFamily="18" charset="0"/>
                  <a:cs typeface="Times New Roman" panose="02020603050405020304" pitchFamily="18" charset="0"/>
                </a:rPr>
                <a:t>P</a:t>
              </a:r>
              <a:endParaRPr lang="en-US" sz="1100" dirty="0">
                <a:latin typeface="Times New Roman" panose="02020603050405020304" pitchFamily="18" charset="0"/>
                <a:cs typeface="Times New Roman" panose="02020603050405020304" pitchFamily="18" charset="0"/>
              </a:endParaRPr>
            </a:p>
          </p:txBody>
        </p:sp>
        <p:sp>
          <p:nvSpPr>
            <p:cNvPr id="162" name="Rectangle 161"/>
            <p:cNvSpPr/>
            <p:nvPr/>
          </p:nvSpPr>
          <p:spPr>
            <a:xfrm>
              <a:off x="8331652" y="1730257"/>
              <a:ext cx="1084306" cy="2082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err="1" smtClean="0">
                  <a:latin typeface="Times New Roman" panose="02020603050405020304" pitchFamily="18" charset="0"/>
                  <a:cs typeface="Times New Roman" panose="02020603050405020304" pitchFamily="18" charset="0"/>
                </a:rPr>
                <a:t>dfOMP</a:t>
              </a:r>
              <a:endParaRPr lang="en-US" sz="1100" dirty="0">
                <a:latin typeface="Times New Roman" panose="02020603050405020304" pitchFamily="18" charset="0"/>
                <a:cs typeface="Times New Roman" panose="02020603050405020304" pitchFamily="18" charset="0"/>
              </a:endParaRPr>
            </a:p>
          </p:txBody>
        </p:sp>
        <p:sp>
          <p:nvSpPr>
            <p:cNvPr id="163" name="Rectangle 162"/>
            <p:cNvSpPr/>
            <p:nvPr/>
          </p:nvSpPr>
          <p:spPr>
            <a:xfrm>
              <a:off x="10157362" y="1754728"/>
              <a:ext cx="1084306" cy="2082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latin typeface="Times New Roman" panose="02020603050405020304" pitchFamily="18" charset="0"/>
                  <a:cs typeface="Times New Roman" panose="02020603050405020304" pitchFamily="18" charset="0"/>
                </a:rPr>
                <a:t>DSOMP</a:t>
              </a:r>
              <a:endParaRPr lang="en-US" sz="1100" dirty="0">
                <a:latin typeface="Times New Roman" panose="02020603050405020304" pitchFamily="18" charset="0"/>
                <a:cs typeface="Times New Roman" panose="02020603050405020304" pitchFamily="18" charset="0"/>
              </a:endParaRPr>
            </a:p>
          </p:txBody>
        </p:sp>
        <p:sp>
          <p:nvSpPr>
            <p:cNvPr id="164" name="Rounded Rectangle 163"/>
            <p:cNvSpPr/>
            <p:nvPr/>
          </p:nvSpPr>
          <p:spPr>
            <a:xfrm>
              <a:off x="4275005" y="1842112"/>
              <a:ext cx="1751988" cy="42909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startEqualStart</a:t>
              </a:r>
              <a:endParaRPr lang="en-US" dirty="0"/>
            </a:p>
          </p:txBody>
        </p:sp>
        <p:cxnSp>
          <p:nvCxnSpPr>
            <p:cNvPr id="165" name="Straight Arrow Connector 164"/>
            <p:cNvCxnSpPr>
              <a:stCxn id="164" idx="0"/>
              <a:endCxn id="140" idx="2"/>
            </p:cNvCxnSpPr>
            <p:nvPr/>
          </p:nvCxnSpPr>
          <p:spPr>
            <a:xfrm flipH="1" flipV="1">
              <a:off x="4126017" y="1334343"/>
              <a:ext cx="1024982" cy="50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Rounded Rectangle 165"/>
            <p:cNvSpPr/>
            <p:nvPr/>
          </p:nvSpPr>
          <p:spPr>
            <a:xfrm>
              <a:off x="2437583" y="2874588"/>
              <a:ext cx="1751988" cy="429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endEqualStart</a:t>
              </a:r>
              <a:endParaRPr lang="en-US" dirty="0"/>
            </a:p>
          </p:txBody>
        </p:sp>
        <p:cxnSp>
          <p:nvCxnSpPr>
            <p:cNvPr id="167" name="Straight Arrow Connector 166"/>
            <p:cNvCxnSpPr>
              <a:stCxn id="166" idx="0"/>
              <a:endCxn id="142" idx="2"/>
            </p:cNvCxnSpPr>
            <p:nvPr/>
          </p:nvCxnSpPr>
          <p:spPr>
            <a:xfrm flipV="1">
              <a:off x="3313577" y="2271206"/>
              <a:ext cx="50074" cy="60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Rounded Rectangle 167"/>
            <p:cNvSpPr/>
            <p:nvPr/>
          </p:nvSpPr>
          <p:spPr>
            <a:xfrm>
              <a:off x="8036743" y="2808856"/>
              <a:ext cx="1721708" cy="444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smtClean="0"/>
                <a:t>startEqualEnd</a:t>
              </a:r>
              <a:endParaRPr lang="en-US" dirty="0"/>
            </a:p>
          </p:txBody>
        </p:sp>
        <p:cxnSp>
          <p:nvCxnSpPr>
            <p:cNvPr id="169" name="Straight Arrow Connector 168"/>
            <p:cNvCxnSpPr>
              <a:stCxn id="168" idx="0"/>
              <a:endCxn id="149" idx="2"/>
            </p:cNvCxnSpPr>
            <p:nvPr/>
          </p:nvCxnSpPr>
          <p:spPr>
            <a:xfrm flipH="1" flipV="1">
              <a:off x="8885132" y="2291607"/>
              <a:ext cx="12465" cy="517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Rounded Rectangle 169"/>
            <p:cNvSpPr/>
            <p:nvPr/>
          </p:nvSpPr>
          <p:spPr>
            <a:xfrm>
              <a:off x="6158001" y="1841360"/>
              <a:ext cx="1721708" cy="444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endEqualEnd</a:t>
              </a:r>
              <a:endParaRPr lang="en-US" dirty="0"/>
            </a:p>
          </p:txBody>
        </p:sp>
        <p:cxnSp>
          <p:nvCxnSpPr>
            <p:cNvPr id="171" name="Straight Arrow Connector 170"/>
            <p:cNvCxnSpPr>
              <a:stCxn id="170" idx="0"/>
              <a:endCxn id="148" idx="2"/>
            </p:cNvCxnSpPr>
            <p:nvPr/>
          </p:nvCxnSpPr>
          <p:spPr>
            <a:xfrm flipV="1">
              <a:off x="7018855" y="1333636"/>
              <a:ext cx="1063087" cy="50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70" idx="0"/>
              <a:endCxn id="140" idx="2"/>
            </p:cNvCxnSpPr>
            <p:nvPr/>
          </p:nvCxnSpPr>
          <p:spPr>
            <a:xfrm flipH="1" flipV="1">
              <a:off x="4126017" y="1334343"/>
              <a:ext cx="2892838" cy="50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6443849" y="1735559"/>
              <a:ext cx="1084306" cy="2082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err="1" smtClean="0">
                  <a:latin typeface="Times New Roman" panose="02020603050405020304" pitchFamily="18" charset="0"/>
                  <a:cs typeface="Times New Roman" panose="02020603050405020304" pitchFamily="18" charset="0"/>
                </a:rPr>
                <a:t>feF</a:t>
              </a:r>
              <a:endParaRPr lang="en-US" sz="1100" dirty="0">
                <a:latin typeface="Times New Roman" panose="02020603050405020304" pitchFamily="18" charset="0"/>
                <a:cs typeface="Times New Roman" panose="02020603050405020304" pitchFamily="18" charset="0"/>
              </a:endParaRPr>
            </a:p>
          </p:txBody>
        </p:sp>
        <p:cxnSp>
          <p:nvCxnSpPr>
            <p:cNvPr id="174" name="Straight Arrow Connector 173"/>
            <p:cNvCxnSpPr>
              <a:stCxn id="164" idx="0"/>
              <a:endCxn id="148" idx="2"/>
            </p:cNvCxnSpPr>
            <p:nvPr/>
          </p:nvCxnSpPr>
          <p:spPr>
            <a:xfrm flipV="1">
              <a:off x="5150999" y="1333636"/>
              <a:ext cx="2930943" cy="50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4588344" y="1723132"/>
              <a:ext cx="1049120" cy="2008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err="1" smtClean="0">
                  <a:latin typeface="Times New Roman" panose="02020603050405020304" pitchFamily="18" charset="0"/>
                  <a:cs typeface="Times New Roman" panose="02020603050405020304" pitchFamily="18" charset="0"/>
                </a:rPr>
                <a:t>seS</a:t>
              </a:r>
              <a:endParaRPr lang="en-US" sz="1100" dirty="0">
                <a:latin typeface="Times New Roman" panose="02020603050405020304" pitchFamily="18" charset="0"/>
                <a:cs typeface="Times New Roman" panose="02020603050405020304" pitchFamily="18" charset="0"/>
              </a:endParaRPr>
            </a:p>
          </p:txBody>
        </p:sp>
        <p:cxnSp>
          <p:nvCxnSpPr>
            <p:cNvPr id="176" name="Straight Arrow Connector 175"/>
            <p:cNvCxnSpPr>
              <a:stCxn id="166" idx="0"/>
              <a:endCxn id="141" idx="2"/>
            </p:cNvCxnSpPr>
            <p:nvPr/>
          </p:nvCxnSpPr>
          <p:spPr>
            <a:xfrm flipH="1" flipV="1">
              <a:off x="1495422" y="2274552"/>
              <a:ext cx="1818155" cy="600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2808520" y="2766346"/>
              <a:ext cx="1049120" cy="2008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latin typeface="Times New Roman" panose="02020603050405020304" pitchFamily="18" charset="0"/>
                  <a:cs typeface="Times New Roman" panose="02020603050405020304" pitchFamily="18" charset="0"/>
                </a:rPr>
                <a:t>m</a:t>
              </a:r>
              <a:endParaRPr lang="en-US" sz="1100" dirty="0">
                <a:latin typeface="Times New Roman" panose="02020603050405020304" pitchFamily="18" charset="0"/>
                <a:cs typeface="Times New Roman" panose="02020603050405020304" pitchFamily="18" charset="0"/>
              </a:endParaRPr>
            </a:p>
          </p:txBody>
        </p:sp>
        <p:cxnSp>
          <p:nvCxnSpPr>
            <p:cNvPr id="178" name="Straight Arrow Connector 177"/>
            <p:cNvCxnSpPr>
              <a:stCxn id="168" idx="0"/>
              <a:endCxn id="150" idx="2"/>
            </p:cNvCxnSpPr>
            <p:nvPr/>
          </p:nvCxnSpPr>
          <p:spPr>
            <a:xfrm flipV="1">
              <a:off x="8897597" y="2291606"/>
              <a:ext cx="1802433" cy="51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8372093" y="2701612"/>
              <a:ext cx="1084306" cy="2082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latin typeface="Times New Roman" panose="02020603050405020304" pitchFamily="18" charset="0"/>
                  <a:cs typeface="Times New Roman" panose="02020603050405020304" pitchFamily="18" charset="0"/>
                </a:rPr>
                <a:t>M</a:t>
              </a:r>
              <a:endParaRPr lang="en-US" sz="1100" dirty="0">
                <a:latin typeface="Times New Roman" panose="02020603050405020304" pitchFamily="18" charset="0"/>
                <a:cs typeface="Times New Roman" panose="02020603050405020304" pitchFamily="18" charset="0"/>
              </a:endParaRPr>
            </a:p>
          </p:txBody>
        </p:sp>
      </p:grpSp>
      <p:sp>
        <p:nvSpPr>
          <p:cNvPr id="181" name="Rectangle 180"/>
          <p:cNvSpPr/>
          <p:nvPr/>
        </p:nvSpPr>
        <p:spPr>
          <a:xfrm>
            <a:off x="4753081" y="4327396"/>
            <a:ext cx="6928179" cy="369332"/>
          </a:xfrm>
          <a:prstGeom prst="rect">
            <a:avLst/>
          </a:prstGeom>
        </p:spPr>
        <p:txBody>
          <a:bodyPr wrap="none">
            <a:spAutoFit/>
          </a:bodyPr>
          <a:lstStyle/>
          <a:p>
            <a:r>
              <a:rPr lang="en-US" dirty="0" smtClean="0"/>
              <a:t># indicates Allen’s temporal relations, * indicates default relations in TEO</a:t>
            </a:r>
            <a:endParaRPr lang="en-US" dirty="0"/>
          </a:p>
        </p:txBody>
      </p:sp>
      <p:sp>
        <p:nvSpPr>
          <p:cNvPr id="182" name="Rectangle 181"/>
          <p:cNvSpPr/>
          <p:nvPr/>
        </p:nvSpPr>
        <p:spPr>
          <a:xfrm>
            <a:off x="143632" y="5533579"/>
            <a:ext cx="11887199" cy="923330"/>
          </a:xfrm>
          <a:prstGeom prst="rect">
            <a:avLst/>
          </a:prstGeom>
          <a:ln w="9525">
            <a:solidFill>
              <a:schemeClr val="tx1"/>
            </a:solidFill>
          </a:ln>
        </p:spPr>
        <p:txBody>
          <a:bodyPr wrap="square">
            <a:spAutoFit/>
          </a:bodyPr>
          <a:lstStyle/>
          <a:p>
            <a:r>
              <a:rPr lang="en-US" dirty="0" smtClean="0"/>
              <a:t>We have temporal relations like </a:t>
            </a:r>
            <a:r>
              <a:rPr lang="en-US" dirty="0" err="1" smtClean="0"/>
              <a:t>startBeforeStart</a:t>
            </a:r>
            <a:r>
              <a:rPr lang="en-US" dirty="0" smtClean="0"/>
              <a:t>/</a:t>
            </a:r>
            <a:r>
              <a:rPr lang="en-US" dirty="0" err="1" smtClean="0"/>
              <a:t>startBeforeEnd</a:t>
            </a:r>
            <a:r>
              <a:rPr lang="en-US" dirty="0" smtClean="0"/>
              <a:t>… because the real data often comes with Events annotated by relations. If we just annotate time instants, before/equal/after should be sufficient. But for events’ annotation and their inference, we need higher level semantics.</a:t>
            </a:r>
            <a:endParaRPr lang="en-US" dirty="0"/>
          </a:p>
        </p:txBody>
      </p:sp>
      <p:sp>
        <p:nvSpPr>
          <p:cNvPr id="45" name="Title 1"/>
          <p:cNvSpPr>
            <a:spLocks noGrp="1"/>
          </p:cNvSpPr>
          <p:nvPr>
            <p:ph type="title"/>
          </p:nvPr>
        </p:nvSpPr>
        <p:spPr>
          <a:xfrm>
            <a:off x="838200" y="365125"/>
            <a:ext cx="11024286" cy="1325563"/>
          </a:xfrm>
        </p:spPr>
        <p:txBody>
          <a:bodyPr/>
          <a:lstStyle/>
          <a:p>
            <a:r>
              <a:rPr lang="en-US" dirty="0" smtClean="0"/>
              <a:t>12 point relations</a:t>
            </a:r>
            <a:endParaRPr lang="en-US" dirty="0"/>
          </a:p>
        </p:txBody>
      </p:sp>
    </p:spTree>
    <p:extLst>
      <p:ext uri="{BB962C8B-B14F-4D97-AF65-F5344CB8AC3E}">
        <p14:creationId xmlns:p14="http://schemas.microsoft.com/office/powerpoint/2010/main" val="1080239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TEO Reasoner</a:t>
            </a:r>
            <a:endParaRPr lang="en-US" dirty="0"/>
          </a:p>
        </p:txBody>
      </p:sp>
      <p:sp>
        <p:nvSpPr>
          <p:cNvPr id="3" name="Content Placeholder 2"/>
          <p:cNvSpPr>
            <a:spLocks noGrp="1"/>
          </p:cNvSpPr>
          <p:nvPr>
            <p:ph idx="1"/>
          </p:nvPr>
        </p:nvSpPr>
        <p:spPr/>
        <p:txBody>
          <a:bodyPr>
            <a:normAutofit/>
          </a:bodyPr>
          <a:lstStyle/>
          <a:p>
            <a:pPr marL="228600" lvl="1">
              <a:spcBef>
                <a:spcPts val="1000"/>
              </a:spcBef>
            </a:pPr>
            <a:r>
              <a:rPr lang="en-US" sz="2800" dirty="0" smtClean="0"/>
              <a:t>pre-reasoning: </a:t>
            </a:r>
          </a:p>
          <a:p>
            <a:pPr marL="685800" lvl="2">
              <a:spcBef>
                <a:spcPts val="1000"/>
              </a:spcBef>
            </a:pPr>
            <a:r>
              <a:rPr lang="en-US" dirty="0" smtClean="0"/>
              <a:t>Pellet (</a:t>
            </a:r>
            <a:r>
              <a:rPr lang="en-US" dirty="0" err="1" smtClean="0"/>
              <a:t>subproperties</a:t>
            </a:r>
            <a:r>
              <a:rPr lang="en-US" dirty="0" smtClean="0"/>
              <a:t>) + timeOffset annotation</a:t>
            </a:r>
          </a:p>
          <a:p>
            <a:pPr marL="0" lvl="1" indent="0">
              <a:spcBef>
                <a:spcPts val="1000"/>
              </a:spcBef>
              <a:buNone/>
            </a:pPr>
            <a:endParaRPr lang="en-US" sz="2800" dirty="0" smtClean="0"/>
          </a:p>
          <a:p>
            <a:pPr marL="228600" lvl="1">
              <a:spcBef>
                <a:spcPts val="1000"/>
              </a:spcBef>
            </a:pPr>
            <a:r>
              <a:rPr lang="en-US" sz="2800" dirty="0" err="1" smtClean="0"/>
              <a:t>reasonValidTime</a:t>
            </a:r>
            <a:r>
              <a:rPr lang="en-US" sz="2800" dirty="0" smtClean="0"/>
              <a:t>()</a:t>
            </a:r>
          </a:p>
          <a:p>
            <a:pPr marL="685800" lvl="2">
              <a:spcBef>
                <a:spcPts val="1000"/>
              </a:spcBef>
            </a:pPr>
            <a:r>
              <a:rPr lang="en-US" dirty="0" smtClean="0"/>
              <a:t>from Point Relations w/ </a:t>
            </a:r>
            <a:r>
              <a:rPr lang="en-US" dirty="0" err="1" smtClean="0"/>
              <a:t>timeOffsets</a:t>
            </a:r>
            <a:endParaRPr lang="en-US" dirty="0"/>
          </a:p>
          <a:p>
            <a:pPr marL="228600" lvl="1">
              <a:spcBef>
                <a:spcPts val="1000"/>
              </a:spcBef>
            </a:pPr>
            <a:r>
              <a:rPr lang="en-US" sz="2800" dirty="0" err="1" smtClean="0"/>
              <a:t>reasonTemporalRelations</a:t>
            </a:r>
            <a:r>
              <a:rPr lang="en-US" sz="2800" dirty="0" smtClean="0"/>
              <a:t>()</a:t>
            </a:r>
          </a:p>
          <a:p>
            <a:pPr marL="685800" lvl="2">
              <a:spcBef>
                <a:spcPts val="1000"/>
              </a:spcBef>
            </a:pPr>
            <a:r>
              <a:rPr lang="en-US" dirty="0" smtClean="0"/>
              <a:t>Pellet</a:t>
            </a:r>
          </a:p>
          <a:p>
            <a:pPr marL="685800" lvl="2">
              <a:spcBef>
                <a:spcPts val="1000"/>
              </a:spcBef>
            </a:pPr>
            <a:r>
              <a:rPr lang="en-US" dirty="0" smtClean="0"/>
              <a:t>Allen’s reasoning algorithm</a:t>
            </a:r>
            <a:endParaRPr lang="en-US" dirty="0"/>
          </a:p>
        </p:txBody>
      </p:sp>
    </p:spTree>
    <p:extLst>
      <p:ext uri="{BB962C8B-B14F-4D97-AF65-F5344CB8AC3E}">
        <p14:creationId xmlns:p14="http://schemas.microsoft.com/office/powerpoint/2010/main" val="2837800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00" y="0"/>
            <a:ext cx="8468500" cy="1325563"/>
          </a:xfrm>
        </p:spPr>
        <p:txBody>
          <a:bodyPr>
            <a:normAutofit/>
          </a:bodyPr>
          <a:lstStyle/>
          <a:p>
            <a:r>
              <a:rPr lang="en-US" dirty="0" smtClean="0"/>
              <a:t>Property Axioms-Pellet(OWLAPI)</a:t>
            </a:r>
            <a:endParaRPr lang="en-US" dirty="0"/>
          </a:p>
        </p:txBody>
      </p:sp>
      <p:sp>
        <p:nvSpPr>
          <p:cNvPr id="3" name="Content Placeholder 2"/>
          <p:cNvSpPr>
            <a:spLocks noGrp="1"/>
          </p:cNvSpPr>
          <p:nvPr>
            <p:ph idx="1"/>
          </p:nvPr>
        </p:nvSpPr>
        <p:spPr>
          <a:xfrm>
            <a:off x="294499" y="1223047"/>
            <a:ext cx="4022124" cy="5092028"/>
          </a:xfrm>
        </p:spPr>
        <p:txBody>
          <a:bodyPr>
            <a:normAutofit/>
          </a:bodyPr>
          <a:lstStyle/>
          <a:p>
            <a:r>
              <a:rPr lang="en-US" sz="1600" i="1" dirty="0" smtClean="0">
                <a:solidFill>
                  <a:srgbClr val="0070C0"/>
                </a:solidFill>
              </a:rPr>
              <a:t>before</a:t>
            </a:r>
            <a:r>
              <a:rPr lang="en-US" sz="1600" dirty="0" smtClean="0">
                <a:solidFill>
                  <a:srgbClr val="0070C0"/>
                </a:solidFill>
              </a:rPr>
              <a:t> </a:t>
            </a:r>
            <a:r>
              <a:rPr lang="en-US" sz="1600" dirty="0" err="1" smtClean="0"/>
              <a:t>inverseOf</a:t>
            </a:r>
            <a:r>
              <a:rPr lang="en-US" sz="1600" dirty="0" smtClean="0"/>
              <a:t> </a:t>
            </a:r>
            <a:r>
              <a:rPr lang="en-US" sz="1600" i="1" dirty="0" smtClean="0">
                <a:solidFill>
                  <a:srgbClr val="0070C0"/>
                </a:solidFill>
              </a:rPr>
              <a:t>after</a:t>
            </a:r>
          </a:p>
          <a:p>
            <a:r>
              <a:rPr lang="en-US" sz="1600" i="1" dirty="0" smtClean="0">
                <a:solidFill>
                  <a:srgbClr val="0070C0"/>
                </a:solidFill>
              </a:rPr>
              <a:t>meet</a:t>
            </a:r>
            <a:r>
              <a:rPr lang="en-US" sz="1600" dirty="0" smtClean="0">
                <a:solidFill>
                  <a:srgbClr val="0070C0"/>
                </a:solidFill>
              </a:rPr>
              <a:t> </a:t>
            </a:r>
            <a:r>
              <a:rPr lang="en-US" sz="1600" dirty="0" err="1" smtClean="0"/>
              <a:t>inverseOf</a:t>
            </a:r>
            <a:r>
              <a:rPr lang="en-US" sz="1600" dirty="0" smtClean="0"/>
              <a:t> </a:t>
            </a:r>
            <a:r>
              <a:rPr lang="en-US" sz="1600" i="1" dirty="0" err="1" smtClean="0">
                <a:solidFill>
                  <a:srgbClr val="0070C0"/>
                </a:solidFill>
              </a:rPr>
              <a:t>metBy</a:t>
            </a:r>
            <a:endParaRPr lang="en-US" sz="1600" i="1" dirty="0" smtClean="0">
              <a:solidFill>
                <a:srgbClr val="0070C0"/>
              </a:solidFill>
            </a:endParaRPr>
          </a:p>
          <a:p>
            <a:r>
              <a:rPr lang="en-US" sz="1600" i="1" dirty="0" smtClean="0">
                <a:solidFill>
                  <a:srgbClr val="0070C0"/>
                </a:solidFill>
              </a:rPr>
              <a:t>overlap</a:t>
            </a:r>
            <a:r>
              <a:rPr lang="en-US" sz="1600" dirty="0" smtClean="0">
                <a:solidFill>
                  <a:srgbClr val="0070C0"/>
                </a:solidFill>
              </a:rPr>
              <a:t> </a:t>
            </a:r>
            <a:r>
              <a:rPr lang="en-US" sz="1600" dirty="0" err="1" smtClean="0"/>
              <a:t>inverseOf</a:t>
            </a:r>
            <a:r>
              <a:rPr lang="en-US" sz="1600" dirty="0" smtClean="0"/>
              <a:t> </a:t>
            </a:r>
            <a:r>
              <a:rPr lang="en-US" sz="1600" i="1" dirty="0" err="1" smtClean="0">
                <a:solidFill>
                  <a:srgbClr val="0070C0"/>
                </a:solidFill>
              </a:rPr>
              <a:t>overlappedBy</a:t>
            </a:r>
            <a:endParaRPr lang="en-US" sz="1600" i="1" dirty="0" smtClean="0">
              <a:solidFill>
                <a:srgbClr val="0070C0"/>
              </a:solidFill>
            </a:endParaRPr>
          </a:p>
          <a:p>
            <a:r>
              <a:rPr lang="en-US" sz="1600" i="1" dirty="0" smtClean="0">
                <a:solidFill>
                  <a:srgbClr val="0070C0"/>
                </a:solidFill>
              </a:rPr>
              <a:t>start</a:t>
            </a:r>
            <a:r>
              <a:rPr lang="en-US" sz="1600" dirty="0" smtClean="0">
                <a:solidFill>
                  <a:srgbClr val="0070C0"/>
                </a:solidFill>
              </a:rPr>
              <a:t> </a:t>
            </a:r>
            <a:r>
              <a:rPr lang="en-US" sz="1600" dirty="0" err="1" smtClean="0"/>
              <a:t>inverseOf</a:t>
            </a:r>
            <a:r>
              <a:rPr lang="en-US" sz="1600" dirty="0" smtClean="0"/>
              <a:t> </a:t>
            </a:r>
            <a:r>
              <a:rPr lang="en-US" sz="1600" i="1" dirty="0" err="1" smtClean="0">
                <a:solidFill>
                  <a:srgbClr val="0070C0"/>
                </a:solidFill>
              </a:rPr>
              <a:t>startedby</a:t>
            </a:r>
            <a:endParaRPr lang="en-US" sz="1600" i="1" dirty="0" smtClean="0">
              <a:solidFill>
                <a:srgbClr val="0070C0"/>
              </a:solidFill>
            </a:endParaRPr>
          </a:p>
          <a:p>
            <a:r>
              <a:rPr lang="en-US" sz="1600" i="1" dirty="0" smtClean="0">
                <a:solidFill>
                  <a:srgbClr val="0070C0"/>
                </a:solidFill>
              </a:rPr>
              <a:t>finish</a:t>
            </a:r>
            <a:r>
              <a:rPr lang="en-US" sz="1600" dirty="0" smtClean="0">
                <a:solidFill>
                  <a:srgbClr val="0070C0"/>
                </a:solidFill>
              </a:rPr>
              <a:t> </a:t>
            </a:r>
            <a:r>
              <a:rPr lang="en-US" sz="1600" dirty="0" err="1" smtClean="0"/>
              <a:t>inverseOf</a:t>
            </a:r>
            <a:r>
              <a:rPr lang="en-US" sz="1600" dirty="0" smtClean="0"/>
              <a:t> </a:t>
            </a:r>
            <a:r>
              <a:rPr lang="en-US" sz="1600" i="1" dirty="0" smtClean="0">
                <a:solidFill>
                  <a:srgbClr val="0070C0"/>
                </a:solidFill>
              </a:rPr>
              <a:t>finished</a:t>
            </a:r>
          </a:p>
          <a:p>
            <a:r>
              <a:rPr lang="en-US" sz="1600" i="1" dirty="0" smtClean="0">
                <a:solidFill>
                  <a:srgbClr val="0070C0"/>
                </a:solidFill>
              </a:rPr>
              <a:t>contain</a:t>
            </a:r>
            <a:r>
              <a:rPr lang="en-US" sz="1600" dirty="0" smtClean="0">
                <a:solidFill>
                  <a:srgbClr val="0070C0"/>
                </a:solidFill>
              </a:rPr>
              <a:t> </a:t>
            </a:r>
            <a:r>
              <a:rPr lang="en-US" sz="1600" dirty="0" err="1" smtClean="0"/>
              <a:t>inverseOf</a:t>
            </a:r>
            <a:r>
              <a:rPr lang="en-US" sz="1600" dirty="0" smtClean="0"/>
              <a:t> </a:t>
            </a:r>
            <a:r>
              <a:rPr lang="en-US" sz="1600" i="1" dirty="0" smtClean="0">
                <a:solidFill>
                  <a:srgbClr val="0070C0"/>
                </a:solidFill>
              </a:rPr>
              <a:t>during</a:t>
            </a:r>
          </a:p>
          <a:p>
            <a:r>
              <a:rPr lang="en-US" sz="1600" i="1" dirty="0">
                <a:solidFill>
                  <a:srgbClr val="0070C0"/>
                </a:solidFill>
              </a:rPr>
              <a:t>e</a:t>
            </a:r>
            <a:r>
              <a:rPr lang="en-US" sz="1600" i="1" dirty="0" smtClean="0">
                <a:solidFill>
                  <a:srgbClr val="0070C0"/>
                </a:solidFill>
              </a:rPr>
              <a:t>qual</a:t>
            </a:r>
            <a:r>
              <a:rPr lang="en-US" sz="1600" dirty="0" smtClean="0">
                <a:solidFill>
                  <a:srgbClr val="0070C0"/>
                </a:solidFill>
              </a:rPr>
              <a:t> </a:t>
            </a:r>
            <a:r>
              <a:rPr lang="en-US" sz="1600" dirty="0" smtClean="0"/>
              <a:t>symmetric/transitive</a:t>
            </a:r>
          </a:p>
          <a:p>
            <a:r>
              <a:rPr lang="en-US" sz="1600" i="1" dirty="0">
                <a:solidFill>
                  <a:srgbClr val="0070C0"/>
                </a:solidFill>
              </a:rPr>
              <a:t>b</a:t>
            </a:r>
            <a:r>
              <a:rPr lang="en-US" sz="1600" i="1" dirty="0" smtClean="0">
                <a:solidFill>
                  <a:srgbClr val="0070C0"/>
                </a:solidFill>
              </a:rPr>
              <a:t>efore </a:t>
            </a:r>
            <a:r>
              <a:rPr lang="en-US" sz="1600" dirty="0" smtClean="0"/>
              <a:t>=</a:t>
            </a:r>
            <a:r>
              <a:rPr lang="en-US" sz="1600" i="1" dirty="0" smtClean="0">
                <a:solidFill>
                  <a:srgbClr val="0070C0"/>
                </a:solidFill>
              </a:rPr>
              <a:t> </a:t>
            </a:r>
            <a:r>
              <a:rPr lang="en-US" sz="1600" i="1" dirty="0" err="1" smtClean="0">
                <a:solidFill>
                  <a:srgbClr val="0070C0"/>
                </a:solidFill>
              </a:rPr>
              <a:t>endBeforeStart</a:t>
            </a:r>
            <a:r>
              <a:rPr lang="en-US" sz="1600" i="1" dirty="0" smtClean="0">
                <a:solidFill>
                  <a:srgbClr val="0070C0"/>
                </a:solidFill>
              </a:rPr>
              <a:t> (TEO)</a:t>
            </a:r>
          </a:p>
          <a:p>
            <a:r>
              <a:rPr lang="en-US" sz="1600" i="1" dirty="0">
                <a:solidFill>
                  <a:srgbClr val="0070C0"/>
                </a:solidFill>
              </a:rPr>
              <a:t>after </a:t>
            </a:r>
            <a:r>
              <a:rPr lang="en-US" sz="1600" dirty="0" smtClean="0"/>
              <a:t>=</a:t>
            </a:r>
            <a:r>
              <a:rPr lang="en-US" sz="1600" i="1" dirty="0" smtClean="0">
                <a:solidFill>
                  <a:srgbClr val="0070C0"/>
                </a:solidFill>
              </a:rPr>
              <a:t> </a:t>
            </a:r>
            <a:r>
              <a:rPr lang="en-US" sz="1600" i="1" dirty="0" err="1" smtClean="0">
                <a:solidFill>
                  <a:srgbClr val="0070C0"/>
                </a:solidFill>
              </a:rPr>
              <a:t>startAfterEnd</a:t>
            </a:r>
            <a:r>
              <a:rPr lang="en-US" sz="1600" i="1" dirty="0" smtClean="0">
                <a:solidFill>
                  <a:srgbClr val="0070C0"/>
                </a:solidFill>
              </a:rPr>
              <a:t> (TEO</a:t>
            </a:r>
            <a:r>
              <a:rPr lang="en-US" sz="1600" i="1" dirty="0">
                <a:solidFill>
                  <a:srgbClr val="0070C0"/>
                </a:solidFill>
              </a:rPr>
              <a:t>)</a:t>
            </a:r>
            <a:endParaRPr lang="en-US" sz="1600" dirty="0"/>
          </a:p>
          <a:p>
            <a:r>
              <a:rPr lang="en-US" sz="1600" i="1" dirty="0">
                <a:solidFill>
                  <a:srgbClr val="0070C0"/>
                </a:solidFill>
              </a:rPr>
              <a:t>before</a:t>
            </a:r>
            <a:r>
              <a:rPr lang="en-US" sz="1600" dirty="0">
                <a:solidFill>
                  <a:srgbClr val="0070C0"/>
                </a:solidFill>
              </a:rPr>
              <a:t> </a:t>
            </a:r>
            <a:r>
              <a:rPr lang="en-US" sz="1600" dirty="0" smtClean="0"/>
              <a:t>transitive</a:t>
            </a:r>
            <a:endParaRPr lang="en-US" sz="1600" dirty="0"/>
          </a:p>
          <a:p>
            <a:r>
              <a:rPr lang="en-US" sz="1600" i="1" dirty="0">
                <a:solidFill>
                  <a:srgbClr val="0070C0"/>
                </a:solidFill>
              </a:rPr>
              <a:t>after </a:t>
            </a:r>
            <a:r>
              <a:rPr lang="en-US" sz="1600" dirty="0"/>
              <a:t>transitive</a:t>
            </a:r>
          </a:p>
          <a:p>
            <a:r>
              <a:rPr lang="en-US" sz="1600" i="1" dirty="0" smtClean="0">
                <a:solidFill>
                  <a:srgbClr val="0070C0"/>
                </a:solidFill>
              </a:rPr>
              <a:t>meet </a:t>
            </a:r>
            <a:r>
              <a:rPr lang="en-US" sz="1600" dirty="0" smtClean="0"/>
              <a:t>=</a:t>
            </a:r>
            <a:r>
              <a:rPr lang="en-US" sz="1600" i="1" dirty="0" smtClean="0">
                <a:solidFill>
                  <a:srgbClr val="0070C0"/>
                </a:solidFill>
              </a:rPr>
              <a:t> </a:t>
            </a:r>
            <a:r>
              <a:rPr lang="en-US" sz="1600" i="1" dirty="0" err="1" smtClean="0">
                <a:solidFill>
                  <a:srgbClr val="0070C0"/>
                </a:solidFill>
              </a:rPr>
              <a:t>endEqualStart</a:t>
            </a:r>
            <a:r>
              <a:rPr lang="en-US" sz="1600" i="1" dirty="0" smtClean="0">
                <a:solidFill>
                  <a:srgbClr val="0070C0"/>
                </a:solidFill>
              </a:rPr>
              <a:t> (TEO</a:t>
            </a:r>
            <a:r>
              <a:rPr lang="en-US" sz="1600" i="1" dirty="0">
                <a:solidFill>
                  <a:srgbClr val="0070C0"/>
                </a:solidFill>
              </a:rPr>
              <a:t>)</a:t>
            </a:r>
          </a:p>
          <a:p>
            <a:r>
              <a:rPr lang="en-US" sz="1600" i="1" dirty="0" err="1" smtClean="0">
                <a:solidFill>
                  <a:srgbClr val="0070C0"/>
                </a:solidFill>
              </a:rPr>
              <a:t>metBy</a:t>
            </a:r>
            <a:r>
              <a:rPr lang="en-US" sz="1600" i="1" dirty="0" smtClean="0">
                <a:solidFill>
                  <a:srgbClr val="0070C0"/>
                </a:solidFill>
              </a:rPr>
              <a:t> </a:t>
            </a:r>
            <a:r>
              <a:rPr lang="en-US" sz="1600" dirty="0" smtClean="0"/>
              <a:t>=</a:t>
            </a:r>
            <a:r>
              <a:rPr lang="en-US" sz="1600" i="1" dirty="0" smtClean="0">
                <a:solidFill>
                  <a:srgbClr val="0070C0"/>
                </a:solidFill>
              </a:rPr>
              <a:t> </a:t>
            </a:r>
            <a:r>
              <a:rPr lang="en-US" sz="1600" i="1" dirty="0" err="1" smtClean="0">
                <a:solidFill>
                  <a:srgbClr val="0070C0"/>
                </a:solidFill>
              </a:rPr>
              <a:t>startEqualEnd</a:t>
            </a:r>
            <a:r>
              <a:rPr lang="en-US" sz="1600" i="1" dirty="0" smtClean="0">
                <a:solidFill>
                  <a:srgbClr val="0070C0"/>
                </a:solidFill>
              </a:rPr>
              <a:t> (TEO</a:t>
            </a:r>
            <a:r>
              <a:rPr lang="en-US" sz="1600" i="1" dirty="0">
                <a:solidFill>
                  <a:srgbClr val="0070C0"/>
                </a:solidFill>
              </a:rPr>
              <a:t>)</a:t>
            </a:r>
            <a:endParaRPr lang="en-US" sz="1600" dirty="0"/>
          </a:p>
          <a:p>
            <a:endParaRPr lang="en-US" sz="1600" dirty="0" smtClean="0"/>
          </a:p>
          <a:p>
            <a:endParaRPr lang="en-US" sz="2000" dirty="0"/>
          </a:p>
        </p:txBody>
      </p:sp>
      <p:sp>
        <p:nvSpPr>
          <p:cNvPr id="41" name="Content Placeholder 2"/>
          <p:cNvSpPr txBox="1">
            <a:spLocks/>
          </p:cNvSpPr>
          <p:nvPr/>
        </p:nvSpPr>
        <p:spPr>
          <a:xfrm>
            <a:off x="3793098" y="1217369"/>
            <a:ext cx="402212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err="1">
                <a:solidFill>
                  <a:srgbClr val="0070C0"/>
                </a:solidFill>
              </a:rPr>
              <a:t>endBeforeStart</a:t>
            </a:r>
            <a:r>
              <a:rPr lang="en-US" sz="1600" i="1" dirty="0">
                <a:solidFill>
                  <a:srgbClr val="0070C0"/>
                </a:solidFill>
              </a:rPr>
              <a:t> </a:t>
            </a:r>
            <a:r>
              <a:rPr lang="en-US" sz="1600" dirty="0" err="1"/>
              <a:t>inverseOf</a:t>
            </a:r>
            <a:r>
              <a:rPr lang="en-US" sz="1600" dirty="0"/>
              <a:t> </a:t>
            </a:r>
            <a:r>
              <a:rPr lang="en-US" sz="1600" i="1" dirty="0" err="1">
                <a:solidFill>
                  <a:srgbClr val="0070C0"/>
                </a:solidFill>
              </a:rPr>
              <a:t>startAfterEnd</a:t>
            </a:r>
            <a:r>
              <a:rPr lang="en-US" sz="1600" i="1" dirty="0">
                <a:solidFill>
                  <a:srgbClr val="0070C0"/>
                </a:solidFill>
              </a:rPr>
              <a:t> </a:t>
            </a:r>
          </a:p>
          <a:p>
            <a:r>
              <a:rPr lang="en-US" sz="1600" i="1" dirty="0" err="1">
                <a:solidFill>
                  <a:srgbClr val="0070C0"/>
                </a:solidFill>
              </a:rPr>
              <a:t>endBeforeEnd</a:t>
            </a:r>
            <a:r>
              <a:rPr lang="en-US" sz="1600" i="1" dirty="0">
                <a:solidFill>
                  <a:srgbClr val="0070C0"/>
                </a:solidFill>
              </a:rPr>
              <a:t> </a:t>
            </a:r>
            <a:r>
              <a:rPr lang="en-US" sz="1600" dirty="0" err="1"/>
              <a:t>inverseOf</a:t>
            </a:r>
            <a:r>
              <a:rPr lang="en-US" sz="1600" dirty="0"/>
              <a:t> </a:t>
            </a:r>
            <a:r>
              <a:rPr lang="en-US" sz="1600" i="1" dirty="0" err="1">
                <a:solidFill>
                  <a:srgbClr val="0070C0"/>
                </a:solidFill>
              </a:rPr>
              <a:t>endAfterEnd</a:t>
            </a:r>
            <a:endParaRPr lang="en-US" sz="1600" i="1" dirty="0">
              <a:solidFill>
                <a:srgbClr val="0070C0"/>
              </a:solidFill>
            </a:endParaRPr>
          </a:p>
          <a:p>
            <a:r>
              <a:rPr lang="en-US" sz="1600" i="1" dirty="0" err="1">
                <a:solidFill>
                  <a:srgbClr val="0070C0"/>
                </a:solidFill>
              </a:rPr>
              <a:t>startBeforeEnd</a:t>
            </a:r>
            <a:r>
              <a:rPr lang="en-US" sz="1600" i="1" dirty="0">
                <a:solidFill>
                  <a:srgbClr val="0070C0"/>
                </a:solidFill>
              </a:rPr>
              <a:t> </a:t>
            </a:r>
            <a:r>
              <a:rPr lang="en-US" sz="1600" dirty="0" err="1"/>
              <a:t>inverseOf</a:t>
            </a:r>
            <a:r>
              <a:rPr lang="en-US" sz="1600" dirty="0"/>
              <a:t> </a:t>
            </a:r>
            <a:r>
              <a:rPr lang="en-US" sz="1600" i="1" dirty="0" err="1">
                <a:solidFill>
                  <a:srgbClr val="0070C0"/>
                </a:solidFill>
              </a:rPr>
              <a:t>endAfterStart</a:t>
            </a:r>
            <a:endParaRPr lang="en-US" sz="1600" i="1" dirty="0">
              <a:solidFill>
                <a:srgbClr val="0070C0"/>
              </a:solidFill>
            </a:endParaRPr>
          </a:p>
          <a:p>
            <a:r>
              <a:rPr lang="en-US" sz="1600" i="1" dirty="0" err="1">
                <a:solidFill>
                  <a:srgbClr val="0070C0"/>
                </a:solidFill>
              </a:rPr>
              <a:t>startBeforeStart</a:t>
            </a:r>
            <a:r>
              <a:rPr lang="en-US" sz="1600" i="1" dirty="0">
                <a:solidFill>
                  <a:srgbClr val="0070C0"/>
                </a:solidFill>
              </a:rPr>
              <a:t> </a:t>
            </a:r>
            <a:r>
              <a:rPr lang="en-US" sz="1600" dirty="0" err="1"/>
              <a:t>inverseOf</a:t>
            </a:r>
            <a:r>
              <a:rPr lang="en-US" sz="1600" dirty="0"/>
              <a:t> </a:t>
            </a:r>
            <a:r>
              <a:rPr lang="en-US" sz="1600" i="1" dirty="0" err="1">
                <a:solidFill>
                  <a:srgbClr val="0070C0"/>
                </a:solidFill>
              </a:rPr>
              <a:t>startAfterStart</a:t>
            </a:r>
            <a:endParaRPr lang="en-US" sz="1600" i="1" dirty="0">
              <a:solidFill>
                <a:srgbClr val="0070C0"/>
              </a:solidFill>
            </a:endParaRPr>
          </a:p>
          <a:p>
            <a:r>
              <a:rPr lang="en-US" sz="1600" i="1" dirty="0">
                <a:solidFill>
                  <a:srgbClr val="0070C0"/>
                </a:solidFill>
              </a:rPr>
              <a:t>endBeforeStart </a:t>
            </a:r>
            <a:r>
              <a:rPr lang="en-US" sz="1600" dirty="0">
                <a:solidFill>
                  <a:srgbClr val="000000"/>
                </a:solidFill>
                <a:latin typeface="Calibri" charset="0"/>
              </a:rPr>
              <a:t>transitive</a:t>
            </a:r>
          </a:p>
          <a:p>
            <a:r>
              <a:rPr lang="en-US" sz="1600" i="1" dirty="0">
                <a:solidFill>
                  <a:srgbClr val="0070C0"/>
                </a:solidFill>
                <a:latin typeface="Calibri" charset="0"/>
              </a:rPr>
              <a:t>startAfterEnd </a:t>
            </a:r>
            <a:r>
              <a:rPr lang="en-US" sz="1600" dirty="0">
                <a:solidFill>
                  <a:srgbClr val="000000"/>
                </a:solidFill>
                <a:latin typeface="Calibri" charset="0"/>
              </a:rPr>
              <a:t>transitive</a:t>
            </a:r>
          </a:p>
          <a:p>
            <a:r>
              <a:rPr lang="en-US" sz="1600" i="1" dirty="0">
                <a:solidFill>
                  <a:srgbClr val="0070C0"/>
                </a:solidFill>
                <a:latin typeface="Calibri" charset="0"/>
              </a:rPr>
              <a:t>startBeforeStart </a:t>
            </a:r>
            <a:r>
              <a:rPr lang="en-US" sz="1600" dirty="0">
                <a:latin typeface="Calibri" charset="0"/>
              </a:rPr>
              <a:t>transitive</a:t>
            </a:r>
          </a:p>
          <a:p>
            <a:r>
              <a:rPr lang="en-US" sz="1600" i="1" dirty="0">
                <a:solidFill>
                  <a:srgbClr val="0070C0"/>
                </a:solidFill>
                <a:latin typeface="Calibri" charset="0"/>
              </a:rPr>
              <a:t>startAfterStart </a:t>
            </a:r>
            <a:r>
              <a:rPr lang="en-US" sz="1600" dirty="0">
                <a:latin typeface="Calibri" charset="0"/>
              </a:rPr>
              <a:t>transitive</a:t>
            </a:r>
          </a:p>
          <a:p>
            <a:r>
              <a:rPr lang="en-US" sz="1600" i="1" dirty="0">
                <a:solidFill>
                  <a:srgbClr val="0070C0"/>
                </a:solidFill>
                <a:latin typeface="Calibri" charset="0"/>
              </a:rPr>
              <a:t>endBeforeEnd </a:t>
            </a:r>
            <a:r>
              <a:rPr lang="en-US" sz="1600" dirty="0">
                <a:latin typeface="Calibri" charset="0"/>
              </a:rPr>
              <a:t>transitive</a:t>
            </a:r>
          </a:p>
          <a:p>
            <a:r>
              <a:rPr lang="en-US" sz="1600" i="1" dirty="0">
                <a:solidFill>
                  <a:srgbClr val="0070C0"/>
                </a:solidFill>
                <a:latin typeface="Calibri" charset="0"/>
              </a:rPr>
              <a:t>endAfterEnd </a:t>
            </a:r>
            <a:r>
              <a:rPr lang="en-US" sz="1600" dirty="0">
                <a:latin typeface="Calibri" charset="0"/>
              </a:rPr>
              <a:t>transitive</a:t>
            </a:r>
          </a:p>
          <a:p>
            <a:endParaRPr lang="en-US" sz="2000" dirty="0"/>
          </a:p>
        </p:txBody>
      </p:sp>
      <p:pic>
        <p:nvPicPr>
          <p:cNvPr id="81" name="Picture 80"/>
          <p:cNvPicPr>
            <a:picLocks noChangeAspect="1"/>
          </p:cNvPicPr>
          <p:nvPr/>
        </p:nvPicPr>
        <p:blipFill>
          <a:blip r:embed="rId3"/>
          <a:stretch>
            <a:fillRect/>
          </a:stretch>
        </p:blipFill>
        <p:spPr>
          <a:xfrm>
            <a:off x="4158383" y="4770262"/>
            <a:ext cx="7541652" cy="1801988"/>
          </a:xfrm>
          <a:prstGeom prst="rect">
            <a:avLst/>
          </a:prstGeom>
        </p:spPr>
      </p:pic>
      <p:sp>
        <p:nvSpPr>
          <p:cNvPr id="82" name="Content Placeholder 2"/>
          <p:cNvSpPr txBox="1">
            <a:spLocks/>
          </p:cNvSpPr>
          <p:nvPr/>
        </p:nvSpPr>
        <p:spPr>
          <a:xfrm>
            <a:off x="8043196" y="1217369"/>
            <a:ext cx="402212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err="1" smtClean="0">
                <a:solidFill>
                  <a:srgbClr val="0070C0"/>
                </a:solidFill>
              </a:rPr>
              <a:t>startEqualStart</a:t>
            </a:r>
            <a:r>
              <a:rPr lang="en-US" sz="1600" i="1" dirty="0" smtClean="0">
                <a:solidFill>
                  <a:srgbClr val="0070C0"/>
                </a:solidFill>
              </a:rPr>
              <a:t> </a:t>
            </a:r>
            <a:r>
              <a:rPr lang="en-US" sz="1600" dirty="0" smtClean="0"/>
              <a:t>symmetric/transitive</a:t>
            </a:r>
          </a:p>
          <a:p>
            <a:r>
              <a:rPr lang="en-US" sz="1600" i="1" dirty="0" err="1" smtClean="0">
                <a:solidFill>
                  <a:srgbClr val="0070C0"/>
                </a:solidFill>
              </a:rPr>
              <a:t>endEqualEnd</a:t>
            </a:r>
            <a:r>
              <a:rPr lang="en-US" sz="1600" i="1" dirty="0" smtClean="0">
                <a:solidFill>
                  <a:srgbClr val="0070C0"/>
                </a:solidFill>
              </a:rPr>
              <a:t> </a:t>
            </a:r>
            <a:r>
              <a:rPr lang="en-US" sz="1600" dirty="0" smtClean="0"/>
              <a:t>symmetric/transitive</a:t>
            </a:r>
            <a:endParaRPr lang="en-US" sz="1600" dirty="0"/>
          </a:p>
          <a:p>
            <a:endParaRPr lang="en-US" sz="1600" dirty="0"/>
          </a:p>
          <a:p>
            <a:endParaRPr lang="en-US" sz="1600" dirty="0">
              <a:latin typeface="Calibri" charset="0"/>
            </a:endParaRPr>
          </a:p>
          <a:p>
            <a:endParaRPr lang="en-US" sz="2000" dirty="0"/>
          </a:p>
        </p:txBody>
      </p:sp>
    </p:spTree>
    <p:extLst>
      <p:ext uri="{BB962C8B-B14F-4D97-AF65-F5344CB8AC3E}">
        <p14:creationId xmlns:p14="http://schemas.microsoft.com/office/powerpoint/2010/main" val="48378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018" y="150430"/>
            <a:ext cx="11887199" cy="5232202"/>
          </a:xfrm>
          <a:prstGeom prst="rect">
            <a:avLst/>
          </a:prstGeom>
        </p:spPr>
        <p:txBody>
          <a:bodyPr wrap="square">
            <a:spAutoFit/>
          </a:bodyPr>
          <a:lstStyle/>
          <a:p>
            <a:r>
              <a:rPr lang="en-US" sz="2800" b="1" dirty="0">
                <a:solidFill>
                  <a:srgbClr val="7030A0"/>
                </a:solidFill>
              </a:rPr>
              <a:t>Adaption</a:t>
            </a:r>
            <a:r>
              <a:rPr lang="en-US" sz="2800" b="1" dirty="0"/>
              <a:t> to Ontology:</a:t>
            </a:r>
          </a:p>
          <a:p>
            <a:endParaRPr lang="en-US" dirty="0" smtClean="0"/>
          </a:p>
          <a:p>
            <a:r>
              <a:rPr lang="en-US" dirty="0" smtClean="0"/>
              <a:t>TEO1.0.9: </a:t>
            </a:r>
          </a:p>
          <a:p>
            <a:r>
              <a:rPr lang="en-US" dirty="0" smtClean="0"/>
              <a:t>1. Added </a:t>
            </a:r>
            <a:r>
              <a:rPr lang="en-US" dirty="0"/>
              <a:t>DataProperty (DurationMeasurement) "hasDurationPattern" (</a:t>
            </a:r>
            <a:r>
              <a:rPr lang="en-US" dirty="0" err="1"/>
              <a:t>PatternString</a:t>
            </a:r>
            <a:r>
              <a:rPr lang="en-US" dirty="0" smtClean="0"/>
              <a:t>);</a:t>
            </a:r>
          </a:p>
          <a:p>
            <a:endParaRPr lang="en-US" dirty="0" smtClean="0"/>
          </a:p>
          <a:p>
            <a:r>
              <a:rPr lang="en-US" dirty="0" smtClean="0"/>
              <a:t>TEO1.1.0: </a:t>
            </a:r>
          </a:p>
          <a:p>
            <a:pPr marL="342900" indent="-342900">
              <a:buAutoNum type="arabicPeriod"/>
            </a:pPr>
            <a:r>
              <a:rPr lang="en-US" dirty="0" smtClean="0"/>
              <a:t>Added </a:t>
            </a:r>
            <a:r>
              <a:rPr lang="en-US" dirty="0" smtClean="0">
                <a:solidFill>
                  <a:srgbClr val="FF0000"/>
                </a:solidFill>
              </a:rPr>
              <a:t>4</a:t>
            </a:r>
            <a:r>
              <a:rPr lang="en-US" dirty="0" smtClean="0"/>
              <a:t> </a:t>
            </a:r>
            <a:r>
              <a:rPr lang="en-US" dirty="0" err="1" smtClean="0"/>
              <a:t>temporalRelations</a:t>
            </a:r>
            <a:r>
              <a:rPr lang="en-US" dirty="0" smtClean="0"/>
              <a:t> according to Allen’s interval algebra: met by, finished by, started by, overlapped by;</a:t>
            </a:r>
          </a:p>
          <a:p>
            <a:pPr marL="342900" indent="-342900">
              <a:buAutoNum type="arabicPeriod"/>
            </a:pPr>
            <a:r>
              <a:rPr lang="en-US" dirty="0" smtClean="0"/>
              <a:t>Added </a:t>
            </a:r>
            <a:r>
              <a:rPr lang="en-US" dirty="0" smtClean="0">
                <a:solidFill>
                  <a:srgbClr val="FF0000"/>
                </a:solidFill>
              </a:rPr>
              <a:t>12</a:t>
            </a:r>
            <a:r>
              <a:rPr lang="en-US" dirty="0" smtClean="0"/>
              <a:t> </a:t>
            </a:r>
            <a:r>
              <a:rPr lang="en-US" dirty="0" err="1" smtClean="0"/>
              <a:t>temporalRelations</a:t>
            </a:r>
            <a:r>
              <a:rPr lang="en-US" dirty="0" smtClean="0"/>
              <a:t> for the definition of timeOffset: </a:t>
            </a:r>
            <a:r>
              <a:rPr lang="en-US" dirty="0" err="1" smtClean="0"/>
              <a:t>startBeforeStart</a:t>
            </a:r>
            <a:r>
              <a:rPr lang="en-US" dirty="0" smtClean="0"/>
              <a:t>, </a:t>
            </a:r>
            <a:r>
              <a:rPr lang="en-US" dirty="0" err="1" smtClean="0"/>
              <a:t>startBeforeEnd</a:t>
            </a:r>
            <a:r>
              <a:rPr lang="en-US" dirty="0" smtClean="0"/>
              <a:t>, </a:t>
            </a:r>
            <a:r>
              <a:rPr lang="en-US" dirty="0" err="1" smtClean="0"/>
              <a:t>endBeforeStart</a:t>
            </a:r>
            <a:r>
              <a:rPr lang="en-US" dirty="0" smtClean="0"/>
              <a:t>, </a:t>
            </a:r>
            <a:r>
              <a:rPr lang="en-US" dirty="0" err="1" smtClean="0"/>
              <a:t>endBeforeEnd</a:t>
            </a:r>
            <a:r>
              <a:rPr lang="en-US" dirty="0" smtClean="0"/>
              <a:t>, </a:t>
            </a:r>
            <a:r>
              <a:rPr lang="en-US" dirty="0" err="1" smtClean="0"/>
              <a:t>startAfterStart</a:t>
            </a:r>
            <a:r>
              <a:rPr lang="en-US" dirty="0" smtClean="0"/>
              <a:t>, </a:t>
            </a:r>
            <a:r>
              <a:rPr lang="en-US" dirty="0" err="1" smtClean="0"/>
              <a:t>startAfterEnd</a:t>
            </a:r>
            <a:r>
              <a:rPr lang="en-US" dirty="0" smtClean="0"/>
              <a:t>, </a:t>
            </a:r>
            <a:r>
              <a:rPr lang="en-US" dirty="0" err="1" smtClean="0"/>
              <a:t>endAfterStart</a:t>
            </a:r>
            <a:r>
              <a:rPr lang="en-US" dirty="0" smtClean="0"/>
              <a:t>, </a:t>
            </a:r>
            <a:r>
              <a:rPr lang="en-US" dirty="0" err="1" smtClean="0"/>
              <a:t>endAfterEnd</a:t>
            </a:r>
            <a:r>
              <a:rPr lang="en-US" dirty="0" smtClean="0"/>
              <a:t>, </a:t>
            </a:r>
            <a:r>
              <a:rPr lang="en-US" dirty="0" err="1" smtClean="0"/>
              <a:t>startEqualStart</a:t>
            </a:r>
            <a:r>
              <a:rPr lang="en-US" dirty="0" smtClean="0"/>
              <a:t>, </a:t>
            </a:r>
            <a:r>
              <a:rPr lang="en-US" dirty="0" err="1" smtClean="0"/>
              <a:t>startEqualEnd</a:t>
            </a:r>
            <a:r>
              <a:rPr lang="en-US" dirty="0" smtClean="0"/>
              <a:t>, </a:t>
            </a:r>
            <a:r>
              <a:rPr lang="en-US" dirty="0" err="1" smtClean="0"/>
              <a:t>endEqualStart</a:t>
            </a:r>
            <a:r>
              <a:rPr lang="en-US" dirty="0" smtClean="0"/>
              <a:t>, </a:t>
            </a:r>
            <a:r>
              <a:rPr lang="en-US" dirty="0" err="1" smtClean="0"/>
              <a:t>endEqualEnd</a:t>
            </a:r>
            <a:r>
              <a:rPr lang="en-US" dirty="0" smtClean="0"/>
              <a:t> (and their definitions).</a:t>
            </a:r>
          </a:p>
          <a:p>
            <a:pPr marL="342900" indent="-342900">
              <a:buAutoNum type="arabicPeriod"/>
            </a:pPr>
            <a:r>
              <a:rPr lang="en-US" dirty="0" smtClean="0"/>
              <a:t>Removed unnecessary </a:t>
            </a:r>
            <a:r>
              <a:rPr lang="en-US" dirty="0" err="1" smtClean="0"/>
              <a:t>NamedIndividuals</a:t>
            </a:r>
            <a:r>
              <a:rPr lang="en-US" dirty="0" smtClean="0"/>
              <a:t> of properties.</a:t>
            </a:r>
          </a:p>
          <a:p>
            <a:pPr marL="342900" indent="-342900">
              <a:buAutoNum type="arabicPeriod"/>
            </a:pPr>
            <a:endParaRPr lang="en-US" dirty="0"/>
          </a:p>
          <a:p>
            <a:r>
              <a:rPr lang="en-US" dirty="0" smtClean="0"/>
              <a:t>TEO1.1.1(8/5/2014): </a:t>
            </a:r>
            <a:endParaRPr lang="en-US" dirty="0"/>
          </a:p>
          <a:p>
            <a:pPr marL="342900" indent="-342900">
              <a:buAutoNum type="arabicPeriod"/>
            </a:pPr>
            <a:r>
              <a:rPr lang="en-US" dirty="0" smtClean="0"/>
              <a:t>Changed </a:t>
            </a:r>
            <a:r>
              <a:rPr lang="en-US" dirty="0" err="1" smtClean="0"/>
              <a:t>occurYear</a:t>
            </a:r>
            <a:r>
              <a:rPr lang="en-US" dirty="0" smtClean="0"/>
              <a:t> from object property to data property and updated definitions (equivalent class constraints) of US Federal Holidays with data type constraints (</a:t>
            </a:r>
            <a:r>
              <a:rPr lang="en-US" dirty="0" err="1" smtClean="0"/>
              <a:t>minValue</a:t>
            </a:r>
            <a:r>
              <a:rPr lang="en-US" dirty="0" smtClean="0"/>
              <a:t>).</a:t>
            </a:r>
          </a:p>
          <a:p>
            <a:pPr marL="342900" indent="-342900">
              <a:buAutoNum type="arabicPeriod"/>
            </a:pPr>
            <a:r>
              <a:rPr lang="en-US" dirty="0" smtClean="0"/>
              <a:t>Removed unnecessary Individuals of Years (since we changed </a:t>
            </a:r>
            <a:r>
              <a:rPr lang="en-US" dirty="0" err="1" smtClean="0"/>
              <a:t>occurYear</a:t>
            </a:r>
            <a:r>
              <a:rPr lang="en-US" dirty="0" smtClean="0"/>
              <a:t> into the data property).</a:t>
            </a:r>
          </a:p>
          <a:p>
            <a:pPr marL="342900" indent="-342900">
              <a:buAutoNum type="arabicPeriod"/>
            </a:pPr>
            <a:r>
              <a:rPr lang="en-US" dirty="0" smtClean="0"/>
              <a:t>Changed the property “</a:t>
            </a:r>
            <a:r>
              <a:rPr lang="en-US" dirty="0" err="1" smtClean="0"/>
              <a:t>hasDurationUnit</a:t>
            </a:r>
            <a:r>
              <a:rPr lang="en-US" dirty="0" smtClean="0"/>
              <a:t>” into a Data property.</a:t>
            </a:r>
          </a:p>
          <a:p>
            <a:pPr marL="342900" indent="-342900">
              <a:buAutoNum type="arabicPeriod"/>
            </a:pPr>
            <a:r>
              <a:rPr lang="en-US" dirty="0" smtClean="0"/>
              <a:t>Added one Data Property “</a:t>
            </a:r>
            <a:r>
              <a:rPr lang="en-US" dirty="0" err="1" smtClean="0"/>
              <a:t>hasGranularity</a:t>
            </a:r>
            <a:r>
              <a:rPr lang="en-US" dirty="0" smtClean="0"/>
              <a:t>”.</a:t>
            </a:r>
            <a:endParaRPr lang="en-US" dirty="0"/>
          </a:p>
        </p:txBody>
      </p:sp>
    </p:spTree>
    <p:extLst>
      <p:ext uri="{BB962C8B-B14F-4D97-AF65-F5344CB8AC3E}">
        <p14:creationId xmlns:p14="http://schemas.microsoft.com/office/powerpoint/2010/main" val="38210611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4703797" y="3171567"/>
            <a:ext cx="807308" cy="1993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711591" y="3642124"/>
            <a:ext cx="799514" cy="26261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Point Relations – the usage</a:t>
            </a:r>
            <a:endParaRPr lang="en-US" dirty="0"/>
          </a:p>
        </p:txBody>
      </p:sp>
      <p:sp>
        <p:nvSpPr>
          <p:cNvPr id="3" name="Content Placeholder 2"/>
          <p:cNvSpPr>
            <a:spLocks noGrp="1"/>
          </p:cNvSpPr>
          <p:nvPr>
            <p:ph idx="1"/>
          </p:nvPr>
        </p:nvSpPr>
        <p:spPr/>
        <p:txBody>
          <a:bodyPr>
            <a:normAutofit/>
          </a:bodyPr>
          <a:lstStyle/>
          <a:p>
            <a:r>
              <a:rPr lang="en-US" dirty="0"/>
              <a:t>Reason Timestamps from </a:t>
            </a:r>
            <a:r>
              <a:rPr lang="en-US" dirty="0" smtClean="0"/>
              <a:t>timeOffset</a:t>
            </a:r>
          </a:p>
          <a:p>
            <a:pPr lvl="1"/>
            <a:r>
              <a:rPr lang="en-US" dirty="0" smtClean="0"/>
              <a:t>reason </a:t>
            </a:r>
            <a:r>
              <a:rPr lang="en-US" i="1" dirty="0" smtClean="0">
                <a:solidFill>
                  <a:srgbClr val="FF0000"/>
                </a:solidFill>
              </a:rPr>
              <a:t>Annotation</a:t>
            </a:r>
            <a:r>
              <a:rPr lang="en-US" dirty="0" smtClean="0"/>
              <a:t> of timeOffset (not handled by OWLAPI)</a:t>
            </a:r>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marL="457200" lvl="1" indent="0">
              <a:buNone/>
            </a:pPr>
            <a:endParaRPr lang="en-US" dirty="0"/>
          </a:p>
          <a:p>
            <a:pPr lvl="1">
              <a:lnSpc>
                <a:spcPct val="100000"/>
              </a:lnSpc>
            </a:pPr>
            <a:r>
              <a:rPr lang="en-US" dirty="0"/>
              <a:t>absolute time info helps add more relative </a:t>
            </a:r>
            <a:r>
              <a:rPr lang="en-US" dirty="0" err="1"/>
              <a:t>TemporalRelations</a:t>
            </a:r>
            <a:r>
              <a:rPr lang="en-US" dirty="0"/>
              <a:t> to the graph</a:t>
            </a:r>
          </a:p>
          <a:p>
            <a:pPr lvl="1"/>
            <a:endParaRPr lang="en-US" dirty="0" smtClean="0"/>
          </a:p>
        </p:txBody>
      </p:sp>
      <p:cxnSp>
        <p:nvCxnSpPr>
          <p:cNvPr id="5" name="Straight Arrow Connector 4"/>
          <p:cNvCxnSpPr/>
          <p:nvPr/>
        </p:nvCxnSpPr>
        <p:spPr>
          <a:xfrm>
            <a:off x="1637262" y="4094204"/>
            <a:ext cx="209447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17116" y="3904734"/>
            <a:ext cx="0" cy="189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553721" y="3904734"/>
            <a:ext cx="0" cy="189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229224" y="3904734"/>
            <a:ext cx="0" cy="18947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11591" y="3614347"/>
            <a:ext cx="799514" cy="1107996"/>
          </a:xfrm>
          <a:prstGeom prst="rect">
            <a:avLst/>
          </a:prstGeom>
          <a:noFill/>
        </p:spPr>
        <p:txBody>
          <a:bodyPr wrap="none" rtlCol="0">
            <a:spAutoFit/>
          </a:bodyPr>
          <a:lstStyle/>
          <a:p>
            <a:r>
              <a:rPr lang="en-US" sz="1600" dirty="0" smtClean="0">
                <a:solidFill>
                  <a:schemeClr val="bg1"/>
                </a:solidFill>
              </a:rPr>
              <a:t>Event 1</a:t>
            </a:r>
          </a:p>
          <a:p>
            <a:r>
              <a:rPr lang="en-US" sz="1600" dirty="0" smtClean="0">
                <a:solidFill>
                  <a:schemeClr val="bg1"/>
                </a:solidFill>
              </a:rPr>
              <a:t>Event 2</a:t>
            </a:r>
          </a:p>
          <a:p>
            <a:r>
              <a:rPr lang="en-US" sz="1600" dirty="0" smtClean="0">
                <a:solidFill>
                  <a:schemeClr val="bg1"/>
                </a:solidFill>
              </a:rPr>
              <a:t>Event 3</a:t>
            </a:r>
          </a:p>
          <a:p>
            <a:r>
              <a:rPr lang="en-US" sz="1600" dirty="0" smtClean="0">
                <a:solidFill>
                  <a:schemeClr val="bg1"/>
                </a:solidFill>
              </a:rPr>
              <a:t>…</a:t>
            </a:r>
            <a:endParaRPr lang="en-US" sz="1600" dirty="0">
              <a:solidFill>
                <a:schemeClr val="bg1"/>
              </a:solidFill>
            </a:endParaRPr>
          </a:p>
        </p:txBody>
      </p:sp>
      <p:sp>
        <p:nvSpPr>
          <p:cNvPr id="12" name="TextBox 11"/>
          <p:cNvSpPr txBox="1"/>
          <p:nvPr/>
        </p:nvSpPr>
        <p:spPr>
          <a:xfrm>
            <a:off x="1810782" y="3296902"/>
            <a:ext cx="612668" cy="261610"/>
          </a:xfrm>
          <a:prstGeom prst="rect">
            <a:avLst/>
          </a:prstGeom>
          <a:noFill/>
        </p:spPr>
        <p:txBody>
          <a:bodyPr wrap="none" rtlCol="0">
            <a:spAutoFit/>
          </a:bodyPr>
          <a:lstStyle/>
          <a:p>
            <a:r>
              <a:rPr lang="en-US" sz="1100" dirty="0" smtClean="0"/>
              <a:t>Event 1</a:t>
            </a:r>
            <a:endParaRPr lang="en-US" sz="1100" dirty="0"/>
          </a:p>
        </p:txBody>
      </p:sp>
      <p:sp>
        <p:nvSpPr>
          <p:cNvPr id="13" name="TextBox 12"/>
          <p:cNvSpPr txBox="1"/>
          <p:nvPr/>
        </p:nvSpPr>
        <p:spPr>
          <a:xfrm>
            <a:off x="2290636" y="3511319"/>
            <a:ext cx="612668" cy="261610"/>
          </a:xfrm>
          <a:prstGeom prst="rect">
            <a:avLst/>
          </a:prstGeom>
          <a:noFill/>
        </p:spPr>
        <p:txBody>
          <a:bodyPr wrap="none" rtlCol="0">
            <a:spAutoFit/>
          </a:bodyPr>
          <a:lstStyle/>
          <a:p>
            <a:r>
              <a:rPr lang="en-US" sz="1100" dirty="0" smtClean="0"/>
              <a:t>Event 1</a:t>
            </a:r>
            <a:endParaRPr lang="en-US" sz="1100" dirty="0"/>
          </a:p>
        </p:txBody>
      </p:sp>
      <p:sp>
        <p:nvSpPr>
          <p:cNvPr id="14" name="TextBox 13"/>
          <p:cNvSpPr txBox="1"/>
          <p:nvPr/>
        </p:nvSpPr>
        <p:spPr>
          <a:xfrm>
            <a:off x="2950168" y="3664372"/>
            <a:ext cx="612668" cy="261610"/>
          </a:xfrm>
          <a:prstGeom prst="rect">
            <a:avLst/>
          </a:prstGeom>
          <a:noFill/>
        </p:spPr>
        <p:txBody>
          <a:bodyPr wrap="none" rtlCol="0">
            <a:spAutoFit/>
          </a:bodyPr>
          <a:lstStyle/>
          <a:p>
            <a:r>
              <a:rPr lang="en-US" sz="1100" dirty="0" smtClean="0"/>
              <a:t>Event 3</a:t>
            </a:r>
            <a:endParaRPr lang="en-US" sz="1100" dirty="0"/>
          </a:p>
        </p:txBody>
      </p:sp>
      <p:sp>
        <p:nvSpPr>
          <p:cNvPr id="15" name="TextBox 14"/>
          <p:cNvSpPr txBox="1"/>
          <p:nvPr/>
        </p:nvSpPr>
        <p:spPr>
          <a:xfrm>
            <a:off x="4118911" y="2863790"/>
            <a:ext cx="2484719" cy="307777"/>
          </a:xfrm>
          <a:prstGeom prst="rect">
            <a:avLst/>
          </a:prstGeom>
          <a:noFill/>
        </p:spPr>
        <p:txBody>
          <a:bodyPr wrap="none" rtlCol="0">
            <a:spAutoFit/>
          </a:bodyPr>
          <a:lstStyle/>
          <a:p>
            <a:r>
              <a:rPr lang="en-US" sz="1400" dirty="0" smtClean="0"/>
              <a:t>Queue&lt;Event&gt; </a:t>
            </a:r>
            <a:r>
              <a:rPr lang="en-US" sz="1400" dirty="0" err="1" smtClean="0"/>
              <a:t>validTimeEvents</a:t>
            </a:r>
            <a:endParaRPr lang="en-US" sz="1400" dirty="0"/>
          </a:p>
        </p:txBody>
      </p:sp>
      <p:sp>
        <p:nvSpPr>
          <p:cNvPr id="16" name="Right Arrow 15"/>
          <p:cNvSpPr/>
          <p:nvPr/>
        </p:nvSpPr>
        <p:spPr>
          <a:xfrm>
            <a:off x="4008226" y="3952101"/>
            <a:ext cx="428367" cy="284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5659386" y="3558512"/>
            <a:ext cx="764152" cy="8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629371" y="3353458"/>
            <a:ext cx="1676806" cy="369332"/>
          </a:xfrm>
          <a:prstGeom prst="rect">
            <a:avLst/>
          </a:prstGeom>
          <a:solidFill>
            <a:schemeClr val="accent2">
              <a:lumMod val="60000"/>
              <a:lumOff val="40000"/>
            </a:schemeClr>
          </a:solidFill>
          <a:ln>
            <a:solidFill>
              <a:schemeClr val="accent4">
                <a:lumMod val="50000"/>
              </a:schemeClr>
            </a:solidFill>
          </a:ln>
        </p:spPr>
        <p:txBody>
          <a:bodyPr wrap="none">
            <a:spAutoFit/>
          </a:bodyPr>
          <a:lstStyle/>
          <a:p>
            <a:r>
              <a:rPr lang="en-US" dirty="0"/>
              <a:t>Event </a:t>
            </a:r>
            <a:r>
              <a:rPr lang="en-US" dirty="0" smtClean="0"/>
              <a:t>4, Event 6</a:t>
            </a:r>
            <a:endParaRPr lang="en-US" dirty="0"/>
          </a:p>
        </p:txBody>
      </p:sp>
      <p:cxnSp>
        <p:nvCxnSpPr>
          <p:cNvPr id="22" name="Curved Connector 21"/>
          <p:cNvCxnSpPr>
            <a:stCxn id="20" idx="2"/>
          </p:cNvCxnSpPr>
          <p:nvPr/>
        </p:nvCxnSpPr>
        <p:spPr>
          <a:xfrm rot="5400000">
            <a:off x="5775269" y="3326823"/>
            <a:ext cx="1296538" cy="208847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470219" y="3053774"/>
            <a:ext cx="1371337" cy="307777"/>
          </a:xfrm>
          <a:prstGeom prst="rect">
            <a:avLst/>
          </a:prstGeom>
        </p:spPr>
        <p:txBody>
          <a:bodyPr wrap="none">
            <a:spAutoFit/>
          </a:bodyPr>
          <a:lstStyle/>
          <a:p>
            <a:r>
              <a:rPr lang="en-US" sz="1400" dirty="0" smtClean="0"/>
              <a:t>inferred new list</a:t>
            </a:r>
            <a:endParaRPr lang="en-US" sz="1400" dirty="0"/>
          </a:p>
        </p:txBody>
      </p:sp>
      <p:sp>
        <p:nvSpPr>
          <p:cNvPr id="29" name="Rectangle 28"/>
          <p:cNvSpPr/>
          <p:nvPr/>
        </p:nvSpPr>
        <p:spPr>
          <a:xfrm>
            <a:off x="2522255" y="4088799"/>
            <a:ext cx="787395" cy="307777"/>
          </a:xfrm>
          <a:prstGeom prst="rect">
            <a:avLst/>
          </a:prstGeom>
        </p:spPr>
        <p:txBody>
          <a:bodyPr wrap="none">
            <a:spAutoFit/>
          </a:bodyPr>
          <a:lstStyle/>
          <a:p>
            <a:r>
              <a:rPr lang="en-US" sz="1400" dirty="0" smtClean="0"/>
              <a:t>timeline</a:t>
            </a:r>
            <a:endParaRPr lang="en-US" sz="1400" dirty="0"/>
          </a:p>
        </p:txBody>
      </p:sp>
      <p:sp>
        <p:nvSpPr>
          <p:cNvPr id="31" name="Rectangle 30"/>
          <p:cNvSpPr/>
          <p:nvPr/>
        </p:nvSpPr>
        <p:spPr>
          <a:xfrm>
            <a:off x="5969607" y="4922295"/>
            <a:ext cx="2996333" cy="307777"/>
          </a:xfrm>
          <a:prstGeom prst="rect">
            <a:avLst/>
          </a:prstGeom>
        </p:spPr>
        <p:txBody>
          <a:bodyPr wrap="none">
            <a:spAutoFit/>
          </a:bodyPr>
          <a:lstStyle/>
          <a:p>
            <a:r>
              <a:rPr lang="en-US" sz="1400" dirty="0" smtClean="0"/>
              <a:t>add </a:t>
            </a:r>
            <a:r>
              <a:rPr lang="en-US" sz="1400" dirty="0" smtClean="0">
                <a:solidFill>
                  <a:srgbClr val="7030A0"/>
                </a:solidFill>
              </a:rPr>
              <a:t>updated</a:t>
            </a:r>
            <a:r>
              <a:rPr lang="en-US" sz="1400" dirty="0" smtClean="0"/>
              <a:t> events back to the queue</a:t>
            </a:r>
            <a:endParaRPr lang="en-US" sz="1400" dirty="0"/>
          </a:p>
        </p:txBody>
      </p:sp>
    </p:spTree>
    <p:extLst>
      <p:ext uri="{BB962C8B-B14F-4D97-AF65-F5344CB8AC3E}">
        <p14:creationId xmlns:p14="http://schemas.microsoft.com/office/powerpoint/2010/main" val="104956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reasonValidTime</a:t>
            </a:r>
            <a:r>
              <a:rPr lang="en-US" dirty="0" smtClean="0"/>
              <a:t>() – an example</a:t>
            </a:r>
            <a:endParaRPr lang="en-US" dirty="0"/>
          </a:p>
        </p:txBody>
      </p:sp>
      <p:sp>
        <p:nvSpPr>
          <p:cNvPr id="5" name="TextBox 4"/>
          <p:cNvSpPr txBox="1"/>
          <p:nvPr/>
        </p:nvSpPr>
        <p:spPr>
          <a:xfrm>
            <a:off x="838200" y="1690688"/>
            <a:ext cx="8147167" cy="2585323"/>
          </a:xfrm>
          <a:prstGeom prst="rect">
            <a:avLst/>
          </a:prstGeom>
          <a:noFill/>
        </p:spPr>
        <p:txBody>
          <a:bodyPr wrap="none" rtlCol="0">
            <a:spAutoFit/>
          </a:bodyPr>
          <a:lstStyle/>
          <a:p>
            <a:r>
              <a:rPr lang="en-US" dirty="0" smtClean="0"/>
              <a:t>Event 1 instant:	TimeInstant1 (10:30:45, 5/15/2009)</a:t>
            </a:r>
          </a:p>
          <a:p>
            <a:r>
              <a:rPr lang="en-US" dirty="0" smtClean="0"/>
              <a:t>Event 2 instant:	TimeInstant2 (10am, 5/20/2010)</a:t>
            </a:r>
          </a:p>
          <a:p>
            <a:r>
              <a:rPr lang="en-US" dirty="0" smtClean="0"/>
              <a:t>Event 3 interval:	TimeInterval1 (</a:t>
            </a:r>
            <a:r>
              <a:rPr lang="en-US" dirty="0" err="1" smtClean="0"/>
              <a:t>hasStartTime</a:t>
            </a:r>
            <a:r>
              <a:rPr lang="en-US" dirty="0" smtClean="0"/>
              <a:t>: </a:t>
            </a:r>
            <a:r>
              <a:rPr lang="en-US" dirty="0"/>
              <a:t>TimeInstant2 </a:t>
            </a:r>
            <a:r>
              <a:rPr lang="en-US" dirty="0" smtClean="0"/>
              <a:t>(10am, 5/20/201),</a:t>
            </a:r>
          </a:p>
          <a:p>
            <a:r>
              <a:rPr lang="en-US" dirty="0"/>
              <a:t>	</a:t>
            </a:r>
            <a:r>
              <a:rPr lang="en-US" dirty="0" smtClean="0"/>
              <a:t>			</a:t>
            </a:r>
            <a:r>
              <a:rPr lang="en-US" dirty="0" err="1" smtClean="0"/>
              <a:t>hasDuration</a:t>
            </a:r>
            <a:r>
              <a:rPr lang="en-US" dirty="0" smtClean="0"/>
              <a:t>: Duration1 (1Y5M10D))</a:t>
            </a:r>
          </a:p>
          <a:p>
            <a:r>
              <a:rPr lang="en-US" dirty="0" smtClean="0"/>
              <a:t>Event 4 interval:	TimeInterval2 (</a:t>
            </a:r>
            <a:r>
              <a:rPr lang="en-US" dirty="0" err="1" smtClean="0"/>
              <a:t>hasStartTime</a:t>
            </a:r>
            <a:r>
              <a:rPr lang="en-US" dirty="0" smtClean="0"/>
              <a:t>: TimeInsant3 (10:30:00, 5/15/2014),</a:t>
            </a:r>
          </a:p>
          <a:p>
            <a:r>
              <a:rPr lang="en-US" dirty="0"/>
              <a:t>	</a:t>
            </a:r>
            <a:r>
              <a:rPr lang="en-US" dirty="0" smtClean="0"/>
              <a:t>			</a:t>
            </a:r>
            <a:r>
              <a:rPr lang="en-US" dirty="0" err="1" smtClean="0"/>
              <a:t>hasEndTime</a:t>
            </a:r>
            <a:r>
              <a:rPr lang="en-US" dirty="0" smtClean="0"/>
              <a:t>: TimeInstant4 (August 20, 2014))</a:t>
            </a:r>
          </a:p>
          <a:p>
            <a:r>
              <a:rPr lang="en-US" dirty="0" smtClean="0"/>
              <a:t>Event 5 interval:	TimeInterval3 (</a:t>
            </a:r>
            <a:r>
              <a:rPr lang="en-US" dirty="0" err="1" smtClean="0"/>
              <a:t>hasStartTime</a:t>
            </a:r>
            <a:r>
              <a:rPr lang="en-US" dirty="0" smtClean="0"/>
              <a:t>: TimeInstant5 (Sept 1, 2008),</a:t>
            </a:r>
          </a:p>
          <a:p>
            <a:r>
              <a:rPr lang="en-US" dirty="0"/>
              <a:t>	</a:t>
            </a:r>
            <a:r>
              <a:rPr lang="en-US" dirty="0" smtClean="0"/>
              <a:t>			</a:t>
            </a:r>
            <a:r>
              <a:rPr lang="en-US" dirty="0" err="1" smtClean="0"/>
              <a:t>hasEndTime</a:t>
            </a:r>
            <a:r>
              <a:rPr lang="en-US" dirty="0" smtClean="0"/>
              <a:t>: TimeInstant6 (July 1, 2012),</a:t>
            </a:r>
          </a:p>
          <a:p>
            <a:r>
              <a:rPr lang="en-US" dirty="0"/>
              <a:t>	</a:t>
            </a:r>
            <a:r>
              <a:rPr lang="en-US" dirty="0" smtClean="0"/>
              <a:t>			</a:t>
            </a:r>
            <a:r>
              <a:rPr lang="en-US" dirty="0" err="1" smtClean="0"/>
              <a:t>hasDuration</a:t>
            </a:r>
            <a:r>
              <a:rPr lang="en-US" dirty="0" smtClean="0"/>
              <a:t>: Duration2 (4Y));</a:t>
            </a:r>
            <a:endParaRPr lang="en-US" dirty="0"/>
          </a:p>
        </p:txBody>
      </p:sp>
      <p:cxnSp>
        <p:nvCxnSpPr>
          <p:cNvPr id="14" name="Straight Connector 13"/>
          <p:cNvCxnSpPr/>
          <p:nvPr/>
        </p:nvCxnSpPr>
        <p:spPr>
          <a:xfrm>
            <a:off x="1581665" y="5346357"/>
            <a:ext cx="0" cy="1153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49578" y="5346357"/>
            <a:ext cx="0" cy="11532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Right Brace 15"/>
          <p:cNvSpPr/>
          <p:nvPr/>
        </p:nvSpPr>
        <p:spPr>
          <a:xfrm rot="16200000">
            <a:off x="3373392" y="3315731"/>
            <a:ext cx="148286" cy="37317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218423" y="5536823"/>
            <a:ext cx="726481" cy="261610"/>
          </a:xfrm>
          <a:prstGeom prst="rect">
            <a:avLst/>
          </a:prstGeom>
          <a:noFill/>
        </p:spPr>
        <p:txBody>
          <a:bodyPr wrap="none" rtlCol="0">
            <a:spAutoFit/>
          </a:bodyPr>
          <a:lstStyle/>
          <a:p>
            <a:r>
              <a:rPr lang="en-US" sz="1100" dirty="0" smtClean="0"/>
              <a:t>9/1/2008</a:t>
            </a:r>
            <a:endParaRPr lang="en-US" sz="1100" dirty="0"/>
          </a:p>
        </p:txBody>
      </p:sp>
      <p:cxnSp>
        <p:nvCxnSpPr>
          <p:cNvPr id="18" name="Straight Connector 17"/>
          <p:cNvCxnSpPr/>
          <p:nvPr/>
        </p:nvCxnSpPr>
        <p:spPr>
          <a:xfrm>
            <a:off x="2397211" y="5346357"/>
            <a:ext cx="0" cy="1153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534033" y="5346356"/>
            <a:ext cx="0" cy="1153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13405" y="5346355"/>
            <a:ext cx="0" cy="11532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Right Brace 20"/>
          <p:cNvSpPr/>
          <p:nvPr/>
        </p:nvSpPr>
        <p:spPr>
          <a:xfrm rot="16200000">
            <a:off x="3767246" y="4742440"/>
            <a:ext cx="349118" cy="8155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p:cNvCxnSpPr/>
          <p:nvPr/>
        </p:nvCxnSpPr>
        <p:spPr>
          <a:xfrm>
            <a:off x="6779740" y="5346355"/>
            <a:ext cx="0" cy="1153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982464" y="5346352"/>
            <a:ext cx="0" cy="11532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rot="16200000">
            <a:off x="7306959" y="4580239"/>
            <a:ext cx="148286" cy="12027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2033970" y="5536823"/>
            <a:ext cx="798617" cy="261610"/>
          </a:xfrm>
          <a:prstGeom prst="rect">
            <a:avLst/>
          </a:prstGeom>
          <a:noFill/>
        </p:spPr>
        <p:txBody>
          <a:bodyPr wrap="none" rtlCol="0">
            <a:spAutoFit/>
          </a:bodyPr>
          <a:lstStyle/>
          <a:p>
            <a:r>
              <a:rPr lang="en-US" sz="1100" dirty="0" smtClean="0"/>
              <a:t>5/15/2009</a:t>
            </a:r>
            <a:endParaRPr lang="en-US" sz="1100" dirty="0"/>
          </a:p>
        </p:txBody>
      </p:sp>
      <p:sp>
        <p:nvSpPr>
          <p:cNvPr id="26" name="TextBox 25"/>
          <p:cNvSpPr txBox="1"/>
          <p:nvPr/>
        </p:nvSpPr>
        <p:spPr>
          <a:xfrm>
            <a:off x="3137838" y="5536977"/>
            <a:ext cx="798617" cy="261610"/>
          </a:xfrm>
          <a:prstGeom prst="rect">
            <a:avLst/>
          </a:prstGeom>
          <a:noFill/>
        </p:spPr>
        <p:txBody>
          <a:bodyPr wrap="none" rtlCol="0">
            <a:spAutoFit/>
          </a:bodyPr>
          <a:lstStyle/>
          <a:p>
            <a:r>
              <a:rPr lang="en-US" sz="1100" dirty="0" smtClean="0"/>
              <a:t>5/20/2010</a:t>
            </a:r>
            <a:endParaRPr lang="en-US" sz="1100" dirty="0"/>
          </a:p>
        </p:txBody>
      </p:sp>
      <p:sp>
        <p:nvSpPr>
          <p:cNvPr id="27" name="TextBox 26"/>
          <p:cNvSpPr txBox="1"/>
          <p:nvPr/>
        </p:nvSpPr>
        <p:spPr>
          <a:xfrm>
            <a:off x="3986337" y="5530714"/>
            <a:ext cx="870751" cy="430887"/>
          </a:xfrm>
          <a:prstGeom prst="rect">
            <a:avLst/>
          </a:prstGeom>
          <a:noFill/>
        </p:spPr>
        <p:txBody>
          <a:bodyPr wrap="none" rtlCol="0">
            <a:spAutoFit/>
          </a:bodyPr>
          <a:lstStyle/>
          <a:p>
            <a:r>
              <a:rPr lang="en-US" sz="1100" dirty="0" smtClean="0">
                <a:solidFill>
                  <a:srgbClr val="FF0000"/>
                </a:solidFill>
              </a:rPr>
              <a:t>10/30/2011</a:t>
            </a:r>
          </a:p>
          <a:p>
            <a:r>
              <a:rPr lang="en-US" sz="1100" dirty="0" smtClean="0">
                <a:solidFill>
                  <a:srgbClr val="FF0000"/>
                </a:solidFill>
              </a:rPr>
              <a:t>(inferred)</a:t>
            </a:r>
            <a:endParaRPr lang="en-US" sz="1100" dirty="0">
              <a:solidFill>
                <a:srgbClr val="FF0000"/>
              </a:solidFill>
            </a:endParaRPr>
          </a:p>
        </p:txBody>
      </p:sp>
      <p:sp>
        <p:nvSpPr>
          <p:cNvPr id="28" name="TextBox 27"/>
          <p:cNvSpPr txBox="1"/>
          <p:nvPr/>
        </p:nvSpPr>
        <p:spPr>
          <a:xfrm>
            <a:off x="4950164" y="5532534"/>
            <a:ext cx="726481" cy="261610"/>
          </a:xfrm>
          <a:prstGeom prst="rect">
            <a:avLst/>
          </a:prstGeom>
          <a:noFill/>
        </p:spPr>
        <p:txBody>
          <a:bodyPr wrap="none" rtlCol="0">
            <a:spAutoFit/>
          </a:bodyPr>
          <a:lstStyle/>
          <a:p>
            <a:r>
              <a:rPr lang="en-US" sz="1100" dirty="0" smtClean="0"/>
              <a:t>7/1/2012</a:t>
            </a:r>
            <a:endParaRPr lang="en-US" sz="1100" dirty="0"/>
          </a:p>
        </p:txBody>
      </p:sp>
      <p:sp>
        <p:nvSpPr>
          <p:cNvPr id="29" name="TextBox 28"/>
          <p:cNvSpPr txBox="1"/>
          <p:nvPr/>
        </p:nvSpPr>
        <p:spPr>
          <a:xfrm>
            <a:off x="6416499" y="5532534"/>
            <a:ext cx="798617" cy="261610"/>
          </a:xfrm>
          <a:prstGeom prst="rect">
            <a:avLst/>
          </a:prstGeom>
          <a:noFill/>
        </p:spPr>
        <p:txBody>
          <a:bodyPr wrap="none" rtlCol="0">
            <a:spAutoFit/>
          </a:bodyPr>
          <a:lstStyle/>
          <a:p>
            <a:r>
              <a:rPr lang="en-US" sz="1100" dirty="0" smtClean="0"/>
              <a:t>6/15/2014</a:t>
            </a:r>
            <a:endParaRPr lang="en-US" sz="1100" dirty="0"/>
          </a:p>
        </p:txBody>
      </p:sp>
      <p:sp>
        <p:nvSpPr>
          <p:cNvPr id="30" name="TextBox 29"/>
          <p:cNvSpPr txBox="1"/>
          <p:nvPr/>
        </p:nvSpPr>
        <p:spPr>
          <a:xfrm>
            <a:off x="7619223" y="5532534"/>
            <a:ext cx="798617" cy="261610"/>
          </a:xfrm>
          <a:prstGeom prst="rect">
            <a:avLst/>
          </a:prstGeom>
          <a:noFill/>
        </p:spPr>
        <p:txBody>
          <a:bodyPr wrap="none" rtlCol="0">
            <a:spAutoFit/>
          </a:bodyPr>
          <a:lstStyle/>
          <a:p>
            <a:r>
              <a:rPr lang="en-US" sz="1100" dirty="0" smtClean="0"/>
              <a:t>8/20/2014</a:t>
            </a:r>
            <a:endParaRPr lang="en-US" sz="1100" dirty="0"/>
          </a:p>
        </p:txBody>
      </p:sp>
      <p:cxnSp>
        <p:nvCxnSpPr>
          <p:cNvPr id="35" name="Straight Arrow Connector 34"/>
          <p:cNvCxnSpPr/>
          <p:nvPr/>
        </p:nvCxnSpPr>
        <p:spPr>
          <a:xfrm>
            <a:off x="2397211" y="5530714"/>
            <a:ext cx="0" cy="474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534032" y="5530714"/>
            <a:ext cx="0" cy="474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37838" y="4814181"/>
            <a:ext cx="612668" cy="261610"/>
          </a:xfrm>
          <a:prstGeom prst="rect">
            <a:avLst/>
          </a:prstGeom>
          <a:noFill/>
        </p:spPr>
        <p:txBody>
          <a:bodyPr wrap="none" rtlCol="0">
            <a:spAutoFit/>
          </a:bodyPr>
          <a:lstStyle/>
          <a:p>
            <a:r>
              <a:rPr lang="en-US" sz="1100" dirty="0" smtClean="0"/>
              <a:t>Event 5</a:t>
            </a:r>
            <a:endParaRPr lang="en-US" sz="1100" dirty="0"/>
          </a:p>
        </p:txBody>
      </p:sp>
      <p:sp>
        <p:nvSpPr>
          <p:cNvPr id="38" name="TextBox 37"/>
          <p:cNvSpPr txBox="1"/>
          <p:nvPr/>
        </p:nvSpPr>
        <p:spPr>
          <a:xfrm>
            <a:off x="3680003" y="4616615"/>
            <a:ext cx="612668" cy="261610"/>
          </a:xfrm>
          <a:prstGeom prst="rect">
            <a:avLst/>
          </a:prstGeom>
          <a:noFill/>
        </p:spPr>
        <p:txBody>
          <a:bodyPr wrap="none" rtlCol="0">
            <a:spAutoFit/>
          </a:bodyPr>
          <a:lstStyle/>
          <a:p>
            <a:r>
              <a:rPr lang="en-US" sz="1100" dirty="0" smtClean="0"/>
              <a:t>Event 3</a:t>
            </a:r>
            <a:endParaRPr lang="en-US" sz="1100" dirty="0"/>
          </a:p>
        </p:txBody>
      </p:sp>
      <p:sp>
        <p:nvSpPr>
          <p:cNvPr id="39" name="TextBox 38"/>
          <p:cNvSpPr txBox="1"/>
          <p:nvPr/>
        </p:nvSpPr>
        <p:spPr>
          <a:xfrm>
            <a:off x="2090877" y="6074411"/>
            <a:ext cx="612668" cy="261610"/>
          </a:xfrm>
          <a:prstGeom prst="rect">
            <a:avLst/>
          </a:prstGeom>
          <a:noFill/>
        </p:spPr>
        <p:txBody>
          <a:bodyPr wrap="none" rtlCol="0">
            <a:spAutoFit/>
          </a:bodyPr>
          <a:lstStyle/>
          <a:p>
            <a:r>
              <a:rPr lang="en-US" sz="1100" dirty="0" smtClean="0"/>
              <a:t>Event 1</a:t>
            </a:r>
            <a:endParaRPr lang="en-US" sz="1100" dirty="0"/>
          </a:p>
        </p:txBody>
      </p:sp>
      <p:sp>
        <p:nvSpPr>
          <p:cNvPr id="40" name="TextBox 39"/>
          <p:cNvSpPr txBox="1"/>
          <p:nvPr/>
        </p:nvSpPr>
        <p:spPr>
          <a:xfrm>
            <a:off x="3227698" y="6074411"/>
            <a:ext cx="612668" cy="261610"/>
          </a:xfrm>
          <a:prstGeom prst="rect">
            <a:avLst/>
          </a:prstGeom>
          <a:noFill/>
        </p:spPr>
        <p:txBody>
          <a:bodyPr wrap="none" rtlCol="0">
            <a:spAutoFit/>
          </a:bodyPr>
          <a:lstStyle/>
          <a:p>
            <a:r>
              <a:rPr lang="en-US" sz="1100" dirty="0" smtClean="0"/>
              <a:t>Event 2</a:t>
            </a:r>
            <a:endParaRPr lang="en-US" sz="1100" dirty="0"/>
          </a:p>
        </p:txBody>
      </p:sp>
      <p:sp>
        <p:nvSpPr>
          <p:cNvPr id="41" name="TextBox 40"/>
          <p:cNvSpPr txBox="1"/>
          <p:nvPr/>
        </p:nvSpPr>
        <p:spPr>
          <a:xfrm>
            <a:off x="7074768" y="4814181"/>
            <a:ext cx="612668" cy="261610"/>
          </a:xfrm>
          <a:prstGeom prst="rect">
            <a:avLst/>
          </a:prstGeom>
          <a:noFill/>
        </p:spPr>
        <p:txBody>
          <a:bodyPr wrap="none" rtlCol="0">
            <a:spAutoFit/>
          </a:bodyPr>
          <a:lstStyle/>
          <a:p>
            <a:r>
              <a:rPr lang="en-US" sz="1100" dirty="0" smtClean="0"/>
              <a:t>Event 4</a:t>
            </a:r>
            <a:endParaRPr lang="en-US" sz="1100" dirty="0"/>
          </a:p>
        </p:txBody>
      </p:sp>
      <p:sp>
        <p:nvSpPr>
          <p:cNvPr id="43" name="TextBox 42"/>
          <p:cNvSpPr txBox="1"/>
          <p:nvPr/>
        </p:nvSpPr>
        <p:spPr>
          <a:xfrm>
            <a:off x="9490690" y="5344346"/>
            <a:ext cx="654346" cy="261610"/>
          </a:xfrm>
          <a:prstGeom prst="rect">
            <a:avLst/>
          </a:prstGeom>
          <a:noFill/>
        </p:spPr>
        <p:txBody>
          <a:bodyPr wrap="none" rtlCol="0">
            <a:spAutoFit/>
          </a:bodyPr>
          <a:lstStyle/>
          <a:p>
            <a:r>
              <a:rPr lang="en-US" sz="1100" dirty="0" smtClean="0"/>
              <a:t>timeline</a:t>
            </a:r>
            <a:endParaRPr lang="en-US" sz="1100" dirty="0"/>
          </a:p>
        </p:txBody>
      </p:sp>
      <p:grpSp>
        <p:nvGrpSpPr>
          <p:cNvPr id="46" name="Group 45"/>
          <p:cNvGrpSpPr/>
          <p:nvPr/>
        </p:nvGrpSpPr>
        <p:grpSpPr>
          <a:xfrm>
            <a:off x="955589" y="5461681"/>
            <a:ext cx="8592065" cy="0"/>
            <a:chOff x="955589" y="5461681"/>
            <a:chExt cx="8592065" cy="0"/>
          </a:xfrm>
        </p:grpSpPr>
        <p:cxnSp>
          <p:nvCxnSpPr>
            <p:cNvPr id="7" name="Straight Connector 6"/>
            <p:cNvCxnSpPr/>
            <p:nvPr/>
          </p:nvCxnSpPr>
          <p:spPr>
            <a:xfrm>
              <a:off x="955589" y="5461681"/>
              <a:ext cx="85344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9045146" y="5461681"/>
              <a:ext cx="502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2467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3054" cy="1325563"/>
          </a:xfrm>
        </p:spPr>
        <p:txBody>
          <a:bodyPr>
            <a:normAutofit/>
          </a:bodyPr>
          <a:lstStyle/>
          <a:p>
            <a:r>
              <a:rPr lang="en-US" dirty="0" smtClean="0"/>
              <a:t>Event/Relation Graph</a:t>
            </a:r>
            <a:endParaRPr lang="en-US" dirty="0"/>
          </a:p>
        </p:txBody>
      </p:sp>
      <p:sp>
        <p:nvSpPr>
          <p:cNvPr id="5" name="Rectangle 1"/>
          <p:cNvSpPr>
            <a:spLocks noChangeArrowheads="1"/>
          </p:cNvSpPr>
          <p:nvPr/>
        </p:nvSpPr>
        <p:spPr bwMode="auto">
          <a:xfrm>
            <a:off x="3900488" y="1703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442" y="2088746"/>
            <a:ext cx="3048264" cy="2828789"/>
          </a:xfrm>
          <a:prstGeom prst="rect">
            <a:avLst/>
          </a:prstGeom>
        </p:spPr>
      </p:pic>
      <p:pic>
        <p:nvPicPr>
          <p:cNvPr id="21" name="Picture 20"/>
          <p:cNvPicPr>
            <a:picLocks noChangeAspect="1"/>
          </p:cNvPicPr>
          <p:nvPr/>
        </p:nvPicPr>
        <p:blipFill rotWithShape="1">
          <a:blip r:embed="rId3">
            <a:grayscl/>
            <a:extLst>
              <a:ext uri="{28A0092B-C50C-407E-A947-70E740481C1C}">
                <a14:useLocalDpi xmlns:a14="http://schemas.microsoft.com/office/drawing/2010/main" val="0"/>
              </a:ext>
            </a:extLst>
          </a:blip>
          <a:srcRect t="51393"/>
          <a:stretch/>
        </p:blipFill>
        <p:spPr>
          <a:xfrm>
            <a:off x="6458466" y="1886466"/>
            <a:ext cx="4038236" cy="2807024"/>
          </a:xfrm>
          <a:prstGeom prst="rect">
            <a:avLst/>
          </a:prstGeom>
        </p:spPr>
      </p:pic>
    </p:spTree>
    <p:extLst>
      <p:ext uri="{BB962C8B-B14F-4D97-AF65-F5344CB8AC3E}">
        <p14:creationId xmlns:p14="http://schemas.microsoft.com/office/powerpoint/2010/main" val="2351002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3054" cy="1325563"/>
          </a:xfrm>
        </p:spPr>
        <p:txBody>
          <a:bodyPr>
            <a:normAutofit/>
          </a:bodyPr>
          <a:lstStyle/>
          <a:p>
            <a:r>
              <a:rPr lang="en-US" dirty="0"/>
              <a:t>Allen’s interval </a:t>
            </a:r>
            <a:r>
              <a:rPr lang="en-US" dirty="0" smtClean="0"/>
              <a:t>algebra</a:t>
            </a:r>
            <a:endParaRPr lang="en-US" dirty="0"/>
          </a:p>
        </p:txBody>
      </p:sp>
      <p:graphicFrame>
        <p:nvGraphicFramePr>
          <p:cNvPr id="4" name="Table 3"/>
          <p:cNvGraphicFramePr>
            <a:graphicFrameLocks noGrp="1"/>
          </p:cNvGraphicFramePr>
          <p:nvPr>
            <p:extLst/>
          </p:nvPr>
        </p:nvGraphicFramePr>
        <p:xfrm>
          <a:off x="952102" y="1935892"/>
          <a:ext cx="4690812" cy="4296158"/>
        </p:xfrm>
        <a:graphic>
          <a:graphicData uri="http://schemas.openxmlformats.org/drawingml/2006/table">
            <a:tbl>
              <a:tblPr/>
              <a:tblGrid>
                <a:gridCol w="335058"/>
                <a:gridCol w="335058"/>
                <a:gridCol w="335058"/>
                <a:gridCol w="335058"/>
                <a:gridCol w="335058"/>
                <a:gridCol w="335058"/>
                <a:gridCol w="335058"/>
                <a:gridCol w="335058"/>
                <a:gridCol w="335058"/>
                <a:gridCol w="335058"/>
                <a:gridCol w="335058"/>
                <a:gridCol w="335058"/>
                <a:gridCol w="335058"/>
                <a:gridCol w="335058"/>
              </a:tblGrid>
              <a:tr h="177126">
                <a:tc gridSpan="14">
                  <a:txBody>
                    <a:bodyPr/>
                    <a:lstStyle/>
                    <a:p>
                      <a:r>
                        <a:rPr lang="en-US" sz="800" dirty="0" smtClean="0"/>
                        <a:t>Composition </a:t>
                      </a:r>
                      <a:r>
                        <a:rPr lang="en-US" sz="800" dirty="0"/>
                        <a:t>of basic interval relations</a:t>
                      </a:r>
                    </a:p>
                  </a:txBody>
                  <a:tcPr marL="38170" marR="38170" marT="19085" marB="19085" anchor="c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4789">
                <a:tc>
                  <a:txBody>
                    <a:bodyPr/>
                    <a:lstStyle/>
                    <a:p>
                      <a:r>
                        <a:rPr lang="en-US" sz="800">
                          <a:effectLst/>
                        </a:rPr>
                        <a:t>.</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FFFF"/>
                    </a:solidFill>
                  </a:tcPr>
                </a:tc>
                <a:tc>
                  <a:txBody>
                    <a:bodyPr/>
                    <a:lstStyle/>
                    <a:p>
                      <a:r>
                        <a:rPr lang="en-US" sz="800">
                          <a:effectLst/>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800">
                          <a:effectLst/>
                        </a:rPr>
                        <a:t>m</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800">
                          <a:effectLst/>
                        </a:rPr>
                        <a:t>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800">
                          <a:effectLst/>
                        </a:rPr>
                        <a:t>F</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800">
                          <a:effectLst/>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800">
                          <a:effectLst/>
                        </a:rPr>
                        <a:t>s</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800">
                          <a:effectLst/>
                        </a:rPr>
                        <a:t>e</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800">
                          <a:effectLst/>
                        </a:rPr>
                        <a:t>S</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800">
                          <a:effectLst/>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800">
                          <a:effectLst/>
                        </a:rPr>
                        <a:t>f</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800">
                          <a:effectLst/>
                        </a:rPr>
                        <a:t>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800">
                          <a:effectLst/>
                        </a:rPr>
                        <a:t>M</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800">
                          <a:effectLst/>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5056">
                <a:tc>
                  <a:txBody>
                    <a:bodyPr/>
                    <a:lstStyle/>
                    <a:p>
                      <a:r>
                        <a:rPr lang="en-US" sz="800">
                          <a:effectLst/>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(pmosd)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FFDD"/>
                    </a:solidFill>
                  </a:tcPr>
                </a:tc>
                <a:tc>
                  <a:txBody>
                    <a:bodyPr/>
                    <a:lstStyle/>
                    <a:p>
                      <a:pPr algn="ctr"/>
                      <a:r>
                        <a:rPr lang="en-US" sz="800">
                          <a:effectLst/>
                          <a:latin typeface="Arial" panose="020B0604020202020204" pitchFamily="34" charset="0"/>
                        </a:rPr>
                        <a:t>(pmosd)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FFDD"/>
                    </a:solidFill>
                  </a:tcPr>
                </a:tc>
                <a:tc>
                  <a:txBody>
                    <a:bodyPr/>
                    <a:lstStyle/>
                    <a:p>
                      <a:pPr algn="ctr"/>
                      <a:r>
                        <a:rPr lang="en-US" sz="800">
                          <a:effectLst/>
                          <a:latin typeface="Arial" panose="020B0604020202020204" pitchFamily="34" charset="0"/>
                        </a:rPr>
                        <a:t>(pmosd)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FFDD"/>
                    </a:solidFill>
                  </a:tcPr>
                </a:tc>
                <a:tc>
                  <a:txBody>
                    <a:bodyPr/>
                    <a:lstStyle/>
                    <a:p>
                      <a:pPr algn="ctr"/>
                      <a:r>
                        <a:rPr lang="en-US" sz="800">
                          <a:effectLst/>
                          <a:latin typeface="Arial" panose="020B0604020202020204" pitchFamily="34" charset="0"/>
                        </a:rPr>
                        <a:t>(pmosd)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FFDD"/>
                    </a:solidFill>
                  </a:tcPr>
                </a:tc>
                <a:tc>
                  <a:txBody>
                    <a:bodyPr/>
                    <a:lstStyle/>
                    <a:p>
                      <a:pPr algn="ctr"/>
                      <a:r>
                        <a:rPr lang="en-US" sz="800" i="1">
                          <a:effectLst/>
                        </a:rPr>
                        <a:t>full</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BBEE"/>
                    </a:solidFill>
                  </a:tcPr>
                </a:tc>
              </a:tr>
              <a:tr h="351132">
                <a:tc>
                  <a:txBody>
                    <a:bodyPr/>
                    <a:lstStyle/>
                    <a:p>
                      <a:r>
                        <a:rPr lang="en-US" sz="800">
                          <a:effectLst/>
                        </a:rPr>
                        <a:t>m</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(m)</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gn="ctr"/>
                      <a:r>
                        <a:rPr lang="en-US" sz="800">
                          <a:effectLst/>
                          <a:latin typeface="Arial" panose="020B0604020202020204" pitchFamily="34" charset="0"/>
                        </a:rPr>
                        <a:t>(m)</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gn="ctr"/>
                      <a:r>
                        <a:rPr lang="en-US" sz="800">
                          <a:effectLst/>
                          <a:latin typeface="Arial" panose="020B0604020202020204" pitchFamily="34" charset="0"/>
                        </a:rPr>
                        <a:t>(m)</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gn="ctr"/>
                      <a:r>
                        <a:rPr lang="en-US" sz="800">
                          <a:effectLst/>
                          <a:latin typeface="Arial" panose="020B0604020202020204" pitchFamily="34" charset="0"/>
                        </a:rPr>
                        <a:t>(osd)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FFEE"/>
                    </a:solidFill>
                  </a:tcPr>
                </a:tc>
                <a:tc>
                  <a:txBody>
                    <a:bodyPr/>
                    <a:lstStyle/>
                    <a:p>
                      <a:pPr algn="ctr"/>
                      <a:r>
                        <a:rPr lang="en-US" sz="800">
                          <a:effectLst/>
                          <a:latin typeface="Arial" panose="020B0604020202020204" pitchFamily="34" charset="0"/>
                        </a:rPr>
                        <a:t>(osd)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FFEE"/>
                    </a:solidFill>
                  </a:tcPr>
                </a:tc>
                <a:tc>
                  <a:txBody>
                    <a:bodyPr/>
                    <a:lstStyle/>
                    <a:p>
                      <a:pPr algn="ctr"/>
                      <a:r>
                        <a:rPr lang="en-US" sz="800">
                          <a:effectLst/>
                          <a:latin typeface="Arial" panose="020B0604020202020204" pitchFamily="34" charset="0"/>
                        </a:rPr>
                        <a:t>(osd)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FFEE"/>
                    </a:solidFill>
                  </a:tcPr>
                </a:tc>
                <a:tc>
                  <a:txBody>
                    <a:bodyPr/>
                    <a:lstStyle/>
                    <a:p>
                      <a:pPr algn="ctr"/>
                      <a:r>
                        <a:rPr lang="en-US" sz="800">
                          <a:effectLst/>
                          <a:latin typeface="Arial" panose="020B0604020202020204" pitchFamily="34" charset="0"/>
                        </a:rPr>
                        <a:t>(Fef)</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EEBB"/>
                    </a:solidFill>
                  </a:tcPr>
                </a:tc>
                <a:tc>
                  <a:txBody>
                    <a:bodyPr/>
                    <a:lstStyle/>
                    <a:p>
                      <a:pPr algn="ctr"/>
                      <a:r>
                        <a:rPr lang="en-US" sz="800">
                          <a:effectLst/>
                          <a:latin typeface="Arial" panose="020B0604020202020204" pitchFamily="34" charset="0"/>
                        </a:rPr>
                        <a:t>(DSOMP)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FFBB"/>
                    </a:solidFill>
                  </a:tcPr>
                </a:tc>
              </a:tr>
              <a:tr h="351132">
                <a:tc>
                  <a:txBody>
                    <a:bodyPr/>
                    <a:lstStyle/>
                    <a:p>
                      <a:r>
                        <a:rPr lang="en-US" sz="800">
                          <a:effectLst/>
                        </a:rPr>
                        <a:t>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(pmo)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FFFF"/>
                    </a:solidFill>
                  </a:tcPr>
                </a:tc>
                <a:tc>
                  <a:txBody>
                    <a:bodyPr/>
                    <a:lstStyle/>
                    <a:p>
                      <a:pPr algn="ctr"/>
                      <a:r>
                        <a:rPr lang="en-US" sz="800" dirty="0">
                          <a:effectLst/>
                          <a:latin typeface="Arial" panose="020B0604020202020204" pitchFamily="34" charset="0"/>
                        </a:rPr>
                        <a:t>(</a:t>
                      </a:r>
                      <a:r>
                        <a:rPr lang="en-US" sz="800" dirty="0" err="1">
                          <a:effectLst/>
                          <a:latin typeface="Arial" panose="020B0604020202020204" pitchFamily="34" charset="0"/>
                        </a:rPr>
                        <a:t>pmo</a:t>
                      </a:r>
                      <a:r>
                        <a:rPr lang="en-US" sz="800" dirty="0">
                          <a:effectLst/>
                          <a:latin typeface="Arial" panose="020B0604020202020204" pitchFamily="34" charset="0"/>
                        </a:rPr>
                        <a:t>)</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FFFF"/>
                    </a:solidFill>
                  </a:tcPr>
                </a:tc>
                <a:tc>
                  <a:txBody>
                    <a:bodyPr/>
                    <a:lstStyle/>
                    <a:p>
                      <a:pPr algn="ctr"/>
                      <a:r>
                        <a:rPr lang="en-US" sz="800">
                          <a:effectLst/>
                          <a:latin typeface="Arial" panose="020B0604020202020204" pitchFamily="34" charset="0"/>
                        </a:rPr>
                        <a:t>(pmoFD)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B"/>
                    </a:solidFill>
                  </a:tcPr>
                </a:tc>
                <a:tc>
                  <a:txBody>
                    <a:bodyPr/>
                    <a:lstStyle/>
                    <a:p>
                      <a:pPr algn="ctr"/>
                      <a:r>
                        <a:rPr lang="en-US" sz="800">
                          <a:effectLst/>
                          <a:latin typeface="Arial" panose="020B0604020202020204" pitchFamily="34" charset="0"/>
                        </a:rPr>
                        <a:t>(o)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BFF"/>
                    </a:solidFill>
                  </a:tcPr>
                </a:tc>
                <a:tc>
                  <a:txBody>
                    <a:bodyPr/>
                    <a:lstStyle/>
                    <a:p>
                      <a:pPr algn="ctr"/>
                      <a:r>
                        <a:rPr lang="en-US" sz="800">
                          <a:effectLst/>
                          <a:latin typeface="Arial" panose="020B0604020202020204" pitchFamily="34" charset="0"/>
                        </a:rPr>
                        <a:t>(o)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BFF"/>
                    </a:solidFill>
                  </a:tcPr>
                </a:tc>
                <a:tc>
                  <a:txBody>
                    <a:bodyPr/>
                    <a:lstStyle/>
                    <a:p>
                      <a:pPr algn="ctr"/>
                      <a:r>
                        <a:rPr lang="en-US" sz="800">
                          <a:effectLst/>
                          <a:latin typeface="Arial" panose="020B0604020202020204" pitchFamily="34" charset="0"/>
                        </a:rPr>
                        <a:t>(oFD)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FF"/>
                    </a:solidFill>
                  </a:tcPr>
                </a:tc>
                <a:tc>
                  <a:txBody>
                    <a:bodyPr/>
                    <a:lstStyle/>
                    <a:p>
                      <a:pPr algn="ctr"/>
                      <a:r>
                        <a:rPr lang="en-US" sz="800">
                          <a:effectLst/>
                          <a:latin typeface="Arial" panose="020B0604020202020204" pitchFamily="34" charset="0"/>
                        </a:rPr>
                        <a:t>(osd)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FFEE"/>
                    </a:solidFill>
                  </a:tcPr>
                </a:tc>
                <a:tc>
                  <a:txBody>
                    <a:bodyPr/>
                    <a:lstStyle/>
                    <a:p>
                      <a:pPr algn="ctr"/>
                      <a:r>
                        <a:rPr lang="en-US" sz="800">
                          <a:effectLst/>
                          <a:latin typeface="Arial" panose="020B0604020202020204" pitchFamily="34" charset="0"/>
                        </a:rPr>
                        <a:t>(osd)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FFEE"/>
                    </a:solidFill>
                  </a:tcPr>
                </a:tc>
                <a:tc>
                  <a:txBody>
                    <a:bodyPr/>
                    <a:lstStyle/>
                    <a:p>
                      <a:pPr algn="ctr"/>
                      <a:r>
                        <a:rPr lang="en-US" sz="800" i="1">
                          <a:effectLst/>
                        </a:rPr>
                        <a:t>concur</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DDEE"/>
                    </a:solidFill>
                  </a:tcPr>
                </a:tc>
                <a:tc>
                  <a:txBody>
                    <a:bodyPr/>
                    <a:lstStyle/>
                    <a:p>
                      <a:pPr algn="ctr"/>
                      <a:r>
                        <a:rPr lang="en-US" sz="800">
                          <a:effectLst/>
                          <a:latin typeface="Arial" panose="020B0604020202020204" pitchFamily="34" charset="0"/>
                        </a:rPr>
                        <a:t>(DSO)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r>
                        <a:rPr lang="en-US" sz="800">
                          <a:effectLst/>
                          <a:latin typeface="Arial" panose="020B0604020202020204" pitchFamily="34" charset="0"/>
                        </a:rPr>
                        <a:t>(DSOMP)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FFBB"/>
                    </a:solidFill>
                  </a:tcPr>
                </a:tc>
              </a:tr>
              <a:tr h="351132">
                <a:tc>
                  <a:txBody>
                    <a:bodyPr/>
                    <a:lstStyle/>
                    <a:p>
                      <a:r>
                        <a:rPr lang="en-US" sz="800">
                          <a:effectLst/>
                        </a:rPr>
                        <a:t>F</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(m)</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gn="ctr"/>
                      <a:r>
                        <a:rPr lang="en-US" sz="800">
                          <a:effectLst/>
                          <a:latin typeface="Arial" panose="020B0604020202020204" pitchFamily="34" charset="0"/>
                        </a:rPr>
                        <a:t>(o)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BFF"/>
                    </a:solidFill>
                  </a:tcPr>
                </a:tc>
                <a:tc>
                  <a:txBody>
                    <a:bodyPr/>
                    <a:lstStyle/>
                    <a:p>
                      <a:pPr algn="ctr"/>
                      <a:r>
                        <a:rPr lang="en-US" sz="800" dirty="0">
                          <a:effectLst/>
                          <a:latin typeface="Arial" panose="020B0604020202020204" pitchFamily="34" charset="0"/>
                        </a:rPr>
                        <a:t>(F)</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E99"/>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CC"/>
                    </a:solidFill>
                  </a:tcPr>
                </a:tc>
                <a:tc>
                  <a:txBody>
                    <a:bodyPr/>
                    <a:lstStyle/>
                    <a:p>
                      <a:pPr algn="ctr"/>
                      <a:r>
                        <a:rPr lang="en-US" sz="800">
                          <a:effectLst/>
                          <a:latin typeface="Arial" panose="020B0604020202020204" pitchFamily="34" charset="0"/>
                        </a:rPr>
                        <a:t>(o)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BFF"/>
                    </a:solidFill>
                  </a:tcPr>
                </a:tc>
                <a:tc>
                  <a:txBody>
                    <a:bodyPr/>
                    <a:lstStyle/>
                    <a:p>
                      <a:pPr algn="ctr"/>
                      <a:r>
                        <a:rPr lang="en-US" sz="800" dirty="0">
                          <a:effectLst/>
                          <a:latin typeface="Arial" panose="020B0604020202020204" pitchFamily="34" charset="0"/>
                        </a:rPr>
                        <a:t>(F)</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E99"/>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CC"/>
                    </a:solidFill>
                  </a:tcPr>
                </a:tc>
                <a:tc>
                  <a:txBody>
                    <a:bodyPr/>
                    <a:lstStyle/>
                    <a:p>
                      <a:pPr algn="ctr"/>
                      <a:r>
                        <a:rPr lang="en-US" sz="800">
                          <a:effectLst/>
                          <a:latin typeface="Arial" panose="020B0604020202020204" pitchFamily="34" charset="0"/>
                        </a:rPr>
                        <a:t>(osd)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FFEE"/>
                    </a:solidFill>
                  </a:tcPr>
                </a:tc>
                <a:tc>
                  <a:txBody>
                    <a:bodyPr/>
                    <a:lstStyle/>
                    <a:p>
                      <a:pPr algn="ctr"/>
                      <a:r>
                        <a:rPr lang="en-US" sz="800">
                          <a:effectLst/>
                          <a:latin typeface="Arial" panose="020B0604020202020204" pitchFamily="34" charset="0"/>
                        </a:rPr>
                        <a:t>(Fef)</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EEBB"/>
                    </a:solidFill>
                  </a:tcPr>
                </a:tc>
                <a:tc>
                  <a:txBody>
                    <a:bodyPr/>
                    <a:lstStyle/>
                    <a:p>
                      <a:pPr algn="ctr"/>
                      <a:r>
                        <a:rPr lang="en-US" sz="800">
                          <a:effectLst/>
                          <a:latin typeface="Arial" panose="020B0604020202020204" pitchFamily="34" charset="0"/>
                        </a:rPr>
                        <a:t>(DSO)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r>
                        <a:rPr lang="en-US" sz="800">
                          <a:effectLst/>
                          <a:latin typeface="Arial" panose="020B0604020202020204" pitchFamily="34" charset="0"/>
                        </a:rPr>
                        <a:t>(DSO)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r>
                        <a:rPr lang="en-US" sz="800">
                          <a:effectLst/>
                          <a:latin typeface="Arial" panose="020B0604020202020204" pitchFamily="34" charset="0"/>
                        </a:rPr>
                        <a:t>(DSOMP)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FFBB"/>
                    </a:solidFill>
                  </a:tcPr>
                </a:tc>
              </a:tr>
              <a:tr h="351132">
                <a:tc>
                  <a:txBody>
                    <a:bodyPr/>
                    <a:lstStyle/>
                    <a:p>
                      <a:r>
                        <a:rPr lang="en-US" sz="800">
                          <a:effectLst/>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800">
                          <a:effectLst/>
                          <a:latin typeface="Arial" panose="020B0604020202020204" pitchFamily="34" charset="0"/>
                        </a:rPr>
                        <a:t>(pmoFD)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B"/>
                    </a:solidFill>
                  </a:tcPr>
                </a:tc>
                <a:tc>
                  <a:txBody>
                    <a:bodyPr/>
                    <a:lstStyle/>
                    <a:p>
                      <a:pPr algn="ctr"/>
                      <a:r>
                        <a:rPr lang="en-US" sz="800">
                          <a:effectLst/>
                          <a:latin typeface="Arial" panose="020B0604020202020204" pitchFamily="34" charset="0"/>
                        </a:rPr>
                        <a:t>(oFD)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FF"/>
                    </a:solidFill>
                  </a:tcPr>
                </a:tc>
                <a:tc>
                  <a:txBody>
                    <a:bodyPr/>
                    <a:lstStyle/>
                    <a:p>
                      <a:pPr algn="ctr"/>
                      <a:r>
                        <a:rPr lang="en-US" sz="800">
                          <a:effectLst/>
                          <a:latin typeface="Arial" panose="020B0604020202020204" pitchFamily="34" charset="0"/>
                        </a:rPr>
                        <a:t>(oFD)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FF"/>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CC"/>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CC"/>
                    </a:solidFill>
                  </a:tcPr>
                </a:tc>
                <a:tc>
                  <a:txBody>
                    <a:bodyPr/>
                    <a:lstStyle/>
                    <a:p>
                      <a:pPr algn="ctr"/>
                      <a:r>
                        <a:rPr lang="en-US" sz="800">
                          <a:effectLst/>
                          <a:latin typeface="Arial" panose="020B0604020202020204" pitchFamily="34" charset="0"/>
                        </a:rPr>
                        <a:t>(oFD)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FF"/>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CC"/>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CC"/>
                    </a:solidFill>
                  </a:tcPr>
                </a:tc>
                <a:tc>
                  <a:txBody>
                    <a:bodyPr/>
                    <a:lstStyle/>
                    <a:p>
                      <a:pPr algn="ctr"/>
                      <a:r>
                        <a:rPr lang="en-US" sz="800" i="1">
                          <a:effectLst/>
                        </a:rPr>
                        <a:t>concur</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DDEE"/>
                    </a:solidFill>
                  </a:tcPr>
                </a:tc>
                <a:tc>
                  <a:txBody>
                    <a:bodyPr/>
                    <a:lstStyle/>
                    <a:p>
                      <a:pPr algn="ctr"/>
                      <a:r>
                        <a:rPr lang="en-US" sz="800">
                          <a:effectLst/>
                          <a:latin typeface="Arial" panose="020B0604020202020204" pitchFamily="34" charset="0"/>
                        </a:rPr>
                        <a:t>(DSO)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r>
                        <a:rPr lang="en-US" sz="800">
                          <a:effectLst/>
                          <a:latin typeface="Arial" panose="020B0604020202020204" pitchFamily="34" charset="0"/>
                        </a:rPr>
                        <a:t>(DSO)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r>
                        <a:rPr lang="en-US" sz="800">
                          <a:effectLst/>
                          <a:latin typeface="Arial" panose="020B0604020202020204" pitchFamily="34" charset="0"/>
                        </a:rPr>
                        <a:t>(DSO)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r>
                        <a:rPr lang="en-US" sz="800">
                          <a:effectLst/>
                          <a:latin typeface="Arial" panose="020B0604020202020204" pitchFamily="34" charset="0"/>
                        </a:rPr>
                        <a:t>(DSOMP)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FFBB"/>
                    </a:solidFill>
                  </a:tcPr>
                </a:tc>
              </a:tr>
              <a:tr h="255056">
                <a:tc>
                  <a:txBody>
                    <a:bodyPr/>
                    <a:lstStyle/>
                    <a:p>
                      <a:r>
                        <a:rPr lang="en-US" sz="800">
                          <a:effectLst/>
                        </a:rPr>
                        <a:t>s</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(pmo)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FFFF"/>
                    </a:solidFill>
                  </a:tcPr>
                </a:tc>
                <a:tc>
                  <a:txBody>
                    <a:bodyPr/>
                    <a:lstStyle/>
                    <a:p>
                      <a:pPr algn="ctr"/>
                      <a:r>
                        <a:rPr lang="en-US" sz="800" dirty="0">
                          <a:effectLst/>
                          <a:latin typeface="Arial" panose="020B0604020202020204" pitchFamily="34" charset="0"/>
                        </a:rPr>
                        <a:t>(</a:t>
                      </a:r>
                      <a:r>
                        <a:rPr lang="en-US" sz="800" dirty="0" err="1">
                          <a:effectLst/>
                          <a:latin typeface="Arial" panose="020B0604020202020204" pitchFamily="34" charset="0"/>
                        </a:rPr>
                        <a:t>pmo</a:t>
                      </a:r>
                      <a:r>
                        <a:rPr lang="en-US" sz="800" dirty="0">
                          <a:effectLst/>
                          <a:latin typeface="Arial" panose="020B0604020202020204" pitchFamily="34" charset="0"/>
                        </a:rPr>
                        <a:t>)</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FFFF"/>
                    </a:solidFill>
                  </a:tcPr>
                </a:tc>
                <a:tc>
                  <a:txBody>
                    <a:bodyPr/>
                    <a:lstStyle/>
                    <a:p>
                      <a:pPr algn="ctr"/>
                      <a:r>
                        <a:rPr lang="en-US" sz="800">
                          <a:effectLst/>
                          <a:latin typeface="Arial" panose="020B0604020202020204" pitchFamily="34" charset="0"/>
                        </a:rPr>
                        <a:t>(pmoFD)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B"/>
                    </a:solidFill>
                  </a:tcPr>
                </a:tc>
                <a:tc>
                  <a:txBody>
                    <a:bodyPr/>
                    <a:lstStyle/>
                    <a:p>
                      <a:pPr algn="ctr"/>
                      <a:r>
                        <a:rPr lang="en-US" sz="800">
                          <a:effectLst/>
                          <a:latin typeface="Arial" panose="020B0604020202020204" pitchFamily="34" charset="0"/>
                        </a:rPr>
                        <a:t>(s)</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DDBB"/>
                    </a:solidFill>
                  </a:tcPr>
                </a:tc>
                <a:tc>
                  <a:txBody>
                    <a:bodyPr/>
                    <a:lstStyle/>
                    <a:p>
                      <a:pPr algn="ctr"/>
                      <a:r>
                        <a:rPr lang="en-US" sz="800">
                          <a:effectLst/>
                          <a:latin typeface="Arial" panose="020B0604020202020204" pitchFamily="34" charset="0"/>
                        </a:rPr>
                        <a:t>(s)</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DDBB"/>
                    </a:solidFill>
                  </a:tcPr>
                </a:tc>
                <a:tc>
                  <a:txBody>
                    <a:bodyPr/>
                    <a:lstStyle/>
                    <a:p>
                      <a:pPr algn="ctr"/>
                      <a:r>
                        <a:rPr lang="en-US" sz="800">
                          <a:effectLst/>
                          <a:latin typeface="Arial" panose="020B0604020202020204" pitchFamily="34" charset="0"/>
                        </a:rPr>
                        <a:t>(seS)</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EDD"/>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EEE"/>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EEE"/>
                    </a:solidFill>
                  </a:tcPr>
                </a:tc>
                <a:tc>
                  <a:txBody>
                    <a:bodyPr/>
                    <a:lstStyle/>
                    <a:p>
                      <a:pPr algn="ctr"/>
                      <a:r>
                        <a:rPr lang="en-US" sz="800">
                          <a:effectLst/>
                          <a:latin typeface="Arial" panose="020B0604020202020204" pitchFamily="34" charset="0"/>
                        </a:rPr>
                        <a:t>(dfO)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FF"/>
                    </a:solidFill>
                  </a:tcPr>
                </a:tc>
                <a:tc>
                  <a:txBody>
                    <a:bodyPr/>
                    <a:lstStyle/>
                    <a:p>
                      <a:pPr algn="ctr"/>
                      <a:r>
                        <a:rPr lang="en-US" sz="800">
                          <a:effectLst/>
                          <a:latin typeface="Arial" panose="020B0604020202020204" pitchFamily="34" charset="0"/>
                        </a:rPr>
                        <a:t>(M)</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BBB"/>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144789">
                <a:tc>
                  <a:txBody>
                    <a:bodyPr/>
                    <a:lstStyle/>
                    <a:p>
                      <a:r>
                        <a:rPr lang="en-US" sz="800">
                          <a:effectLst/>
                        </a:rPr>
                        <a:t>e</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(m)</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gn="ctr"/>
                      <a:r>
                        <a:rPr lang="en-US" sz="800">
                          <a:effectLst/>
                          <a:latin typeface="Arial" panose="020B0604020202020204" pitchFamily="34" charset="0"/>
                        </a:rPr>
                        <a:t>(o)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BFF"/>
                    </a:solidFill>
                  </a:tcPr>
                </a:tc>
                <a:tc>
                  <a:txBody>
                    <a:bodyPr/>
                    <a:lstStyle/>
                    <a:p>
                      <a:pPr algn="ctr"/>
                      <a:r>
                        <a:rPr lang="en-US" sz="800">
                          <a:effectLst/>
                          <a:latin typeface="Arial" panose="020B0604020202020204" pitchFamily="34" charset="0"/>
                        </a:rPr>
                        <a:t>(F)</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E99"/>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CC"/>
                    </a:solidFill>
                  </a:tcPr>
                </a:tc>
                <a:tc>
                  <a:txBody>
                    <a:bodyPr/>
                    <a:lstStyle/>
                    <a:p>
                      <a:pPr algn="ctr"/>
                      <a:r>
                        <a:rPr lang="en-US" sz="800" dirty="0">
                          <a:effectLst/>
                          <a:latin typeface="Arial" panose="020B0604020202020204" pitchFamily="34" charset="0"/>
                        </a:rPr>
                        <a:t>(s)</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DDBB"/>
                    </a:solidFill>
                  </a:tcPr>
                </a:tc>
                <a:tc>
                  <a:txBody>
                    <a:bodyPr/>
                    <a:lstStyle/>
                    <a:p>
                      <a:pPr algn="ctr"/>
                      <a:r>
                        <a:rPr lang="en-US" sz="800">
                          <a:effectLst/>
                          <a:latin typeface="Arial" panose="020B0604020202020204" pitchFamily="34" charset="0"/>
                        </a:rPr>
                        <a:t>(e)</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99CC"/>
                    </a:solidFill>
                  </a:tcPr>
                </a:tc>
                <a:tc>
                  <a:txBody>
                    <a:bodyPr/>
                    <a:lstStyle/>
                    <a:p>
                      <a:pPr algn="ctr"/>
                      <a:r>
                        <a:rPr lang="en-US" sz="800">
                          <a:effectLst/>
                          <a:latin typeface="Arial" panose="020B0604020202020204" pitchFamily="34" charset="0"/>
                        </a:rPr>
                        <a:t>(S)</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BB99"/>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EEE"/>
                    </a:solidFill>
                  </a:tcPr>
                </a:tc>
                <a:tc>
                  <a:txBody>
                    <a:bodyPr/>
                    <a:lstStyle/>
                    <a:p>
                      <a:pPr algn="ctr"/>
                      <a:r>
                        <a:rPr lang="en-US" sz="800">
                          <a:effectLst/>
                          <a:latin typeface="Arial" panose="020B0604020202020204" pitchFamily="34" charset="0"/>
                        </a:rPr>
                        <a:t>(f)</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EBB"/>
                    </a:solidFill>
                  </a:tcPr>
                </a:tc>
                <a:tc>
                  <a:txBody>
                    <a:bodyPr/>
                    <a:lstStyle/>
                    <a:p>
                      <a:pPr algn="ctr"/>
                      <a:r>
                        <a:rPr lang="en-US" sz="800">
                          <a:effectLst/>
                          <a:latin typeface="Arial" panose="020B0604020202020204" pitchFamily="34" charset="0"/>
                        </a:rPr>
                        <a:t>(O)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8FF"/>
                    </a:solidFill>
                  </a:tcPr>
                </a:tc>
                <a:tc>
                  <a:txBody>
                    <a:bodyPr/>
                    <a:lstStyle/>
                    <a:p>
                      <a:pPr algn="ctr"/>
                      <a:r>
                        <a:rPr lang="en-US" sz="800">
                          <a:effectLst/>
                          <a:latin typeface="Arial" panose="020B0604020202020204" pitchFamily="34" charset="0"/>
                        </a:rPr>
                        <a:t>(M)</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BBB"/>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255056">
                <a:tc>
                  <a:txBody>
                    <a:bodyPr/>
                    <a:lstStyle/>
                    <a:p>
                      <a:r>
                        <a:rPr lang="en-US" sz="800">
                          <a:effectLst/>
                        </a:rPr>
                        <a:t>S</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800">
                          <a:effectLst/>
                          <a:latin typeface="Arial" panose="020B0604020202020204" pitchFamily="34" charset="0"/>
                        </a:rPr>
                        <a:t>(pmoFD)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B"/>
                    </a:solidFill>
                  </a:tcPr>
                </a:tc>
                <a:tc>
                  <a:txBody>
                    <a:bodyPr/>
                    <a:lstStyle/>
                    <a:p>
                      <a:pPr algn="ctr"/>
                      <a:r>
                        <a:rPr lang="en-US" sz="800">
                          <a:effectLst/>
                          <a:latin typeface="Arial" panose="020B0604020202020204" pitchFamily="34" charset="0"/>
                        </a:rPr>
                        <a:t>(oFD)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FF"/>
                    </a:solidFill>
                  </a:tcPr>
                </a:tc>
                <a:tc>
                  <a:txBody>
                    <a:bodyPr/>
                    <a:lstStyle/>
                    <a:p>
                      <a:pPr algn="ctr"/>
                      <a:r>
                        <a:rPr lang="en-US" sz="800">
                          <a:effectLst/>
                          <a:latin typeface="Arial" panose="020B0604020202020204" pitchFamily="34" charset="0"/>
                        </a:rPr>
                        <a:t>(oFD)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FF"/>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CC"/>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CC"/>
                    </a:solidFill>
                  </a:tcPr>
                </a:tc>
                <a:tc>
                  <a:txBody>
                    <a:bodyPr/>
                    <a:lstStyle/>
                    <a:p>
                      <a:pPr algn="ctr"/>
                      <a:r>
                        <a:rPr lang="en-US" sz="800">
                          <a:effectLst/>
                          <a:latin typeface="Arial" panose="020B0604020202020204" pitchFamily="34" charset="0"/>
                        </a:rPr>
                        <a:t>(seS)</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EDD"/>
                    </a:solidFill>
                  </a:tcPr>
                </a:tc>
                <a:tc>
                  <a:txBody>
                    <a:bodyPr/>
                    <a:lstStyle/>
                    <a:p>
                      <a:pPr algn="ctr"/>
                      <a:r>
                        <a:rPr lang="en-US" sz="800">
                          <a:effectLst/>
                          <a:latin typeface="Arial" panose="020B0604020202020204" pitchFamily="34" charset="0"/>
                        </a:rPr>
                        <a:t>(S)</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BB99"/>
                    </a:solidFill>
                  </a:tcPr>
                </a:tc>
                <a:tc>
                  <a:txBody>
                    <a:bodyPr/>
                    <a:lstStyle/>
                    <a:p>
                      <a:pPr algn="ctr"/>
                      <a:r>
                        <a:rPr lang="en-US" sz="800">
                          <a:effectLst/>
                          <a:latin typeface="Arial" panose="020B0604020202020204" pitchFamily="34" charset="0"/>
                        </a:rPr>
                        <a:t>(S)</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BB99"/>
                    </a:solidFill>
                  </a:tcPr>
                </a:tc>
                <a:tc>
                  <a:txBody>
                    <a:bodyPr/>
                    <a:lstStyle/>
                    <a:p>
                      <a:pPr algn="ctr"/>
                      <a:r>
                        <a:rPr lang="en-US" sz="800">
                          <a:effectLst/>
                          <a:latin typeface="Arial" panose="020B0604020202020204" pitchFamily="34" charset="0"/>
                        </a:rPr>
                        <a:t>(dfO)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FF"/>
                    </a:solidFill>
                  </a:tcPr>
                </a:tc>
                <a:tc>
                  <a:txBody>
                    <a:bodyPr/>
                    <a:lstStyle/>
                    <a:p>
                      <a:pPr algn="ctr"/>
                      <a:r>
                        <a:rPr lang="en-US" sz="800">
                          <a:effectLst/>
                          <a:latin typeface="Arial" panose="020B0604020202020204" pitchFamily="34" charset="0"/>
                        </a:rPr>
                        <a:t>(O)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8FF"/>
                    </a:solidFill>
                  </a:tcPr>
                </a:tc>
                <a:tc>
                  <a:txBody>
                    <a:bodyPr/>
                    <a:lstStyle/>
                    <a:p>
                      <a:pPr algn="ctr"/>
                      <a:r>
                        <a:rPr lang="en-US" sz="800">
                          <a:effectLst/>
                          <a:latin typeface="Arial" panose="020B0604020202020204" pitchFamily="34" charset="0"/>
                        </a:rPr>
                        <a:t>(O)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8FF"/>
                    </a:solidFill>
                  </a:tcPr>
                </a:tc>
                <a:tc>
                  <a:txBody>
                    <a:bodyPr/>
                    <a:lstStyle/>
                    <a:p>
                      <a:pPr algn="ctr"/>
                      <a:r>
                        <a:rPr lang="en-US" sz="800">
                          <a:effectLst/>
                          <a:latin typeface="Arial" panose="020B0604020202020204" pitchFamily="34" charset="0"/>
                        </a:rPr>
                        <a:t>(M)</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BBB"/>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255056">
                <a:tc>
                  <a:txBody>
                    <a:bodyPr/>
                    <a:lstStyle/>
                    <a:p>
                      <a:r>
                        <a:rPr lang="en-US" sz="800">
                          <a:effectLst/>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(pmosd)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FFDD"/>
                    </a:solidFill>
                  </a:tcPr>
                </a:tc>
                <a:tc>
                  <a:txBody>
                    <a:bodyPr/>
                    <a:lstStyle/>
                    <a:p>
                      <a:pPr algn="ctr"/>
                      <a:r>
                        <a:rPr lang="en-US" sz="800">
                          <a:effectLst/>
                          <a:latin typeface="Arial" panose="020B0604020202020204" pitchFamily="34" charset="0"/>
                        </a:rPr>
                        <a:t>(pmosd)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FFDD"/>
                    </a:solidFill>
                  </a:tcPr>
                </a:tc>
                <a:tc>
                  <a:txBody>
                    <a:bodyPr/>
                    <a:lstStyle/>
                    <a:p>
                      <a:pPr algn="ctr"/>
                      <a:r>
                        <a:rPr lang="en-US" sz="800" i="1">
                          <a:effectLst/>
                        </a:rPr>
                        <a:t>full</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BBEE"/>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EEE"/>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EEE"/>
                    </a:solidFill>
                  </a:tcPr>
                </a:tc>
                <a:tc>
                  <a:txBody>
                    <a:bodyPr/>
                    <a:lstStyle/>
                    <a:p>
                      <a:pPr algn="ctr"/>
                      <a:r>
                        <a:rPr lang="en-US" sz="800">
                          <a:effectLst/>
                          <a:latin typeface="Arial" panose="020B0604020202020204" pitchFamily="34" charset="0"/>
                        </a:rPr>
                        <a:t>(dfOMP)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88"/>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EEE"/>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EEE"/>
                    </a:solidFill>
                  </a:tcPr>
                </a:tc>
                <a:tc>
                  <a:txBody>
                    <a:bodyPr/>
                    <a:lstStyle/>
                    <a:p>
                      <a:pPr algn="ctr"/>
                      <a:r>
                        <a:rPr lang="en-US" sz="800">
                          <a:effectLst/>
                          <a:latin typeface="Arial" panose="020B0604020202020204" pitchFamily="34" charset="0"/>
                        </a:rPr>
                        <a:t>(dfOMP)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88"/>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351132">
                <a:tc>
                  <a:txBody>
                    <a:bodyPr/>
                    <a:lstStyle/>
                    <a:p>
                      <a:r>
                        <a:rPr lang="en-US" sz="800">
                          <a:effectLst/>
                        </a:rPr>
                        <a:t>f</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FF"/>
                    </a:solidFill>
                  </a:tcPr>
                </a:tc>
                <a:tc>
                  <a:txBody>
                    <a:bodyPr/>
                    <a:lstStyle/>
                    <a:p>
                      <a:pPr algn="ctr"/>
                      <a:r>
                        <a:rPr lang="en-US" sz="800">
                          <a:effectLst/>
                          <a:latin typeface="Arial" panose="020B0604020202020204" pitchFamily="34" charset="0"/>
                        </a:rPr>
                        <a:t>(m)</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DD"/>
                    </a:solidFill>
                  </a:tcPr>
                </a:tc>
                <a:tc>
                  <a:txBody>
                    <a:bodyPr/>
                    <a:lstStyle/>
                    <a:p>
                      <a:pPr algn="ctr"/>
                      <a:r>
                        <a:rPr lang="en-US" sz="800">
                          <a:effectLst/>
                          <a:latin typeface="Arial" panose="020B0604020202020204" pitchFamily="34" charset="0"/>
                        </a:rPr>
                        <a:t>(osd)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FFEE"/>
                    </a:solidFill>
                  </a:tcPr>
                </a:tc>
                <a:tc>
                  <a:txBody>
                    <a:bodyPr/>
                    <a:lstStyle/>
                    <a:p>
                      <a:pPr algn="ctr"/>
                      <a:r>
                        <a:rPr lang="en-US" sz="800">
                          <a:effectLst/>
                          <a:latin typeface="Arial" panose="020B0604020202020204" pitchFamily="34" charset="0"/>
                        </a:rPr>
                        <a:t>(Fef)</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EEBB"/>
                    </a:solidFill>
                  </a:tcPr>
                </a:tc>
                <a:tc>
                  <a:txBody>
                    <a:bodyPr/>
                    <a:lstStyle/>
                    <a:p>
                      <a:pPr algn="ctr"/>
                      <a:r>
                        <a:rPr lang="en-US" sz="800">
                          <a:effectLst/>
                          <a:latin typeface="Arial" panose="020B0604020202020204" pitchFamily="34" charset="0"/>
                        </a:rPr>
                        <a:t>(DSOMP)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FFBB"/>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EEE"/>
                    </a:solidFill>
                  </a:tcPr>
                </a:tc>
                <a:tc>
                  <a:txBody>
                    <a:bodyPr/>
                    <a:lstStyle/>
                    <a:p>
                      <a:pPr algn="ctr"/>
                      <a:r>
                        <a:rPr lang="en-US" sz="800">
                          <a:effectLst/>
                          <a:latin typeface="Arial" panose="020B0604020202020204" pitchFamily="34" charset="0"/>
                        </a:rPr>
                        <a:t>(f)</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EBB"/>
                    </a:solidFill>
                  </a:tcPr>
                </a:tc>
                <a:tc>
                  <a:txBody>
                    <a:bodyPr/>
                    <a:lstStyle/>
                    <a:p>
                      <a:pPr algn="ctr"/>
                      <a:r>
                        <a:rPr lang="en-US" sz="800">
                          <a:effectLst/>
                          <a:latin typeface="Arial" panose="020B0604020202020204" pitchFamily="34" charset="0"/>
                        </a:rPr>
                        <a:t>(OMP)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8FFFF"/>
                    </a:solidFill>
                  </a:tcPr>
                </a:tc>
                <a:tc>
                  <a:txBody>
                    <a:bodyPr/>
                    <a:lstStyle/>
                    <a:p>
                      <a:pPr algn="ctr"/>
                      <a:r>
                        <a:rPr lang="en-US" sz="800">
                          <a:effectLst/>
                          <a:latin typeface="Arial" panose="020B0604020202020204" pitchFamily="34" charset="0"/>
                        </a:rPr>
                        <a:t>(d)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EEE"/>
                    </a:solidFill>
                  </a:tcPr>
                </a:tc>
                <a:tc>
                  <a:txBody>
                    <a:bodyPr/>
                    <a:lstStyle/>
                    <a:p>
                      <a:pPr algn="ctr"/>
                      <a:r>
                        <a:rPr lang="en-US" sz="800">
                          <a:effectLst/>
                          <a:latin typeface="Arial" panose="020B0604020202020204" pitchFamily="34" charset="0"/>
                        </a:rPr>
                        <a:t>(f)</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EBB"/>
                    </a:solidFill>
                  </a:tcPr>
                </a:tc>
                <a:tc>
                  <a:txBody>
                    <a:bodyPr/>
                    <a:lstStyle/>
                    <a:p>
                      <a:pPr algn="ctr"/>
                      <a:r>
                        <a:rPr lang="en-US" sz="800">
                          <a:effectLst/>
                          <a:latin typeface="Arial" panose="020B0604020202020204" pitchFamily="34" charset="0"/>
                        </a:rPr>
                        <a:t>(OMP)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8FF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351132">
                <a:tc>
                  <a:txBody>
                    <a:bodyPr/>
                    <a:lstStyle/>
                    <a:p>
                      <a:r>
                        <a:rPr lang="en-US" sz="800">
                          <a:effectLst/>
                        </a:rPr>
                        <a:t>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800">
                          <a:effectLst/>
                          <a:latin typeface="Arial" panose="020B0604020202020204" pitchFamily="34" charset="0"/>
                        </a:rPr>
                        <a:t>(pmoFD)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B"/>
                    </a:solidFill>
                  </a:tcPr>
                </a:tc>
                <a:tc>
                  <a:txBody>
                    <a:bodyPr/>
                    <a:lstStyle/>
                    <a:p>
                      <a:pPr algn="ctr"/>
                      <a:r>
                        <a:rPr lang="en-US" sz="800">
                          <a:effectLst/>
                          <a:latin typeface="Arial" panose="020B0604020202020204" pitchFamily="34" charset="0"/>
                        </a:rPr>
                        <a:t>(oFD)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FF"/>
                    </a:solidFill>
                  </a:tcPr>
                </a:tc>
                <a:tc>
                  <a:txBody>
                    <a:bodyPr/>
                    <a:lstStyle/>
                    <a:p>
                      <a:pPr algn="ctr"/>
                      <a:r>
                        <a:rPr lang="en-US" sz="800" i="1">
                          <a:effectLst/>
                        </a:rPr>
                        <a:t>concur</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DDEE"/>
                    </a:solidFill>
                  </a:tcPr>
                </a:tc>
                <a:tc>
                  <a:txBody>
                    <a:bodyPr/>
                    <a:lstStyle/>
                    <a:p>
                      <a:pPr algn="ctr"/>
                      <a:r>
                        <a:rPr lang="en-US" sz="800">
                          <a:effectLst/>
                          <a:latin typeface="Arial" panose="020B0604020202020204" pitchFamily="34" charset="0"/>
                        </a:rPr>
                        <a:t>(DSO)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r>
                        <a:rPr lang="en-US" sz="800">
                          <a:effectLst/>
                          <a:latin typeface="Arial" panose="020B0604020202020204" pitchFamily="34" charset="0"/>
                        </a:rPr>
                        <a:t>(DSOMP)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FFBB"/>
                    </a:solidFill>
                  </a:tcPr>
                </a:tc>
                <a:tc>
                  <a:txBody>
                    <a:bodyPr/>
                    <a:lstStyle/>
                    <a:p>
                      <a:pPr algn="ctr"/>
                      <a:r>
                        <a:rPr lang="en-US" sz="800">
                          <a:effectLst/>
                          <a:latin typeface="Arial" panose="020B0604020202020204" pitchFamily="34" charset="0"/>
                        </a:rPr>
                        <a:t>(dfO)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FF"/>
                    </a:solidFill>
                  </a:tcPr>
                </a:tc>
                <a:tc>
                  <a:txBody>
                    <a:bodyPr/>
                    <a:lstStyle/>
                    <a:p>
                      <a:pPr algn="ctr"/>
                      <a:r>
                        <a:rPr lang="en-US" sz="800">
                          <a:effectLst/>
                          <a:latin typeface="Arial" panose="020B0604020202020204" pitchFamily="34" charset="0"/>
                        </a:rPr>
                        <a:t>(O)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8FF"/>
                    </a:solidFill>
                  </a:tcPr>
                </a:tc>
                <a:tc>
                  <a:txBody>
                    <a:bodyPr/>
                    <a:lstStyle/>
                    <a:p>
                      <a:pPr algn="ctr"/>
                      <a:r>
                        <a:rPr lang="en-US" sz="800">
                          <a:effectLst/>
                          <a:latin typeface="Arial" panose="020B0604020202020204" pitchFamily="34" charset="0"/>
                        </a:rPr>
                        <a:t>(OMP)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8FFFF"/>
                    </a:solidFill>
                  </a:tcPr>
                </a:tc>
                <a:tc>
                  <a:txBody>
                    <a:bodyPr/>
                    <a:lstStyle/>
                    <a:p>
                      <a:pPr algn="ctr"/>
                      <a:r>
                        <a:rPr lang="en-US" sz="800">
                          <a:effectLst/>
                          <a:latin typeface="Arial" panose="020B0604020202020204" pitchFamily="34" charset="0"/>
                        </a:rPr>
                        <a:t>(dfO)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FF"/>
                    </a:solidFill>
                  </a:tcPr>
                </a:tc>
                <a:tc>
                  <a:txBody>
                    <a:bodyPr/>
                    <a:lstStyle/>
                    <a:p>
                      <a:pPr algn="ctr"/>
                      <a:r>
                        <a:rPr lang="en-US" sz="800">
                          <a:effectLst/>
                          <a:latin typeface="Arial" panose="020B0604020202020204" pitchFamily="34" charset="0"/>
                        </a:rPr>
                        <a:t>(O)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8FF"/>
                    </a:solidFill>
                  </a:tcPr>
                </a:tc>
                <a:tc>
                  <a:txBody>
                    <a:bodyPr/>
                    <a:lstStyle/>
                    <a:p>
                      <a:pPr algn="ctr"/>
                      <a:r>
                        <a:rPr lang="en-US" sz="800">
                          <a:effectLst/>
                          <a:latin typeface="Arial" panose="020B0604020202020204" pitchFamily="34" charset="0"/>
                        </a:rPr>
                        <a:t>(OMP)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8FF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255056">
                <a:tc>
                  <a:txBody>
                    <a:bodyPr/>
                    <a:lstStyle/>
                    <a:p>
                      <a:r>
                        <a:rPr lang="en-US" sz="800">
                          <a:effectLst/>
                        </a:rPr>
                        <a:t>M</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800">
                          <a:effectLst/>
                          <a:latin typeface="Arial" panose="020B0604020202020204" pitchFamily="34" charset="0"/>
                        </a:rPr>
                        <a:t>(pmoFD)</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B"/>
                    </a:solidFill>
                  </a:tcPr>
                </a:tc>
                <a:tc>
                  <a:txBody>
                    <a:bodyPr/>
                    <a:lstStyle/>
                    <a:p>
                      <a:pPr algn="ctr"/>
                      <a:r>
                        <a:rPr lang="en-US" sz="800">
                          <a:effectLst/>
                          <a:latin typeface="Arial" panose="020B0604020202020204" pitchFamily="34" charset="0"/>
                        </a:rPr>
                        <a:t>(seS)</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EDD"/>
                    </a:solidFill>
                  </a:tcPr>
                </a:tc>
                <a:tc>
                  <a:txBody>
                    <a:bodyPr/>
                    <a:lstStyle/>
                    <a:p>
                      <a:pPr algn="ctr"/>
                      <a:r>
                        <a:rPr lang="en-US" sz="800">
                          <a:effectLst/>
                          <a:latin typeface="Arial" panose="020B0604020202020204" pitchFamily="34" charset="0"/>
                        </a:rPr>
                        <a:t>(dfO)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FF"/>
                    </a:solidFill>
                  </a:tcPr>
                </a:tc>
                <a:tc>
                  <a:txBody>
                    <a:bodyPr/>
                    <a:lstStyle/>
                    <a:p>
                      <a:pPr algn="ctr"/>
                      <a:r>
                        <a:rPr lang="en-US" sz="800">
                          <a:effectLst/>
                          <a:latin typeface="Arial" panose="020B0604020202020204" pitchFamily="34" charset="0"/>
                        </a:rPr>
                        <a:t>(M)</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BBB"/>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ctr"/>
                      <a:r>
                        <a:rPr lang="en-US" sz="800">
                          <a:effectLst/>
                          <a:latin typeface="Arial" panose="020B0604020202020204" pitchFamily="34" charset="0"/>
                        </a:rPr>
                        <a:t>(dfO)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FF"/>
                    </a:solidFill>
                  </a:tcPr>
                </a:tc>
                <a:tc>
                  <a:txBody>
                    <a:bodyPr/>
                    <a:lstStyle/>
                    <a:p>
                      <a:pPr algn="ctr"/>
                      <a:r>
                        <a:rPr lang="en-US" sz="800">
                          <a:effectLst/>
                          <a:latin typeface="Arial" panose="020B0604020202020204" pitchFamily="34" charset="0"/>
                        </a:rPr>
                        <a:t>(M)</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BBB"/>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ctr"/>
                      <a:r>
                        <a:rPr lang="en-US" sz="800">
                          <a:effectLst/>
                          <a:latin typeface="Arial" panose="020B0604020202020204" pitchFamily="34" charset="0"/>
                        </a:rPr>
                        <a:t>(dfO)</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FF"/>
                    </a:solidFill>
                  </a:tcPr>
                </a:tc>
                <a:tc>
                  <a:txBody>
                    <a:bodyPr/>
                    <a:lstStyle/>
                    <a:p>
                      <a:pPr algn="ctr"/>
                      <a:r>
                        <a:rPr lang="en-US" sz="800">
                          <a:effectLst/>
                          <a:latin typeface="Arial" panose="020B0604020202020204" pitchFamily="34" charset="0"/>
                        </a:rPr>
                        <a:t>(M)</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BBB"/>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r h="255056">
                <a:tc>
                  <a:txBody>
                    <a:bodyPr/>
                    <a:lstStyle/>
                    <a:p>
                      <a:r>
                        <a:rPr lang="en-US" sz="800">
                          <a:effectLst/>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800" i="1">
                          <a:effectLst/>
                        </a:rPr>
                        <a:t>full</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BBEE"/>
                    </a:solidFill>
                  </a:tcPr>
                </a:tc>
                <a:tc>
                  <a:txBody>
                    <a:bodyPr/>
                    <a:lstStyle/>
                    <a:p>
                      <a:pPr algn="ctr"/>
                      <a:r>
                        <a:rPr lang="en-US" sz="800">
                          <a:effectLst/>
                          <a:latin typeface="Arial" panose="020B0604020202020204" pitchFamily="34" charset="0"/>
                        </a:rPr>
                        <a:t>(dfOMP)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88"/>
                    </a:solidFill>
                  </a:tcPr>
                </a:tc>
                <a:tc>
                  <a:txBody>
                    <a:bodyPr/>
                    <a:lstStyle/>
                    <a:p>
                      <a:pPr algn="ctr"/>
                      <a:r>
                        <a:rPr lang="en-US" sz="800">
                          <a:effectLst/>
                          <a:latin typeface="Arial" panose="020B0604020202020204" pitchFamily="34" charset="0"/>
                        </a:rPr>
                        <a:t>(dfOMP)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88"/>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ctr"/>
                      <a:r>
                        <a:rPr lang="en-US" sz="800">
                          <a:effectLst/>
                          <a:latin typeface="Arial" panose="020B0604020202020204" pitchFamily="34" charset="0"/>
                        </a:rPr>
                        <a:t>(dfOMP)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88"/>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ctr"/>
                      <a:r>
                        <a:rPr lang="en-US" sz="800">
                          <a:effectLst/>
                          <a:latin typeface="Arial" panose="020B0604020202020204" pitchFamily="34" charset="0"/>
                        </a:rPr>
                        <a:t>(dfOMP)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88"/>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ctr"/>
                      <a:r>
                        <a:rPr lang="en-US" sz="80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ctr"/>
                      <a:r>
                        <a:rPr lang="en-US" sz="800" dirty="0">
                          <a:effectLst/>
                          <a:latin typeface="Arial" panose="020B0604020202020204" pitchFamily="34" charset="0"/>
                        </a:rPr>
                        <a:t>(P)</a:t>
                      </a:r>
                    </a:p>
                  </a:txBody>
                  <a:tcPr marL="38170" marR="38170" marT="19085" marB="1908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r>
            </a:tbl>
          </a:graphicData>
        </a:graphic>
      </p:graphicFrame>
      <p:sp>
        <p:nvSpPr>
          <p:cNvPr id="5" name="Rectangle 1"/>
          <p:cNvSpPr>
            <a:spLocks noChangeArrowheads="1"/>
          </p:cNvSpPr>
          <p:nvPr/>
        </p:nvSpPr>
        <p:spPr bwMode="auto">
          <a:xfrm>
            <a:off x="3900488" y="1703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838200" y="1443553"/>
            <a:ext cx="2315890" cy="369332"/>
          </a:xfrm>
          <a:prstGeom prst="rect">
            <a:avLst/>
          </a:prstGeom>
        </p:spPr>
        <p:txBody>
          <a:bodyPr wrap="none">
            <a:spAutoFit/>
          </a:bodyPr>
          <a:lstStyle/>
          <a:p>
            <a:r>
              <a:rPr lang="en-US" dirty="0"/>
              <a:t>composition operation</a:t>
            </a:r>
          </a:p>
        </p:txBody>
      </p:sp>
      <p:sp>
        <p:nvSpPr>
          <p:cNvPr id="7" name="Rectangle 6"/>
          <p:cNvSpPr/>
          <p:nvPr/>
        </p:nvSpPr>
        <p:spPr>
          <a:xfrm>
            <a:off x="6384280" y="1429009"/>
            <a:ext cx="2066784" cy="369332"/>
          </a:xfrm>
          <a:prstGeom prst="rect">
            <a:avLst/>
          </a:prstGeom>
        </p:spPr>
        <p:txBody>
          <a:bodyPr wrap="none">
            <a:spAutoFit/>
          </a:bodyPr>
          <a:lstStyle/>
          <a:p>
            <a:r>
              <a:rPr lang="en-US" dirty="0" smtClean="0"/>
              <a:t>reasoning </a:t>
            </a:r>
            <a:r>
              <a:rPr lang="en-US" dirty="0"/>
              <a:t>algorithm</a:t>
            </a:r>
          </a:p>
        </p:txBody>
      </p:sp>
      <p:sp>
        <p:nvSpPr>
          <p:cNvPr id="8" name="TextBox 7"/>
          <p:cNvSpPr txBox="1"/>
          <p:nvPr/>
        </p:nvSpPr>
        <p:spPr>
          <a:xfrm>
            <a:off x="6384280" y="1911183"/>
            <a:ext cx="5175422" cy="3970318"/>
          </a:xfrm>
          <a:prstGeom prst="rect">
            <a:avLst/>
          </a:prstGeom>
          <a:noFill/>
          <a:ln w="3175">
            <a:solidFill>
              <a:schemeClr val="tx1"/>
            </a:solidFill>
          </a:ln>
        </p:spPr>
        <p:txBody>
          <a:bodyPr wrap="square" rtlCol="0">
            <a:spAutoFit/>
          </a:bodyPr>
          <a:lstStyle/>
          <a:p>
            <a:r>
              <a:rPr lang="en-US" dirty="0" smtClean="0"/>
              <a:t>To Add R(</a:t>
            </a:r>
            <a:r>
              <a:rPr lang="en-US" dirty="0" err="1" smtClean="0"/>
              <a:t>i</a:t>
            </a:r>
            <a:r>
              <a:rPr lang="en-US" dirty="0" smtClean="0"/>
              <a:t>, j)</a:t>
            </a:r>
          </a:p>
          <a:p>
            <a:endParaRPr lang="en-US" dirty="0" smtClean="0"/>
          </a:p>
          <a:p>
            <a:r>
              <a:rPr lang="en-US" dirty="0" smtClean="0"/>
              <a:t>    Add &lt;</a:t>
            </a:r>
            <a:r>
              <a:rPr lang="en-US" dirty="0" err="1" smtClean="0"/>
              <a:t>i,j</a:t>
            </a:r>
            <a:r>
              <a:rPr lang="en-US" dirty="0" smtClean="0"/>
              <a:t>&gt; into queue </a:t>
            </a:r>
            <a:r>
              <a:rPr lang="en-US" dirty="0" err="1" smtClean="0"/>
              <a:t>ToDo</a:t>
            </a:r>
            <a:endParaRPr lang="en-US" dirty="0" smtClean="0"/>
          </a:p>
          <a:p>
            <a:r>
              <a:rPr lang="en-US" dirty="0" smtClean="0"/>
              <a:t>    while </a:t>
            </a:r>
            <a:r>
              <a:rPr lang="en-US" dirty="0" err="1" smtClean="0"/>
              <a:t>ToDo</a:t>
            </a:r>
            <a:r>
              <a:rPr lang="en-US" dirty="0" smtClean="0"/>
              <a:t> is not empty:</a:t>
            </a:r>
          </a:p>
          <a:p>
            <a:r>
              <a:rPr lang="en-US" dirty="0"/>
              <a:t> </a:t>
            </a:r>
            <a:r>
              <a:rPr lang="en-US" dirty="0" smtClean="0"/>
              <a:t>           Get next &lt;</a:t>
            </a:r>
            <a:r>
              <a:rPr lang="en-US" dirty="0" err="1" smtClean="0"/>
              <a:t>i</a:t>
            </a:r>
            <a:r>
              <a:rPr lang="en-US" dirty="0" smtClean="0"/>
              <a:t>, j&gt; from queue </a:t>
            </a:r>
            <a:r>
              <a:rPr lang="en-US" dirty="0" err="1" smtClean="0"/>
              <a:t>ToDo</a:t>
            </a:r>
            <a:endParaRPr lang="en-US" dirty="0" smtClean="0"/>
          </a:p>
          <a:p>
            <a:r>
              <a:rPr lang="en-US" dirty="0"/>
              <a:t> </a:t>
            </a:r>
            <a:r>
              <a:rPr lang="en-US" dirty="0" smtClean="0"/>
              <a:t>           N(</a:t>
            </a:r>
            <a:r>
              <a:rPr lang="en-US" dirty="0" err="1" smtClean="0"/>
              <a:t>i</a:t>
            </a:r>
            <a:r>
              <a:rPr lang="en-US" dirty="0" smtClean="0"/>
              <a:t>, j ) </a:t>
            </a:r>
            <a:r>
              <a:rPr lang="en-US" dirty="0" smtClean="0">
                <a:sym typeface="Wingdings" panose="05000000000000000000" pitchFamily="2" charset="2"/>
              </a:rPr>
              <a:t> R(</a:t>
            </a:r>
            <a:r>
              <a:rPr lang="en-US" dirty="0" err="1" smtClean="0">
                <a:sym typeface="Wingdings" panose="05000000000000000000" pitchFamily="2" charset="2"/>
              </a:rPr>
              <a:t>i</a:t>
            </a:r>
            <a:r>
              <a:rPr lang="en-US" dirty="0" smtClean="0">
                <a:sym typeface="Wingdings" panose="05000000000000000000" pitchFamily="2" charset="2"/>
              </a:rPr>
              <a:t>, j);</a:t>
            </a:r>
          </a:p>
          <a:p>
            <a:r>
              <a:rPr lang="en-US" dirty="0">
                <a:sym typeface="Wingdings" panose="05000000000000000000" pitchFamily="2" charset="2"/>
              </a:rPr>
              <a:t> </a:t>
            </a:r>
            <a:r>
              <a:rPr lang="en-US" dirty="0" smtClean="0">
                <a:sym typeface="Wingdings" panose="05000000000000000000" pitchFamily="2" charset="2"/>
              </a:rPr>
              <a:t>           For each node k in graph:</a:t>
            </a:r>
          </a:p>
          <a:p>
            <a:r>
              <a:rPr lang="en-US" dirty="0">
                <a:sym typeface="Wingdings" panose="05000000000000000000" pitchFamily="2" charset="2"/>
              </a:rPr>
              <a:t> </a:t>
            </a:r>
            <a:r>
              <a:rPr lang="en-US" dirty="0" smtClean="0">
                <a:sym typeface="Wingdings" panose="05000000000000000000" pitchFamily="2" charset="2"/>
              </a:rPr>
              <a:t>                R(k, j)  N(k, j) ∩ Constraints(N(k, </a:t>
            </a:r>
            <a:r>
              <a:rPr lang="en-US" dirty="0" err="1" smtClean="0">
                <a:sym typeface="Wingdings" panose="05000000000000000000" pitchFamily="2" charset="2"/>
              </a:rPr>
              <a:t>i</a:t>
            </a:r>
            <a:r>
              <a:rPr lang="en-US" dirty="0" smtClean="0">
                <a:sym typeface="Wingdings" panose="05000000000000000000" pitchFamily="2" charset="2"/>
              </a:rPr>
              <a:t>), R(</a:t>
            </a:r>
            <a:r>
              <a:rPr lang="en-US" dirty="0" err="1" smtClean="0">
                <a:sym typeface="Wingdings" panose="05000000000000000000" pitchFamily="2" charset="2"/>
              </a:rPr>
              <a:t>i</a:t>
            </a:r>
            <a:r>
              <a:rPr lang="en-US" dirty="0" smtClean="0">
                <a:sym typeface="Wingdings" panose="05000000000000000000" pitchFamily="2" charset="2"/>
              </a:rPr>
              <a:t>, j))</a:t>
            </a:r>
          </a:p>
          <a:p>
            <a:r>
              <a:rPr lang="en-US" dirty="0">
                <a:sym typeface="Wingdings" panose="05000000000000000000" pitchFamily="2" charset="2"/>
              </a:rPr>
              <a:t> </a:t>
            </a:r>
            <a:r>
              <a:rPr lang="en-US" dirty="0" smtClean="0">
                <a:sym typeface="Wingdings" panose="05000000000000000000" pitchFamily="2" charset="2"/>
              </a:rPr>
              <a:t>                if </a:t>
            </a:r>
            <a:r>
              <a:rPr lang="en-US" dirty="0">
                <a:sym typeface="Wingdings" panose="05000000000000000000" pitchFamily="2" charset="2"/>
              </a:rPr>
              <a:t>R(k, j) </a:t>
            </a:r>
            <a:r>
              <a:rPr lang="en-US" dirty="0" smtClean="0">
                <a:sym typeface="Wingdings" panose="05000000000000000000" pitchFamily="2" charset="2"/>
              </a:rPr>
              <a:t>is a proper subset of N(k, j):</a:t>
            </a:r>
          </a:p>
          <a:p>
            <a:r>
              <a:rPr lang="en-US" dirty="0">
                <a:sym typeface="Wingdings" panose="05000000000000000000" pitchFamily="2" charset="2"/>
              </a:rPr>
              <a:t> </a:t>
            </a:r>
            <a:r>
              <a:rPr lang="en-US" dirty="0" smtClean="0">
                <a:sym typeface="Wingdings" panose="05000000000000000000" pitchFamily="2" charset="2"/>
              </a:rPr>
              <a:t>                     add &lt;k, j&gt; to </a:t>
            </a:r>
            <a:r>
              <a:rPr lang="en-US" dirty="0" err="1" smtClean="0">
                <a:sym typeface="Wingdings" panose="05000000000000000000" pitchFamily="2" charset="2"/>
              </a:rPr>
              <a:t>ToDo</a:t>
            </a:r>
            <a:endParaRPr lang="en-US" dirty="0" smtClean="0">
              <a:sym typeface="Wingdings" panose="05000000000000000000" pitchFamily="2" charset="2"/>
            </a:endParaRPr>
          </a:p>
          <a:p>
            <a:r>
              <a:rPr lang="en-US" dirty="0" smtClean="0">
                <a:sym typeface="Wingdings" panose="05000000000000000000" pitchFamily="2" charset="2"/>
              </a:rPr>
              <a:t>            For </a:t>
            </a:r>
            <a:r>
              <a:rPr lang="en-US" dirty="0">
                <a:sym typeface="Wingdings" panose="05000000000000000000" pitchFamily="2" charset="2"/>
              </a:rPr>
              <a:t>each node k in graph:</a:t>
            </a:r>
          </a:p>
          <a:p>
            <a:r>
              <a:rPr lang="en-US" dirty="0">
                <a:sym typeface="Wingdings" panose="05000000000000000000" pitchFamily="2" charset="2"/>
              </a:rPr>
              <a:t>                 </a:t>
            </a:r>
            <a:r>
              <a:rPr lang="en-US" dirty="0" smtClean="0">
                <a:sym typeface="Wingdings" panose="05000000000000000000" pitchFamily="2" charset="2"/>
              </a:rPr>
              <a:t>R(</a:t>
            </a:r>
            <a:r>
              <a:rPr lang="en-US" dirty="0" err="1" smtClean="0">
                <a:sym typeface="Wingdings" panose="05000000000000000000" pitchFamily="2" charset="2"/>
              </a:rPr>
              <a:t>i</a:t>
            </a:r>
            <a:r>
              <a:rPr lang="en-US" dirty="0" smtClean="0">
                <a:sym typeface="Wingdings" panose="05000000000000000000" pitchFamily="2" charset="2"/>
              </a:rPr>
              <a:t>, k) </a:t>
            </a:r>
            <a:r>
              <a:rPr lang="en-US" dirty="0">
                <a:sym typeface="Wingdings" panose="05000000000000000000" pitchFamily="2" charset="2"/>
              </a:rPr>
              <a:t> </a:t>
            </a:r>
            <a:r>
              <a:rPr lang="en-US" dirty="0" smtClean="0">
                <a:sym typeface="Wingdings" panose="05000000000000000000" pitchFamily="2" charset="2"/>
              </a:rPr>
              <a:t>N(</a:t>
            </a:r>
            <a:r>
              <a:rPr lang="en-US" dirty="0" err="1" smtClean="0">
                <a:sym typeface="Wingdings" panose="05000000000000000000" pitchFamily="2" charset="2"/>
              </a:rPr>
              <a:t>i</a:t>
            </a:r>
            <a:r>
              <a:rPr lang="en-US" dirty="0" smtClean="0">
                <a:sym typeface="Wingdings" panose="05000000000000000000" pitchFamily="2" charset="2"/>
              </a:rPr>
              <a:t>, k) </a:t>
            </a:r>
            <a:r>
              <a:rPr lang="en-US" dirty="0">
                <a:sym typeface="Wingdings" panose="05000000000000000000" pitchFamily="2" charset="2"/>
              </a:rPr>
              <a:t>∩ </a:t>
            </a:r>
            <a:r>
              <a:rPr lang="en-US" dirty="0" smtClean="0">
                <a:sym typeface="Wingdings" panose="05000000000000000000" pitchFamily="2" charset="2"/>
              </a:rPr>
              <a:t>Constraints(N(</a:t>
            </a:r>
            <a:r>
              <a:rPr lang="en-US" dirty="0" err="1" smtClean="0">
                <a:sym typeface="Wingdings" panose="05000000000000000000" pitchFamily="2" charset="2"/>
              </a:rPr>
              <a:t>i</a:t>
            </a:r>
            <a:r>
              <a:rPr lang="en-US" dirty="0" smtClean="0">
                <a:sym typeface="Wingdings" panose="05000000000000000000" pitchFamily="2" charset="2"/>
              </a:rPr>
              <a:t>, j), R(j, k))</a:t>
            </a:r>
            <a:endParaRPr lang="en-US" dirty="0">
              <a:sym typeface="Wingdings" panose="05000000000000000000" pitchFamily="2" charset="2"/>
            </a:endParaRPr>
          </a:p>
          <a:p>
            <a:r>
              <a:rPr lang="en-US" dirty="0">
                <a:sym typeface="Wingdings" panose="05000000000000000000" pitchFamily="2" charset="2"/>
              </a:rPr>
              <a:t>                 if </a:t>
            </a:r>
            <a:r>
              <a:rPr lang="en-US" dirty="0" smtClean="0">
                <a:sym typeface="Wingdings" panose="05000000000000000000" pitchFamily="2" charset="2"/>
              </a:rPr>
              <a:t>R(</a:t>
            </a:r>
            <a:r>
              <a:rPr lang="en-US" dirty="0" err="1" smtClean="0">
                <a:sym typeface="Wingdings" panose="05000000000000000000" pitchFamily="2" charset="2"/>
              </a:rPr>
              <a:t>i</a:t>
            </a:r>
            <a:r>
              <a:rPr lang="en-US" dirty="0" smtClean="0">
                <a:sym typeface="Wingdings" panose="05000000000000000000" pitchFamily="2" charset="2"/>
              </a:rPr>
              <a:t>, k) </a:t>
            </a:r>
            <a:r>
              <a:rPr lang="en-US" dirty="0">
                <a:sym typeface="Wingdings" panose="05000000000000000000" pitchFamily="2" charset="2"/>
              </a:rPr>
              <a:t>is a proper subset of </a:t>
            </a:r>
            <a:r>
              <a:rPr lang="en-US" dirty="0" smtClean="0">
                <a:sym typeface="Wingdings" panose="05000000000000000000" pitchFamily="2" charset="2"/>
              </a:rPr>
              <a:t>N(</a:t>
            </a:r>
            <a:r>
              <a:rPr lang="en-US" dirty="0" err="1" smtClean="0">
                <a:sym typeface="Wingdings" panose="05000000000000000000" pitchFamily="2" charset="2"/>
              </a:rPr>
              <a:t>i</a:t>
            </a:r>
            <a:r>
              <a:rPr lang="en-US" dirty="0" smtClean="0">
                <a:sym typeface="Wingdings" panose="05000000000000000000" pitchFamily="2" charset="2"/>
              </a:rPr>
              <a:t>, k):</a:t>
            </a:r>
            <a:endParaRPr lang="en-US" dirty="0">
              <a:sym typeface="Wingdings" panose="05000000000000000000" pitchFamily="2" charset="2"/>
            </a:endParaRPr>
          </a:p>
          <a:p>
            <a:r>
              <a:rPr lang="en-US" dirty="0">
                <a:sym typeface="Wingdings" panose="05000000000000000000" pitchFamily="2" charset="2"/>
              </a:rPr>
              <a:t>                      add </a:t>
            </a:r>
            <a:r>
              <a:rPr lang="en-US" dirty="0" smtClean="0">
                <a:sym typeface="Wingdings" panose="05000000000000000000" pitchFamily="2" charset="2"/>
              </a:rPr>
              <a:t>&lt;</a:t>
            </a:r>
            <a:r>
              <a:rPr lang="en-US" dirty="0" err="1" smtClean="0">
                <a:sym typeface="Wingdings" panose="05000000000000000000" pitchFamily="2" charset="2"/>
              </a:rPr>
              <a:t>i</a:t>
            </a:r>
            <a:r>
              <a:rPr lang="en-US" dirty="0" smtClean="0">
                <a:sym typeface="Wingdings" panose="05000000000000000000" pitchFamily="2" charset="2"/>
              </a:rPr>
              <a:t>, k&gt; </a:t>
            </a:r>
            <a:r>
              <a:rPr lang="en-US" dirty="0">
                <a:sym typeface="Wingdings" panose="05000000000000000000" pitchFamily="2" charset="2"/>
              </a:rPr>
              <a:t>to </a:t>
            </a:r>
            <a:r>
              <a:rPr lang="en-US" dirty="0" err="1" smtClean="0">
                <a:sym typeface="Wingdings" panose="05000000000000000000" pitchFamily="2" charset="2"/>
              </a:rPr>
              <a:t>ToDo</a:t>
            </a:r>
            <a:endParaRPr lang="en-US" dirty="0">
              <a:sym typeface="Wingdings" panose="05000000000000000000" pitchFamily="2" charset="2"/>
            </a:endParaRPr>
          </a:p>
        </p:txBody>
      </p:sp>
    </p:spTree>
    <p:extLst>
      <p:ext uri="{BB962C8B-B14F-4D97-AF65-F5344CB8AC3E}">
        <p14:creationId xmlns:p14="http://schemas.microsoft.com/office/powerpoint/2010/main" val="1231450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TEO Querier</a:t>
            </a:r>
            <a:endParaRPr lang="en-US" dirty="0"/>
          </a:p>
        </p:txBody>
      </p:sp>
      <p:sp>
        <p:nvSpPr>
          <p:cNvPr id="3" name="Content Placeholder 2"/>
          <p:cNvSpPr>
            <a:spLocks noGrp="1"/>
          </p:cNvSpPr>
          <p:nvPr>
            <p:ph idx="1"/>
          </p:nvPr>
        </p:nvSpPr>
        <p:spPr/>
        <p:txBody>
          <a:bodyPr>
            <a:normAutofit/>
          </a:bodyPr>
          <a:lstStyle/>
          <a:p>
            <a:r>
              <a:rPr lang="en-US" sz="2000" dirty="0" smtClean="0"/>
              <a:t>Implemented:</a:t>
            </a:r>
          </a:p>
          <a:p>
            <a:pPr lvl="1"/>
            <a:r>
              <a:rPr lang="en-US" sz="1600" dirty="0" smtClean="0"/>
              <a:t>public </a:t>
            </a:r>
            <a:r>
              <a:rPr lang="en-US" sz="1600" dirty="0"/>
              <a:t>List&lt;Event&gt; </a:t>
            </a:r>
            <a:r>
              <a:rPr lang="en-US" sz="1600" dirty="0" err="1"/>
              <a:t>findEvents</a:t>
            </a:r>
            <a:r>
              <a:rPr lang="en-US" sz="1600" dirty="0"/>
              <a:t>(String </a:t>
            </a:r>
            <a:r>
              <a:rPr lang="en-US" sz="1600" dirty="0" err="1"/>
              <a:t>searchText</a:t>
            </a:r>
            <a:r>
              <a:rPr lang="en-US" sz="1600" dirty="0" smtClean="0"/>
              <a:t>);</a:t>
            </a:r>
            <a:endParaRPr lang="en-US" sz="1600" dirty="0"/>
          </a:p>
          <a:p>
            <a:pPr lvl="1"/>
            <a:r>
              <a:rPr lang="en-US" sz="1600" dirty="0" smtClean="0"/>
              <a:t>public </a:t>
            </a:r>
            <a:r>
              <a:rPr lang="en-US" sz="1600" dirty="0"/>
              <a:t>Date </a:t>
            </a:r>
            <a:r>
              <a:rPr lang="en-US" sz="1600" dirty="0" err="1"/>
              <a:t>getEventFeature</a:t>
            </a:r>
            <a:r>
              <a:rPr lang="en-US" sz="1600" dirty="0"/>
              <a:t>(Event </a:t>
            </a:r>
            <a:r>
              <a:rPr lang="en-US" sz="1600" dirty="0" smtClean="0"/>
              <a:t>event);</a:t>
            </a:r>
            <a:endParaRPr lang="en-US" sz="1600" dirty="0"/>
          </a:p>
          <a:p>
            <a:pPr lvl="1"/>
            <a:r>
              <a:rPr lang="en-US" sz="1600" dirty="0"/>
              <a:t>public Event </a:t>
            </a:r>
            <a:r>
              <a:rPr lang="en-US" sz="1600" dirty="0" err="1"/>
              <a:t>getEventByIRIStr</a:t>
            </a:r>
            <a:r>
              <a:rPr lang="en-US" sz="1600" dirty="0"/>
              <a:t>(String </a:t>
            </a:r>
            <a:r>
              <a:rPr lang="en-US" sz="1600" dirty="0" err="1"/>
              <a:t>IRIStr</a:t>
            </a:r>
            <a:r>
              <a:rPr lang="en-US" sz="1600" dirty="0" smtClean="0"/>
              <a:t>);</a:t>
            </a:r>
            <a:endParaRPr lang="en-US" sz="1600" dirty="0"/>
          </a:p>
          <a:p>
            <a:pPr lvl="1"/>
            <a:r>
              <a:rPr lang="en-US" sz="1600" dirty="0"/>
              <a:t>public Duration </a:t>
            </a:r>
            <a:r>
              <a:rPr lang="en-US" sz="1600" dirty="0" err="1"/>
              <a:t>getDuration</a:t>
            </a:r>
            <a:r>
              <a:rPr lang="en-US" sz="1600" dirty="0"/>
              <a:t>(Event </a:t>
            </a:r>
            <a:r>
              <a:rPr lang="en-US" sz="1600" dirty="0" err="1"/>
              <a:t>intervalEvent</a:t>
            </a:r>
            <a:r>
              <a:rPr lang="en-US" sz="1600" dirty="0"/>
              <a:t>); </a:t>
            </a:r>
          </a:p>
          <a:p>
            <a:pPr lvl="1"/>
            <a:r>
              <a:rPr lang="en-US" sz="1600" dirty="0"/>
              <a:t>public Duration </a:t>
            </a:r>
            <a:r>
              <a:rPr lang="en-US" sz="1600" dirty="0" err="1"/>
              <a:t>getDurationBetweenEvents</a:t>
            </a:r>
            <a:r>
              <a:rPr lang="en-US" sz="1600" dirty="0"/>
              <a:t>(Event event1, Event event2, Granularity granularity</a:t>
            </a:r>
            <a:r>
              <a:rPr lang="en-US" sz="1600" dirty="0" smtClean="0"/>
              <a:t>);</a:t>
            </a:r>
            <a:endParaRPr lang="en-US" sz="1600" dirty="0"/>
          </a:p>
          <a:p>
            <a:pPr lvl="1"/>
            <a:r>
              <a:rPr lang="en-US" sz="1600" dirty="0"/>
              <a:t>public </a:t>
            </a:r>
            <a:r>
              <a:rPr lang="en-US" sz="1600" dirty="0" smtClean="0"/>
              <a:t>List&lt;Short</a:t>
            </a:r>
            <a:r>
              <a:rPr lang="en-US" sz="1600" dirty="0"/>
              <a:t>&gt; </a:t>
            </a:r>
            <a:r>
              <a:rPr lang="en-US" sz="1600" dirty="0" err="1" smtClean="0"/>
              <a:t>getTemporalRelation</a:t>
            </a:r>
            <a:r>
              <a:rPr lang="en-US" sz="1600" dirty="0" smtClean="0"/>
              <a:t> (</a:t>
            </a:r>
            <a:r>
              <a:rPr lang="en-US" sz="1600" dirty="0"/>
              <a:t>Event event1, Event event2, Granularity granularity</a:t>
            </a:r>
            <a:r>
              <a:rPr lang="en-US" sz="1600" dirty="0" smtClean="0"/>
              <a:t>);</a:t>
            </a:r>
            <a:endParaRPr lang="en-US" sz="1600" dirty="0"/>
          </a:p>
          <a:p>
            <a:pPr lvl="1"/>
            <a:r>
              <a:rPr lang="en-US" sz="1600" dirty="0" smtClean="0"/>
              <a:t>public </a:t>
            </a:r>
            <a:r>
              <a:rPr lang="en-US" sz="1600" dirty="0"/>
              <a:t>List&lt;Event&gt; </a:t>
            </a:r>
            <a:r>
              <a:rPr lang="en-US" sz="1600" dirty="0" err="1"/>
              <a:t>getEventsTimeline</a:t>
            </a:r>
            <a:r>
              <a:rPr lang="en-US" sz="1600" dirty="0"/>
              <a:t>();</a:t>
            </a:r>
          </a:p>
        </p:txBody>
      </p:sp>
      <p:sp>
        <p:nvSpPr>
          <p:cNvPr id="4" name="Oval 3"/>
          <p:cNvSpPr/>
          <p:nvPr/>
        </p:nvSpPr>
        <p:spPr>
          <a:xfrm>
            <a:off x="1383957" y="4975655"/>
            <a:ext cx="494270" cy="494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2809103" y="4975655"/>
            <a:ext cx="494270" cy="494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4234249" y="4481385"/>
            <a:ext cx="494270" cy="494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Oval 6"/>
          <p:cNvSpPr/>
          <p:nvPr/>
        </p:nvSpPr>
        <p:spPr>
          <a:xfrm>
            <a:off x="4234249" y="5469925"/>
            <a:ext cx="494270" cy="494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26324" y="4975655"/>
            <a:ext cx="494270" cy="494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9" name="Oval 8"/>
          <p:cNvSpPr/>
          <p:nvPr/>
        </p:nvSpPr>
        <p:spPr>
          <a:xfrm>
            <a:off x="7151470" y="4975655"/>
            <a:ext cx="494270" cy="494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11" name="Curved Connector 10"/>
          <p:cNvCxnSpPr>
            <a:stCxn id="5" idx="7"/>
            <a:endCxn id="6" idx="2"/>
          </p:cNvCxnSpPr>
          <p:nvPr/>
        </p:nvCxnSpPr>
        <p:spPr>
          <a:xfrm rot="5400000" flipH="1" flipV="1">
            <a:off x="3572860" y="4386650"/>
            <a:ext cx="319519" cy="100326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5" idx="5"/>
            <a:endCxn id="7" idx="2"/>
          </p:cNvCxnSpPr>
          <p:nvPr/>
        </p:nvCxnSpPr>
        <p:spPr>
          <a:xfrm rot="16200000" flipH="1">
            <a:off x="3572860" y="5055670"/>
            <a:ext cx="319519" cy="100326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6" idx="6"/>
            <a:endCxn id="8" idx="1"/>
          </p:cNvCxnSpPr>
          <p:nvPr/>
        </p:nvCxnSpPr>
        <p:spPr>
          <a:xfrm>
            <a:off x="4728519" y="4728520"/>
            <a:ext cx="1070189" cy="31951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7" idx="6"/>
            <a:endCxn id="8" idx="3"/>
          </p:cNvCxnSpPr>
          <p:nvPr/>
        </p:nvCxnSpPr>
        <p:spPr>
          <a:xfrm flipV="1">
            <a:off x="4728519" y="5397541"/>
            <a:ext cx="1070189" cy="31951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6"/>
            <a:endCxn id="5" idx="2"/>
          </p:cNvCxnSpPr>
          <p:nvPr/>
        </p:nvCxnSpPr>
        <p:spPr>
          <a:xfrm>
            <a:off x="1878227" y="5222790"/>
            <a:ext cx="930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6"/>
            <a:endCxn id="9" idx="2"/>
          </p:cNvCxnSpPr>
          <p:nvPr/>
        </p:nvCxnSpPr>
        <p:spPr>
          <a:xfrm>
            <a:off x="6220594" y="5222790"/>
            <a:ext cx="930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2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965" y="35607"/>
            <a:ext cx="10515600" cy="1325563"/>
          </a:xfrm>
        </p:spPr>
        <p:txBody>
          <a:bodyPr/>
          <a:lstStyle/>
          <a:p>
            <a:r>
              <a:rPr lang="en-US" dirty="0" smtClean="0"/>
              <a:t>A comprehensive example: annotation_8</a:t>
            </a:r>
            <a:endParaRPr lang="en-US" dirty="0"/>
          </a:p>
        </p:txBody>
      </p:sp>
      <p:cxnSp>
        <p:nvCxnSpPr>
          <p:cNvPr id="4" name="Straight Connector 3"/>
          <p:cNvCxnSpPr/>
          <p:nvPr/>
        </p:nvCxnSpPr>
        <p:spPr>
          <a:xfrm>
            <a:off x="2397216" y="5305170"/>
            <a:ext cx="0" cy="1153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445217" y="5305170"/>
            <a:ext cx="0" cy="11532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48855" y="5451343"/>
            <a:ext cx="1340432" cy="261610"/>
          </a:xfrm>
          <a:prstGeom prst="rect">
            <a:avLst/>
          </a:prstGeom>
          <a:noFill/>
        </p:spPr>
        <p:txBody>
          <a:bodyPr wrap="none" rtlCol="0">
            <a:spAutoFit/>
          </a:bodyPr>
          <a:lstStyle/>
          <a:p>
            <a:r>
              <a:rPr lang="en-US" sz="1100" dirty="0">
                <a:solidFill>
                  <a:srgbClr val="7030A0"/>
                </a:solidFill>
              </a:rPr>
              <a:t>10:30:45 5/15/2009</a:t>
            </a:r>
          </a:p>
        </p:txBody>
      </p:sp>
      <p:cxnSp>
        <p:nvCxnSpPr>
          <p:cNvPr id="8" name="Straight Connector 7"/>
          <p:cNvCxnSpPr/>
          <p:nvPr/>
        </p:nvCxnSpPr>
        <p:spPr>
          <a:xfrm>
            <a:off x="2685542" y="5305170"/>
            <a:ext cx="0" cy="1153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49584" y="5305169"/>
            <a:ext cx="0" cy="1153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980675" y="5305168"/>
            <a:ext cx="0" cy="11532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rot="16200000">
            <a:off x="7447505" y="3397616"/>
            <a:ext cx="349118" cy="32910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p:nvPr/>
        </p:nvCxnSpPr>
        <p:spPr>
          <a:xfrm>
            <a:off x="7595291" y="5305168"/>
            <a:ext cx="0" cy="1153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798015" y="5305165"/>
            <a:ext cx="0" cy="11532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Right Brace 13"/>
          <p:cNvSpPr/>
          <p:nvPr/>
        </p:nvSpPr>
        <p:spPr>
          <a:xfrm rot="16200000">
            <a:off x="5523473" y="1940014"/>
            <a:ext cx="148286" cy="64007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8462407" y="5466815"/>
            <a:ext cx="726481" cy="261610"/>
          </a:xfrm>
          <a:prstGeom prst="rect">
            <a:avLst/>
          </a:prstGeom>
          <a:noFill/>
        </p:spPr>
        <p:txBody>
          <a:bodyPr wrap="none" rtlCol="0">
            <a:spAutoFit/>
          </a:bodyPr>
          <a:lstStyle/>
          <a:p>
            <a:r>
              <a:rPr lang="en-US" sz="1100" dirty="0" smtClean="0">
                <a:solidFill>
                  <a:srgbClr val="7030A0"/>
                </a:solidFill>
              </a:rPr>
              <a:t>8/1/2014</a:t>
            </a:r>
            <a:endParaRPr lang="en-US" sz="1100" dirty="0">
              <a:solidFill>
                <a:srgbClr val="7030A0"/>
              </a:solidFill>
            </a:endParaRPr>
          </a:p>
        </p:txBody>
      </p:sp>
      <p:cxnSp>
        <p:nvCxnSpPr>
          <p:cNvPr id="21" name="Straight Arrow Connector 20"/>
          <p:cNvCxnSpPr>
            <a:endCxn id="14" idx="0"/>
          </p:cNvCxnSpPr>
          <p:nvPr/>
        </p:nvCxnSpPr>
        <p:spPr>
          <a:xfrm>
            <a:off x="2397216" y="4599703"/>
            <a:ext cx="1" cy="61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04567" y="4641369"/>
            <a:ext cx="612668" cy="261610"/>
          </a:xfrm>
          <a:prstGeom prst="rect">
            <a:avLst/>
          </a:prstGeom>
          <a:noFill/>
        </p:spPr>
        <p:txBody>
          <a:bodyPr wrap="none" rtlCol="0">
            <a:spAutoFit/>
          </a:bodyPr>
          <a:lstStyle/>
          <a:p>
            <a:r>
              <a:rPr lang="en-US" sz="1100" dirty="0" smtClean="0"/>
              <a:t>Event </a:t>
            </a:r>
            <a:r>
              <a:rPr lang="en-US" sz="1100" dirty="0"/>
              <a:t>5</a:t>
            </a:r>
          </a:p>
        </p:txBody>
      </p:sp>
      <p:sp>
        <p:nvSpPr>
          <p:cNvPr id="24" name="TextBox 23"/>
          <p:cNvSpPr txBox="1"/>
          <p:nvPr/>
        </p:nvSpPr>
        <p:spPr>
          <a:xfrm>
            <a:off x="7356920" y="4634794"/>
            <a:ext cx="612668" cy="261610"/>
          </a:xfrm>
          <a:prstGeom prst="rect">
            <a:avLst/>
          </a:prstGeom>
          <a:noFill/>
        </p:spPr>
        <p:txBody>
          <a:bodyPr wrap="none" rtlCol="0">
            <a:spAutoFit/>
          </a:bodyPr>
          <a:lstStyle/>
          <a:p>
            <a:r>
              <a:rPr lang="en-US" sz="1100" dirty="0" smtClean="0"/>
              <a:t>Event 2</a:t>
            </a:r>
            <a:endParaRPr lang="en-US" sz="1100" dirty="0"/>
          </a:p>
        </p:txBody>
      </p:sp>
      <p:sp>
        <p:nvSpPr>
          <p:cNvPr id="25" name="TextBox 24"/>
          <p:cNvSpPr txBox="1"/>
          <p:nvPr/>
        </p:nvSpPr>
        <p:spPr>
          <a:xfrm>
            <a:off x="2090882" y="4340094"/>
            <a:ext cx="612668" cy="261610"/>
          </a:xfrm>
          <a:prstGeom prst="rect">
            <a:avLst/>
          </a:prstGeom>
          <a:noFill/>
        </p:spPr>
        <p:txBody>
          <a:bodyPr wrap="none" rtlCol="0">
            <a:spAutoFit/>
          </a:bodyPr>
          <a:lstStyle/>
          <a:p>
            <a:r>
              <a:rPr lang="en-US" sz="1100" dirty="0" smtClean="0"/>
              <a:t>Event 1</a:t>
            </a:r>
            <a:endParaRPr lang="en-US" sz="1100" dirty="0"/>
          </a:p>
        </p:txBody>
      </p:sp>
      <p:sp>
        <p:nvSpPr>
          <p:cNvPr id="27" name="TextBox 26"/>
          <p:cNvSpPr txBox="1"/>
          <p:nvPr/>
        </p:nvSpPr>
        <p:spPr>
          <a:xfrm>
            <a:off x="5324234" y="4788402"/>
            <a:ext cx="612668" cy="261610"/>
          </a:xfrm>
          <a:prstGeom prst="rect">
            <a:avLst/>
          </a:prstGeom>
          <a:noFill/>
        </p:spPr>
        <p:txBody>
          <a:bodyPr wrap="none" rtlCol="0">
            <a:spAutoFit/>
          </a:bodyPr>
          <a:lstStyle/>
          <a:p>
            <a:r>
              <a:rPr lang="en-US" sz="1100" dirty="0" smtClean="0"/>
              <a:t>Event 4</a:t>
            </a:r>
            <a:endParaRPr lang="en-US" sz="1100" dirty="0"/>
          </a:p>
        </p:txBody>
      </p:sp>
      <p:sp>
        <p:nvSpPr>
          <p:cNvPr id="28" name="TextBox 27"/>
          <p:cNvSpPr txBox="1"/>
          <p:nvPr/>
        </p:nvSpPr>
        <p:spPr>
          <a:xfrm>
            <a:off x="10306241" y="5303159"/>
            <a:ext cx="654346" cy="261610"/>
          </a:xfrm>
          <a:prstGeom prst="rect">
            <a:avLst/>
          </a:prstGeom>
          <a:noFill/>
        </p:spPr>
        <p:txBody>
          <a:bodyPr wrap="none" rtlCol="0">
            <a:spAutoFit/>
          </a:bodyPr>
          <a:lstStyle/>
          <a:p>
            <a:r>
              <a:rPr lang="en-US" sz="1100" dirty="0" smtClean="0"/>
              <a:t>timeline</a:t>
            </a:r>
            <a:endParaRPr lang="en-US" sz="1100" dirty="0"/>
          </a:p>
        </p:txBody>
      </p:sp>
      <p:grpSp>
        <p:nvGrpSpPr>
          <p:cNvPr id="29" name="Group 28"/>
          <p:cNvGrpSpPr/>
          <p:nvPr/>
        </p:nvGrpSpPr>
        <p:grpSpPr>
          <a:xfrm>
            <a:off x="1771140" y="5420494"/>
            <a:ext cx="8592065" cy="0"/>
            <a:chOff x="955589" y="5461681"/>
            <a:chExt cx="8592065" cy="0"/>
          </a:xfrm>
        </p:grpSpPr>
        <p:cxnSp>
          <p:nvCxnSpPr>
            <p:cNvPr id="30" name="Straight Connector 29"/>
            <p:cNvCxnSpPr/>
            <p:nvPr/>
          </p:nvCxnSpPr>
          <p:spPr>
            <a:xfrm>
              <a:off x="955589" y="5461681"/>
              <a:ext cx="85344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045146" y="5461681"/>
              <a:ext cx="502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5762372" y="5456455"/>
            <a:ext cx="798617" cy="261610"/>
          </a:xfrm>
          <a:prstGeom prst="rect">
            <a:avLst/>
          </a:prstGeom>
          <a:noFill/>
        </p:spPr>
        <p:txBody>
          <a:bodyPr wrap="none" rtlCol="0">
            <a:spAutoFit/>
          </a:bodyPr>
          <a:lstStyle/>
          <a:p>
            <a:r>
              <a:rPr lang="en-US" sz="1100" dirty="0" smtClean="0">
                <a:solidFill>
                  <a:srgbClr val="C00000"/>
                </a:solidFill>
              </a:rPr>
              <a:t>5/15/2011</a:t>
            </a:r>
            <a:endParaRPr lang="en-US" sz="1100" dirty="0">
              <a:solidFill>
                <a:srgbClr val="C00000"/>
              </a:solidFill>
            </a:endParaRPr>
          </a:p>
        </p:txBody>
      </p:sp>
      <p:sp>
        <p:nvSpPr>
          <p:cNvPr id="33" name="TextBox 32"/>
          <p:cNvSpPr txBox="1"/>
          <p:nvPr/>
        </p:nvSpPr>
        <p:spPr>
          <a:xfrm>
            <a:off x="4924656" y="5458577"/>
            <a:ext cx="870751" cy="261610"/>
          </a:xfrm>
          <a:prstGeom prst="rect">
            <a:avLst/>
          </a:prstGeom>
          <a:noFill/>
        </p:spPr>
        <p:txBody>
          <a:bodyPr wrap="none" rtlCol="0">
            <a:spAutoFit/>
          </a:bodyPr>
          <a:lstStyle/>
          <a:p>
            <a:r>
              <a:rPr lang="en-US" sz="1100" dirty="0" smtClean="0">
                <a:solidFill>
                  <a:srgbClr val="C00000"/>
                </a:solidFill>
              </a:rPr>
              <a:t>12/15/2010</a:t>
            </a:r>
            <a:endParaRPr lang="en-US" sz="1100" dirty="0">
              <a:solidFill>
                <a:srgbClr val="C00000"/>
              </a:solidFill>
            </a:endParaRPr>
          </a:p>
        </p:txBody>
      </p:sp>
      <p:sp>
        <p:nvSpPr>
          <p:cNvPr id="34" name="Right Brace 33"/>
          <p:cNvSpPr/>
          <p:nvPr/>
        </p:nvSpPr>
        <p:spPr>
          <a:xfrm rot="16200000">
            <a:off x="6592831" y="3004258"/>
            <a:ext cx="1057572" cy="3352800"/>
          </a:xfrm>
          <a:prstGeom prst="rightBrace">
            <a:avLst>
              <a:gd name="adj1" fmla="val 8333"/>
              <a:gd name="adj2" fmla="val 34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6331835" y="3913911"/>
            <a:ext cx="612668" cy="261610"/>
          </a:xfrm>
          <a:prstGeom prst="rect">
            <a:avLst/>
          </a:prstGeom>
          <a:noFill/>
        </p:spPr>
        <p:txBody>
          <a:bodyPr wrap="none" rtlCol="0">
            <a:spAutoFit/>
          </a:bodyPr>
          <a:lstStyle/>
          <a:p>
            <a:r>
              <a:rPr lang="en-US" sz="1100" dirty="0" smtClean="0"/>
              <a:t>Event 3</a:t>
            </a:r>
            <a:endParaRPr lang="en-US" sz="1100" dirty="0"/>
          </a:p>
        </p:txBody>
      </p:sp>
      <p:sp>
        <p:nvSpPr>
          <p:cNvPr id="36" name="TextBox 35"/>
          <p:cNvSpPr txBox="1"/>
          <p:nvPr/>
        </p:nvSpPr>
        <p:spPr>
          <a:xfrm>
            <a:off x="2466871" y="5456455"/>
            <a:ext cx="455574" cy="261610"/>
          </a:xfrm>
          <a:prstGeom prst="rect">
            <a:avLst/>
          </a:prstGeom>
          <a:noFill/>
        </p:spPr>
        <p:txBody>
          <a:bodyPr wrap="none" rtlCol="0">
            <a:spAutoFit/>
          </a:bodyPr>
          <a:lstStyle/>
          <a:p>
            <a:r>
              <a:rPr lang="en-US" sz="1100" dirty="0" smtClean="0">
                <a:solidFill>
                  <a:srgbClr val="C00000"/>
                </a:solidFill>
              </a:rPr>
              <a:t>6/15</a:t>
            </a:r>
            <a:endParaRPr lang="en-US" sz="1100" dirty="0">
              <a:solidFill>
                <a:srgbClr val="C00000"/>
              </a:solidFill>
            </a:endParaRPr>
          </a:p>
        </p:txBody>
      </p:sp>
      <p:sp>
        <p:nvSpPr>
          <p:cNvPr id="37" name="TextBox 36"/>
          <p:cNvSpPr txBox="1"/>
          <p:nvPr/>
        </p:nvSpPr>
        <p:spPr>
          <a:xfrm>
            <a:off x="3109298" y="5466815"/>
            <a:ext cx="455574" cy="261610"/>
          </a:xfrm>
          <a:prstGeom prst="rect">
            <a:avLst/>
          </a:prstGeom>
          <a:noFill/>
        </p:spPr>
        <p:txBody>
          <a:bodyPr wrap="none" rtlCol="0">
            <a:spAutoFit/>
          </a:bodyPr>
          <a:lstStyle/>
          <a:p>
            <a:r>
              <a:rPr lang="en-US" sz="1100" dirty="0" smtClean="0">
                <a:solidFill>
                  <a:srgbClr val="C00000"/>
                </a:solidFill>
              </a:rPr>
              <a:t>8/19</a:t>
            </a:r>
            <a:endParaRPr lang="en-US" sz="1050" dirty="0">
              <a:solidFill>
                <a:srgbClr val="C00000"/>
              </a:solidFill>
            </a:endParaRPr>
          </a:p>
        </p:txBody>
      </p:sp>
      <p:cxnSp>
        <p:nvCxnSpPr>
          <p:cNvPr id="43" name="Straight Connector 42"/>
          <p:cNvCxnSpPr/>
          <p:nvPr/>
        </p:nvCxnSpPr>
        <p:spPr>
          <a:xfrm>
            <a:off x="3337085" y="5303159"/>
            <a:ext cx="0" cy="1153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626892" y="5303159"/>
            <a:ext cx="0" cy="11532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437755" y="5466815"/>
            <a:ext cx="455574" cy="261610"/>
          </a:xfrm>
          <a:prstGeom prst="rect">
            <a:avLst/>
          </a:prstGeom>
          <a:noFill/>
        </p:spPr>
        <p:txBody>
          <a:bodyPr wrap="none" rtlCol="0">
            <a:spAutoFit/>
          </a:bodyPr>
          <a:lstStyle/>
          <a:p>
            <a:r>
              <a:rPr lang="en-US" sz="1100" dirty="0" smtClean="0">
                <a:solidFill>
                  <a:srgbClr val="C00000"/>
                </a:solidFill>
              </a:rPr>
              <a:t>8/26</a:t>
            </a:r>
            <a:endParaRPr lang="en-US" sz="1050" dirty="0">
              <a:solidFill>
                <a:srgbClr val="C00000"/>
              </a:solidFill>
            </a:endParaRPr>
          </a:p>
        </p:txBody>
      </p:sp>
      <p:sp>
        <p:nvSpPr>
          <p:cNvPr id="51" name="Right Brace 50"/>
          <p:cNvSpPr/>
          <p:nvPr/>
        </p:nvSpPr>
        <p:spPr>
          <a:xfrm rot="16200000">
            <a:off x="3307430" y="4941945"/>
            <a:ext cx="349118" cy="289807"/>
          </a:xfrm>
          <a:prstGeom prst="rightBrace">
            <a:avLst>
              <a:gd name="adj1" fmla="val 8333"/>
              <a:gd name="adj2" fmla="val 500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683426" y="4639309"/>
            <a:ext cx="612668" cy="261610"/>
          </a:xfrm>
          <a:prstGeom prst="rect">
            <a:avLst/>
          </a:prstGeom>
          <a:noFill/>
        </p:spPr>
        <p:txBody>
          <a:bodyPr wrap="none" rtlCol="0">
            <a:spAutoFit/>
          </a:bodyPr>
          <a:lstStyle/>
          <a:p>
            <a:r>
              <a:rPr lang="en-US" sz="1100" dirty="0" smtClean="0"/>
              <a:t>Event 6</a:t>
            </a:r>
            <a:endParaRPr lang="en-US" sz="1100" dirty="0"/>
          </a:p>
        </p:txBody>
      </p:sp>
      <p:sp>
        <p:nvSpPr>
          <p:cNvPr id="53" name="Right Brace 52"/>
          <p:cNvSpPr/>
          <p:nvPr/>
        </p:nvSpPr>
        <p:spPr>
          <a:xfrm rot="16200000">
            <a:off x="2835698" y="4771808"/>
            <a:ext cx="349118" cy="653661"/>
          </a:xfrm>
          <a:prstGeom prst="rightBrace">
            <a:avLst>
              <a:gd name="adj1" fmla="val 8333"/>
              <a:gd name="adj2" fmla="val 500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6" name="Straight Connector 55"/>
          <p:cNvCxnSpPr/>
          <p:nvPr/>
        </p:nvCxnSpPr>
        <p:spPr>
          <a:xfrm>
            <a:off x="2397216" y="5418488"/>
            <a:ext cx="357934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393619" y="5350007"/>
            <a:ext cx="28980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51" idx="0"/>
          </p:cNvCxnSpPr>
          <p:nvPr/>
        </p:nvCxnSpPr>
        <p:spPr>
          <a:xfrm>
            <a:off x="2393619" y="5261408"/>
            <a:ext cx="94346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337085" y="5339191"/>
            <a:ext cx="28980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896945" y="5818422"/>
            <a:ext cx="2063642" cy="646331"/>
          </a:xfrm>
          <a:prstGeom prst="rect">
            <a:avLst/>
          </a:prstGeom>
          <a:noFill/>
        </p:spPr>
        <p:txBody>
          <a:bodyPr wrap="none" rtlCol="0">
            <a:spAutoFit/>
          </a:bodyPr>
          <a:lstStyle/>
          <a:p>
            <a:r>
              <a:rPr lang="en-US" dirty="0" smtClean="0">
                <a:solidFill>
                  <a:srgbClr val="7030A0"/>
                </a:solidFill>
              </a:rPr>
              <a:t>Magenta</a:t>
            </a:r>
            <a:r>
              <a:rPr lang="en-US" dirty="0" smtClean="0"/>
              <a:t> – asserted</a:t>
            </a:r>
          </a:p>
          <a:p>
            <a:r>
              <a:rPr lang="en-US" dirty="0" smtClean="0">
                <a:solidFill>
                  <a:srgbClr val="C00000"/>
                </a:solidFill>
              </a:rPr>
              <a:t>Red</a:t>
            </a:r>
            <a:r>
              <a:rPr lang="en-US" dirty="0" smtClean="0"/>
              <a:t> – inferred </a:t>
            </a:r>
            <a:endParaRPr lang="en-US" dirty="0"/>
          </a:p>
        </p:txBody>
      </p:sp>
      <p:sp>
        <p:nvSpPr>
          <p:cNvPr id="3" name="TextBox 2"/>
          <p:cNvSpPr txBox="1"/>
          <p:nvPr/>
        </p:nvSpPr>
        <p:spPr>
          <a:xfrm>
            <a:off x="1248855" y="1202148"/>
            <a:ext cx="6008183" cy="2862322"/>
          </a:xfrm>
          <a:prstGeom prst="rect">
            <a:avLst/>
          </a:prstGeom>
          <a:noFill/>
        </p:spPr>
        <p:txBody>
          <a:bodyPr wrap="none" rtlCol="0">
            <a:spAutoFit/>
          </a:bodyPr>
          <a:lstStyle/>
          <a:p>
            <a:r>
              <a:rPr lang="en-US" dirty="0" smtClean="0">
                <a:solidFill>
                  <a:schemeClr val="accent1">
                    <a:lumMod val="75000"/>
                  </a:schemeClr>
                </a:solidFill>
              </a:rPr>
              <a:t>event1</a:t>
            </a:r>
            <a:r>
              <a:rPr lang="en-US" dirty="0" smtClean="0"/>
              <a:t> - 	</a:t>
            </a:r>
            <a:r>
              <a:rPr lang="en-US" dirty="0" err="1" smtClean="0"/>
              <a:t>timeInstant</a:t>
            </a:r>
            <a:r>
              <a:rPr lang="en-US" dirty="0" smtClean="0"/>
              <a:t>- 10:30:45 5/15/2009&lt;second&gt;</a:t>
            </a:r>
          </a:p>
          <a:p>
            <a:r>
              <a:rPr lang="en-US" dirty="0"/>
              <a:t>	</a:t>
            </a:r>
            <a:r>
              <a:rPr lang="en-US" dirty="0" err="1" smtClean="0"/>
              <a:t>startEqualStart</a:t>
            </a:r>
            <a:r>
              <a:rPr lang="en-US" dirty="0" smtClean="0"/>
              <a:t> - </a:t>
            </a:r>
            <a:r>
              <a:rPr lang="en-US" dirty="0" smtClean="0">
                <a:solidFill>
                  <a:schemeClr val="accent1">
                    <a:lumMod val="75000"/>
                  </a:schemeClr>
                </a:solidFill>
              </a:rPr>
              <a:t>event4</a:t>
            </a:r>
          </a:p>
          <a:p>
            <a:r>
              <a:rPr lang="en-US" dirty="0" smtClean="0">
                <a:solidFill>
                  <a:schemeClr val="accent1">
                    <a:lumMod val="75000"/>
                  </a:schemeClr>
                </a:solidFill>
              </a:rPr>
              <a:t>event2</a:t>
            </a:r>
            <a:r>
              <a:rPr lang="en-US" dirty="0" smtClean="0"/>
              <a:t> - 	</a:t>
            </a:r>
            <a:r>
              <a:rPr lang="en-US" dirty="0" err="1" smtClean="0"/>
              <a:t>startAfterStart</a:t>
            </a:r>
            <a:r>
              <a:rPr lang="en-US" dirty="0" smtClean="0"/>
              <a:t> - </a:t>
            </a:r>
            <a:r>
              <a:rPr lang="en-US" dirty="0" smtClean="0">
                <a:solidFill>
                  <a:schemeClr val="accent1">
                    <a:lumMod val="75000"/>
                  </a:schemeClr>
                </a:solidFill>
              </a:rPr>
              <a:t>event1</a:t>
            </a:r>
            <a:r>
              <a:rPr lang="en-US" dirty="0" smtClean="0"/>
              <a:t> (timeOffset =2Y&lt;year&gt;)</a:t>
            </a:r>
          </a:p>
          <a:p>
            <a:r>
              <a:rPr lang="en-US" dirty="0" smtClean="0">
                <a:solidFill>
                  <a:schemeClr val="accent1">
                    <a:lumMod val="75000"/>
                  </a:schemeClr>
                </a:solidFill>
              </a:rPr>
              <a:t>event3</a:t>
            </a:r>
            <a:r>
              <a:rPr lang="en-US" dirty="0" smtClean="0"/>
              <a:t> - 	</a:t>
            </a:r>
            <a:r>
              <a:rPr lang="en-US" dirty="0" err="1" smtClean="0"/>
              <a:t>startBeforeStart</a:t>
            </a:r>
            <a:r>
              <a:rPr lang="en-US" dirty="0" smtClean="0"/>
              <a:t> - </a:t>
            </a:r>
            <a:r>
              <a:rPr lang="en-US" dirty="0" smtClean="0">
                <a:solidFill>
                  <a:schemeClr val="accent1">
                    <a:lumMod val="75000"/>
                  </a:schemeClr>
                </a:solidFill>
              </a:rPr>
              <a:t>event2</a:t>
            </a:r>
            <a:r>
              <a:rPr lang="en-US" dirty="0" smtClean="0"/>
              <a:t> (timeOffset = 5M&lt;month&gt;)</a:t>
            </a:r>
          </a:p>
          <a:p>
            <a:r>
              <a:rPr lang="en-US" dirty="0" smtClean="0">
                <a:solidFill>
                  <a:schemeClr val="accent1">
                    <a:lumMod val="75000"/>
                  </a:schemeClr>
                </a:solidFill>
              </a:rPr>
              <a:t>event4</a:t>
            </a:r>
            <a:r>
              <a:rPr lang="en-US" dirty="0" smtClean="0"/>
              <a:t> -	</a:t>
            </a:r>
            <a:r>
              <a:rPr lang="en-US" dirty="0" err="1" smtClean="0"/>
              <a:t>endTime</a:t>
            </a:r>
            <a:r>
              <a:rPr lang="en-US" dirty="0" smtClean="0"/>
              <a:t> – 8/1/2014&lt;day&gt;</a:t>
            </a:r>
          </a:p>
          <a:p>
            <a:r>
              <a:rPr lang="en-US" dirty="0"/>
              <a:t>	</a:t>
            </a:r>
            <a:r>
              <a:rPr lang="en-US" dirty="0" err="1" smtClean="0"/>
              <a:t>finishedBy</a:t>
            </a:r>
            <a:r>
              <a:rPr lang="en-US" dirty="0" smtClean="0"/>
              <a:t> – </a:t>
            </a:r>
            <a:r>
              <a:rPr lang="en-US" dirty="0" smtClean="0">
                <a:solidFill>
                  <a:schemeClr val="accent1">
                    <a:lumMod val="75000"/>
                  </a:schemeClr>
                </a:solidFill>
              </a:rPr>
              <a:t>event3</a:t>
            </a:r>
          </a:p>
          <a:p>
            <a:r>
              <a:rPr lang="en-US" dirty="0" smtClean="0">
                <a:solidFill>
                  <a:schemeClr val="accent1">
                    <a:lumMod val="75000"/>
                  </a:schemeClr>
                </a:solidFill>
              </a:rPr>
              <a:t>event5</a:t>
            </a:r>
            <a:r>
              <a:rPr lang="en-US" dirty="0" smtClean="0"/>
              <a:t> -	duration - 1W </a:t>
            </a:r>
          </a:p>
          <a:p>
            <a:r>
              <a:rPr lang="en-US" dirty="0"/>
              <a:t>	</a:t>
            </a:r>
            <a:r>
              <a:rPr lang="en-US" dirty="0" err="1" smtClean="0"/>
              <a:t>startAfterStart</a:t>
            </a:r>
            <a:r>
              <a:rPr lang="en-US" dirty="0" smtClean="0"/>
              <a:t> – </a:t>
            </a:r>
            <a:r>
              <a:rPr lang="en-US" dirty="0" smtClean="0">
                <a:solidFill>
                  <a:schemeClr val="accent1">
                    <a:lumMod val="75000"/>
                  </a:schemeClr>
                </a:solidFill>
              </a:rPr>
              <a:t>event1 </a:t>
            </a:r>
            <a:r>
              <a:rPr lang="en-US" dirty="0"/>
              <a:t>(timeOffset </a:t>
            </a:r>
            <a:r>
              <a:rPr lang="en-US" dirty="0" smtClean="0"/>
              <a:t>=3M4D&lt;day&gt;)</a:t>
            </a:r>
          </a:p>
          <a:p>
            <a:r>
              <a:rPr lang="en-US" dirty="0" smtClean="0">
                <a:solidFill>
                  <a:schemeClr val="accent1">
                    <a:lumMod val="75000"/>
                  </a:schemeClr>
                </a:solidFill>
              </a:rPr>
              <a:t>event6</a:t>
            </a:r>
            <a:r>
              <a:rPr lang="en-US" dirty="0" smtClean="0"/>
              <a:t> -	</a:t>
            </a:r>
            <a:r>
              <a:rPr lang="en-US" dirty="0" err="1" smtClean="0"/>
              <a:t>startAfterStart</a:t>
            </a:r>
            <a:r>
              <a:rPr lang="en-US" dirty="0" smtClean="0"/>
              <a:t> </a:t>
            </a:r>
            <a:r>
              <a:rPr lang="en-US" dirty="0"/>
              <a:t>– </a:t>
            </a:r>
            <a:r>
              <a:rPr lang="en-US" dirty="0">
                <a:solidFill>
                  <a:schemeClr val="accent1">
                    <a:lumMod val="75000"/>
                  </a:schemeClr>
                </a:solidFill>
              </a:rPr>
              <a:t>event1 </a:t>
            </a:r>
            <a:r>
              <a:rPr lang="en-US" dirty="0"/>
              <a:t>(timeOffset </a:t>
            </a:r>
            <a:r>
              <a:rPr lang="en-US" dirty="0" smtClean="0"/>
              <a:t>=1M&lt;month&gt;)</a:t>
            </a:r>
            <a:endParaRPr lang="en-US" dirty="0"/>
          </a:p>
          <a:p>
            <a:r>
              <a:rPr lang="en-US" dirty="0" smtClean="0"/>
              <a:t>	meets – </a:t>
            </a:r>
            <a:r>
              <a:rPr lang="en-US" dirty="0" smtClean="0">
                <a:solidFill>
                  <a:schemeClr val="accent1">
                    <a:lumMod val="75000"/>
                  </a:schemeClr>
                </a:solidFill>
              </a:rPr>
              <a:t>event5</a:t>
            </a:r>
            <a:endParaRPr lang="en-US" dirty="0">
              <a:solidFill>
                <a:schemeClr val="accent1">
                  <a:lumMod val="75000"/>
                </a:schemeClr>
              </a:solidFill>
            </a:endParaRPr>
          </a:p>
        </p:txBody>
      </p:sp>
    </p:spTree>
    <p:extLst>
      <p:ext uri="{BB962C8B-B14F-4D97-AF65-F5344CB8AC3E}">
        <p14:creationId xmlns:p14="http://schemas.microsoft.com/office/powerpoint/2010/main" val="3479547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TEO Calendar Analyzer</a:t>
            </a:r>
            <a:endParaRPr lang="en-US" dirty="0"/>
          </a:p>
        </p:txBody>
      </p:sp>
      <p:sp>
        <p:nvSpPr>
          <p:cNvPr id="3" name="Content Placeholder 2"/>
          <p:cNvSpPr>
            <a:spLocks noGrp="1"/>
          </p:cNvSpPr>
          <p:nvPr>
            <p:ph idx="1"/>
          </p:nvPr>
        </p:nvSpPr>
        <p:spPr/>
        <p:txBody>
          <a:bodyPr>
            <a:normAutofit/>
          </a:bodyPr>
          <a:lstStyle/>
          <a:p>
            <a:r>
              <a:rPr lang="en-US" sz="2000" dirty="0" smtClean="0"/>
              <a:t>07/04/2014 -&gt; Independence Day</a:t>
            </a:r>
          </a:p>
          <a:p>
            <a:endParaRPr lang="en-US" sz="2000" dirty="0"/>
          </a:p>
          <a:p>
            <a:r>
              <a:rPr lang="en-US" sz="2000" dirty="0"/>
              <a:t>Independence </a:t>
            </a:r>
            <a:r>
              <a:rPr lang="en-US" sz="2000" dirty="0" smtClean="0"/>
              <a:t>Day in 2014 -&gt; </a:t>
            </a:r>
            <a:r>
              <a:rPr lang="en-US" sz="2000" dirty="0"/>
              <a:t>07/04/2014</a:t>
            </a:r>
          </a:p>
        </p:txBody>
      </p:sp>
    </p:spTree>
    <p:extLst>
      <p:ext uri="{BB962C8B-B14F-4D97-AF65-F5344CB8AC3E}">
        <p14:creationId xmlns:p14="http://schemas.microsoft.com/office/powerpoint/2010/main" val="972770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representing events from TEO relations</a:t>
            </a:r>
            <a:endParaRPr lang="en-US" dirty="0"/>
          </a:p>
        </p:txBody>
      </p:sp>
    </p:spTree>
    <p:extLst>
      <p:ext uri="{BB962C8B-B14F-4D97-AF65-F5344CB8AC3E}">
        <p14:creationId xmlns:p14="http://schemas.microsoft.com/office/powerpoint/2010/main" val="964280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5204" y="4806494"/>
            <a:ext cx="2007602" cy="4106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cxnSp>
        <p:nvCxnSpPr>
          <p:cNvPr id="6" name="Straight Connector 5"/>
          <p:cNvCxnSpPr/>
          <p:nvPr/>
        </p:nvCxnSpPr>
        <p:spPr>
          <a:xfrm>
            <a:off x="1787070" y="1368938"/>
            <a:ext cx="15209" cy="428934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flipV="1">
            <a:off x="1833006" y="5658576"/>
            <a:ext cx="9589033" cy="14914"/>
          </a:xfrm>
          <a:prstGeom prst="line">
            <a:avLst/>
          </a:prstGeom>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810193" y="5217471"/>
            <a:ext cx="3711022" cy="4106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574446" y="4388504"/>
            <a:ext cx="1551020" cy="4106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Rectangle 10"/>
          <p:cNvSpPr/>
          <p:nvPr/>
        </p:nvSpPr>
        <p:spPr>
          <a:xfrm>
            <a:off x="7110257" y="3978119"/>
            <a:ext cx="2980985" cy="4106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2" name="Straight Connector 11"/>
          <p:cNvCxnSpPr/>
          <p:nvPr/>
        </p:nvCxnSpPr>
        <p:spPr>
          <a:xfrm flipH="1" flipV="1">
            <a:off x="1856128" y="3947699"/>
            <a:ext cx="9589033" cy="14914"/>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434070" y="5248188"/>
            <a:ext cx="3711022" cy="4106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75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6713969" y="2057683"/>
            <a:ext cx="1832918" cy="301511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err="1" smtClean="0"/>
              <a:t>Querier</a:t>
            </a:r>
            <a:endParaRPr lang="en-US" dirty="0"/>
          </a:p>
        </p:txBody>
      </p:sp>
      <p:sp>
        <p:nvSpPr>
          <p:cNvPr id="24" name="Rounded Rectangle 23"/>
          <p:cNvSpPr/>
          <p:nvPr/>
        </p:nvSpPr>
        <p:spPr>
          <a:xfrm>
            <a:off x="4762494" y="2053252"/>
            <a:ext cx="1832918" cy="30151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err="1" smtClean="0"/>
              <a:t>Reasoner</a:t>
            </a:r>
            <a:endParaRPr lang="en-US" dirty="0"/>
          </a:p>
        </p:txBody>
      </p:sp>
      <p:sp>
        <p:nvSpPr>
          <p:cNvPr id="23" name="Rounded Rectangle 22"/>
          <p:cNvSpPr/>
          <p:nvPr/>
        </p:nvSpPr>
        <p:spPr>
          <a:xfrm>
            <a:off x="2807042" y="2053252"/>
            <a:ext cx="1832918" cy="301511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Parser</a:t>
            </a:r>
            <a:endParaRPr lang="en-US" dirty="0"/>
          </a:p>
        </p:txBody>
      </p:sp>
      <p:sp>
        <p:nvSpPr>
          <p:cNvPr id="48" name="Rectangle 47"/>
          <p:cNvSpPr/>
          <p:nvPr/>
        </p:nvSpPr>
        <p:spPr>
          <a:xfrm>
            <a:off x="3141402" y="2854541"/>
            <a:ext cx="1201291" cy="14251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813486" y="2053252"/>
            <a:ext cx="1832918" cy="30151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Loader</a:t>
            </a:r>
            <a:endParaRPr lang="en-US" dirty="0"/>
          </a:p>
        </p:txBody>
      </p:sp>
      <p:sp>
        <p:nvSpPr>
          <p:cNvPr id="2" name="Title 1"/>
          <p:cNvSpPr>
            <a:spLocks noGrp="1"/>
          </p:cNvSpPr>
          <p:nvPr>
            <p:ph type="title"/>
          </p:nvPr>
        </p:nvSpPr>
        <p:spPr>
          <a:xfrm>
            <a:off x="819762" y="364728"/>
            <a:ext cx="9692640" cy="1325562"/>
          </a:xfrm>
        </p:spPr>
        <p:txBody>
          <a:bodyPr/>
          <a:lstStyle/>
          <a:p>
            <a:r>
              <a:rPr lang="en-US" dirty="0" smtClean="0"/>
              <a:t>TEO-library Architecture</a:t>
            </a:r>
            <a:endParaRPr lang="en-US" dirty="0"/>
          </a:p>
        </p:txBody>
      </p:sp>
      <p:sp>
        <p:nvSpPr>
          <p:cNvPr id="8" name="Can 7"/>
          <p:cNvSpPr/>
          <p:nvPr/>
        </p:nvSpPr>
        <p:spPr>
          <a:xfrm>
            <a:off x="1262455" y="2267597"/>
            <a:ext cx="943232" cy="1153297"/>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Dataset annotated by TEO</a:t>
            </a:r>
            <a:endParaRPr lang="en-US" sz="1400" dirty="0"/>
          </a:p>
        </p:txBody>
      </p:sp>
      <p:sp>
        <p:nvSpPr>
          <p:cNvPr id="15" name="Right Arrow 14"/>
          <p:cNvSpPr/>
          <p:nvPr/>
        </p:nvSpPr>
        <p:spPr>
          <a:xfrm>
            <a:off x="2465170" y="3390002"/>
            <a:ext cx="535460" cy="251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422693" y="3400299"/>
            <a:ext cx="535460" cy="251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6369561" y="3406477"/>
            <a:ext cx="535460" cy="251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95860" y="2988438"/>
            <a:ext cx="179141" cy="179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235486" y="3346720"/>
            <a:ext cx="179141" cy="179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685430" y="3600001"/>
            <a:ext cx="179141" cy="179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079794" y="3346720"/>
            <a:ext cx="179141" cy="179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5" idx="3"/>
            <a:endCxn id="26" idx="7"/>
          </p:cNvCxnSpPr>
          <p:nvPr/>
        </p:nvCxnSpPr>
        <p:spPr>
          <a:xfrm flipH="1">
            <a:off x="3388392" y="3141344"/>
            <a:ext cx="233703" cy="2316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5"/>
            <a:endCxn id="27" idx="1"/>
          </p:cNvCxnSpPr>
          <p:nvPr/>
        </p:nvCxnSpPr>
        <p:spPr>
          <a:xfrm>
            <a:off x="3388392" y="3499626"/>
            <a:ext cx="323273" cy="1266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5" idx="5"/>
            <a:endCxn id="28" idx="1"/>
          </p:cNvCxnSpPr>
          <p:nvPr/>
        </p:nvCxnSpPr>
        <p:spPr>
          <a:xfrm>
            <a:off x="3748766" y="3141344"/>
            <a:ext cx="357263" cy="23161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149640" y="3857481"/>
            <a:ext cx="1201291" cy="307777"/>
          </a:xfrm>
          <a:prstGeom prst="rect">
            <a:avLst/>
          </a:prstGeom>
          <a:noFill/>
        </p:spPr>
        <p:txBody>
          <a:bodyPr wrap="none" rtlCol="0">
            <a:spAutoFit/>
          </a:bodyPr>
          <a:lstStyle/>
          <a:p>
            <a:r>
              <a:rPr lang="en-US" sz="1400" dirty="0" err="1" smtClean="0"/>
              <a:t>OWLOntology</a:t>
            </a:r>
            <a:endParaRPr lang="en-US" sz="1400" dirty="0"/>
          </a:p>
        </p:txBody>
      </p:sp>
      <p:sp>
        <p:nvSpPr>
          <p:cNvPr id="59" name="Rectangle 58"/>
          <p:cNvSpPr/>
          <p:nvPr/>
        </p:nvSpPr>
        <p:spPr>
          <a:xfrm>
            <a:off x="5095819" y="2854541"/>
            <a:ext cx="1201291" cy="14251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5550277" y="2971962"/>
            <a:ext cx="179141" cy="179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189903" y="3330244"/>
            <a:ext cx="179141" cy="179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639847" y="3583525"/>
            <a:ext cx="179141" cy="179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6034211" y="3330244"/>
            <a:ext cx="179141" cy="179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0" idx="3"/>
            <a:endCxn id="61" idx="7"/>
          </p:cNvCxnSpPr>
          <p:nvPr/>
        </p:nvCxnSpPr>
        <p:spPr>
          <a:xfrm flipH="1">
            <a:off x="5342809" y="3124868"/>
            <a:ext cx="233703" cy="2316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1" idx="5"/>
            <a:endCxn id="62" idx="1"/>
          </p:cNvCxnSpPr>
          <p:nvPr/>
        </p:nvCxnSpPr>
        <p:spPr>
          <a:xfrm>
            <a:off x="5342809" y="3483150"/>
            <a:ext cx="323273" cy="1266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0" idx="5"/>
            <a:endCxn id="63" idx="1"/>
          </p:cNvCxnSpPr>
          <p:nvPr/>
        </p:nvCxnSpPr>
        <p:spPr>
          <a:xfrm>
            <a:off x="5703183" y="3124868"/>
            <a:ext cx="357263" cy="23161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149384" y="3771442"/>
            <a:ext cx="1114857" cy="523220"/>
          </a:xfrm>
          <a:prstGeom prst="rect">
            <a:avLst/>
          </a:prstGeom>
          <a:noFill/>
        </p:spPr>
        <p:txBody>
          <a:bodyPr wrap="none" rtlCol="0">
            <a:spAutoFit/>
          </a:bodyPr>
          <a:lstStyle/>
          <a:p>
            <a:pPr algn="ctr"/>
            <a:r>
              <a:rPr lang="en-US" sz="1400" dirty="0" err="1" smtClean="0"/>
              <a:t>eventMap</a:t>
            </a:r>
            <a:endParaRPr lang="en-US" sz="1400" dirty="0" smtClean="0"/>
          </a:p>
          <a:p>
            <a:pPr algn="ctr"/>
            <a:r>
              <a:rPr lang="en-US" sz="1400" dirty="0" smtClean="0"/>
              <a:t>(incomplete)</a:t>
            </a:r>
            <a:endParaRPr lang="en-US" sz="1400" dirty="0"/>
          </a:p>
        </p:txBody>
      </p:sp>
      <p:sp>
        <p:nvSpPr>
          <p:cNvPr id="69" name="Rectangle 68"/>
          <p:cNvSpPr/>
          <p:nvPr/>
        </p:nvSpPr>
        <p:spPr>
          <a:xfrm>
            <a:off x="7043076" y="2854541"/>
            <a:ext cx="1201291" cy="14251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p:cNvSpPr txBox="1"/>
          <p:nvPr/>
        </p:nvSpPr>
        <p:spPr>
          <a:xfrm>
            <a:off x="7164769" y="3771442"/>
            <a:ext cx="978601" cy="523220"/>
          </a:xfrm>
          <a:prstGeom prst="rect">
            <a:avLst/>
          </a:prstGeom>
          <a:noFill/>
        </p:spPr>
        <p:txBody>
          <a:bodyPr wrap="none" rtlCol="0">
            <a:spAutoFit/>
          </a:bodyPr>
          <a:lstStyle/>
          <a:p>
            <a:pPr algn="ctr"/>
            <a:r>
              <a:rPr lang="en-US" sz="1400" dirty="0" err="1" smtClean="0"/>
              <a:t>eventMap</a:t>
            </a:r>
            <a:endParaRPr lang="en-US" sz="1400" dirty="0" smtClean="0"/>
          </a:p>
          <a:p>
            <a:pPr algn="ctr"/>
            <a:r>
              <a:rPr lang="en-US" sz="1400" dirty="0" smtClean="0"/>
              <a:t>(complete)</a:t>
            </a:r>
            <a:endParaRPr lang="en-US" sz="1400" dirty="0"/>
          </a:p>
        </p:txBody>
      </p:sp>
      <p:sp>
        <p:nvSpPr>
          <p:cNvPr id="50" name="Oval 49"/>
          <p:cNvSpPr/>
          <p:nvPr/>
        </p:nvSpPr>
        <p:spPr>
          <a:xfrm>
            <a:off x="7523348" y="2980738"/>
            <a:ext cx="179141" cy="179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7162974" y="3339020"/>
            <a:ext cx="179141" cy="179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7612918" y="3592301"/>
            <a:ext cx="179141" cy="179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007282" y="3339020"/>
            <a:ext cx="179141" cy="179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0" idx="3"/>
            <a:endCxn id="51" idx="7"/>
          </p:cNvCxnSpPr>
          <p:nvPr/>
        </p:nvCxnSpPr>
        <p:spPr>
          <a:xfrm flipH="1">
            <a:off x="7315880" y="3133644"/>
            <a:ext cx="233703" cy="2316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5"/>
            <a:endCxn id="52" idx="1"/>
          </p:cNvCxnSpPr>
          <p:nvPr/>
        </p:nvCxnSpPr>
        <p:spPr>
          <a:xfrm>
            <a:off x="7315880" y="3491926"/>
            <a:ext cx="323273" cy="1266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0" idx="5"/>
            <a:endCxn id="53" idx="1"/>
          </p:cNvCxnSpPr>
          <p:nvPr/>
        </p:nvCxnSpPr>
        <p:spPr>
          <a:xfrm>
            <a:off x="7676254" y="3133644"/>
            <a:ext cx="357263" cy="2316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6"/>
            <a:endCxn id="53" idx="2"/>
          </p:cNvCxnSpPr>
          <p:nvPr/>
        </p:nvCxnSpPr>
        <p:spPr>
          <a:xfrm>
            <a:off x="7342115" y="3428591"/>
            <a:ext cx="665167"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0" idx="4"/>
            <a:endCxn id="52" idx="0"/>
          </p:cNvCxnSpPr>
          <p:nvPr/>
        </p:nvCxnSpPr>
        <p:spPr>
          <a:xfrm>
            <a:off x="7612919" y="3159879"/>
            <a:ext cx="89570" cy="43242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53" idx="3"/>
            <a:endCxn id="52" idx="7"/>
          </p:cNvCxnSpPr>
          <p:nvPr/>
        </p:nvCxnSpPr>
        <p:spPr>
          <a:xfrm flipH="1">
            <a:off x="7765824" y="3491926"/>
            <a:ext cx="267693" cy="12661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81" name="Right Arrow 80"/>
          <p:cNvSpPr/>
          <p:nvPr/>
        </p:nvSpPr>
        <p:spPr>
          <a:xfrm flipH="1">
            <a:off x="8323131" y="2947248"/>
            <a:ext cx="1383310" cy="31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Arrow 81"/>
          <p:cNvSpPr/>
          <p:nvPr/>
        </p:nvSpPr>
        <p:spPr>
          <a:xfrm>
            <a:off x="8366060" y="3849848"/>
            <a:ext cx="1350358" cy="31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www.iconpng.com/png/aeon/buddy-blu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9392" y="2740833"/>
            <a:ext cx="709398" cy="709398"/>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p:cNvSpPr txBox="1"/>
          <p:nvPr/>
        </p:nvSpPr>
        <p:spPr>
          <a:xfrm>
            <a:off x="8556968" y="2669875"/>
            <a:ext cx="915635" cy="369332"/>
          </a:xfrm>
          <a:prstGeom prst="rect">
            <a:avLst/>
          </a:prstGeom>
          <a:noFill/>
        </p:spPr>
        <p:txBody>
          <a:bodyPr wrap="none" rtlCol="0">
            <a:spAutoFit/>
          </a:bodyPr>
          <a:lstStyle/>
          <a:p>
            <a:r>
              <a:rPr lang="en-US" dirty="0" smtClean="0"/>
              <a:t>Queries</a:t>
            </a:r>
            <a:endParaRPr lang="en-US" dirty="0"/>
          </a:p>
        </p:txBody>
      </p:sp>
      <p:pic>
        <p:nvPicPr>
          <p:cNvPr id="1028" name="Picture 4" descr="http://www.iconpng.com/png/office2/order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71221" y="3618536"/>
            <a:ext cx="758826" cy="758826"/>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88"/>
          <p:cNvSpPr txBox="1"/>
          <p:nvPr/>
        </p:nvSpPr>
        <p:spPr>
          <a:xfrm>
            <a:off x="8563570" y="3600001"/>
            <a:ext cx="852285" cy="369332"/>
          </a:xfrm>
          <a:prstGeom prst="rect">
            <a:avLst/>
          </a:prstGeom>
          <a:noFill/>
        </p:spPr>
        <p:txBody>
          <a:bodyPr wrap="none" rtlCol="0">
            <a:spAutoFit/>
          </a:bodyPr>
          <a:lstStyle/>
          <a:p>
            <a:r>
              <a:rPr lang="en-US" dirty="0" smtClean="0"/>
              <a:t>Results</a:t>
            </a:r>
            <a:endParaRPr lang="en-US" dirty="0"/>
          </a:p>
        </p:txBody>
      </p:sp>
      <p:sp>
        <p:nvSpPr>
          <p:cNvPr id="87" name="Folded Corner 86"/>
          <p:cNvSpPr/>
          <p:nvPr/>
        </p:nvSpPr>
        <p:spPr>
          <a:xfrm>
            <a:off x="1262455" y="3651553"/>
            <a:ext cx="914400" cy="914400"/>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Dataset annotated by TEO</a:t>
            </a:r>
          </a:p>
        </p:txBody>
      </p:sp>
    </p:spTree>
    <p:extLst>
      <p:ext uri="{BB962C8B-B14F-4D97-AF65-F5344CB8AC3E}">
        <p14:creationId xmlns:p14="http://schemas.microsoft.com/office/powerpoint/2010/main" val="33697823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TEO Loader</a:t>
            </a:r>
            <a:endParaRPr lang="en-US" dirty="0"/>
          </a:p>
        </p:txBody>
      </p:sp>
      <p:sp>
        <p:nvSpPr>
          <p:cNvPr id="3" name="Content Placeholder 2"/>
          <p:cNvSpPr>
            <a:spLocks noGrp="1"/>
          </p:cNvSpPr>
          <p:nvPr>
            <p:ph idx="1"/>
          </p:nvPr>
        </p:nvSpPr>
        <p:spPr/>
        <p:txBody>
          <a:bodyPr/>
          <a:lstStyle/>
          <a:p>
            <a:r>
              <a:rPr lang="en-US" dirty="0" smtClean="0"/>
              <a:t>Direct use of OWLAPI to load the ontology.</a:t>
            </a:r>
          </a:p>
          <a:p>
            <a:r>
              <a:rPr lang="en-US" dirty="0" smtClean="0"/>
              <a:t>Both </a:t>
            </a:r>
            <a:r>
              <a:rPr lang="en-US" dirty="0" err="1" smtClean="0"/>
              <a:t>Tbox</a:t>
            </a:r>
            <a:r>
              <a:rPr lang="en-US" dirty="0" smtClean="0"/>
              <a:t> and </a:t>
            </a:r>
            <a:r>
              <a:rPr lang="en-US" dirty="0" err="1" smtClean="0"/>
              <a:t>Abox</a:t>
            </a:r>
            <a:r>
              <a:rPr lang="en-US" dirty="0" smtClean="0"/>
              <a:t> are loaded into memory.</a:t>
            </a:r>
          </a:p>
        </p:txBody>
      </p:sp>
    </p:spTree>
    <p:extLst>
      <p:ext uri="{BB962C8B-B14F-4D97-AF65-F5344CB8AC3E}">
        <p14:creationId xmlns:p14="http://schemas.microsoft.com/office/powerpoint/2010/main" val="375946755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TEO Parser</a:t>
            </a:r>
            <a:endParaRPr lang="en-US" dirty="0"/>
          </a:p>
        </p:txBody>
      </p:sp>
      <p:sp>
        <p:nvSpPr>
          <p:cNvPr id="3" name="Content Placeholder 2"/>
          <p:cNvSpPr>
            <a:spLocks noGrp="1"/>
          </p:cNvSpPr>
          <p:nvPr>
            <p:ph idx="1"/>
          </p:nvPr>
        </p:nvSpPr>
        <p:spPr/>
        <p:txBody>
          <a:bodyPr/>
          <a:lstStyle/>
          <a:p>
            <a:r>
              <a:rPr lang="en-US" dirty="0" smtClean="0"/>
              <a:t>Event</a:t>
            </a:r>
          </a:p>
          <a:p>
            <a:pPr lvl="1"/>
            <a:r>
              <a:rPr lang="en-US" dirty="0" smtClean="0"/>
              <a:t>Valid time (absolute time)</a:t>
            </a:r>
          </a:p>
          <a:p>
            <a:pPr lvl="2"/>
            <a:r>
              <a:rPr lang="en-US" dirty="0" smtClean="0"/>
              <a:t>TimeInstant</a:t>
            </a:r>
          </a:p>
          <a:p>
            <a:pPr lvl="2"/>
            <a:r>
              <a:rPr lang="en-US" dirty="0" smtClean="0"/>
              <a:t>TimeInterval</a:t>
            </a:r>
          </a:p>
          <a:p>
            <a:pPr lvl="2"/>
            <a:r>
              <a:rPr lang="en-US" dirty="0" smtClean="0"/>
              <a:t>Duration</a:t>
            </a:r>
          </a:p>
          <a:p>
            <a:pPr lvl="1"/>
            <a:r>
              <a:rPr lang="en-US" dirty="0" smtClean="0"/>
              <a:t>Temporal Relations</a:t>
            </a:r>
          </a:p>
          <a:p>
            <a:pPr lvl="2"/>
            <a:r>
              <a:rPr lang="en-US" dirty="0" smtClean="0"/>
              <a:t>point relations w/ timeOffset</a:t>
            </a:r>
          </a:p>
          <a:p>
            <a:pPr lvl="2"/>
            <a:r>
              <a:rPr lang="en-US" dirty="0" smtClean="0"/>
              <a:t>Interval relations and point relations</a:t>
            </a:r>
          </a:p>
          <a:p>
            <a:pPr lvl="2"/>
            <a:endParaRPr lang="en-US" dirty="0"/>
          </a:p>
          <a:p>
            <a:pPr marL="228600" lvl="2">
              <a:spcBef>
                <a:spcPts val="1000"/>
              </a:spcBef>
            </a:pPr>
            <a:r>
              <a:rPr lang="en-US" sz="2800" dirty="0" smtClean="0"/>
              <a:t>Output: </a:t>
            </a:r>
          </a:p>
          <a:p>
            <a:pPr marL="685800" lvl="3">
              <a:spcBef>
                <a:spcPts val="1000"/>
              </a:spcBef>
            </a:pPr>
            <a:r>
              <a:rPr lang="en-US" sz="2600" dirty="0" smtClean="0"/>
              <a:t>HashMap&lt;String</a:t>
            </a:r>
            <a:r>
              <a:rPr lang="en-US" sz="2600" dirty="0"/>
              <a:t>, Event</a:t>
            </a:r>
            <a:r>
              <a:rPr lang="en-US" sz="2600" dirty="0" smtClean="0"/>
              <a:t>&gt; </a:t>
            </a:r>
            <a:r>
              <a:rPr lang="en-US" sz="2600" dirty="0" err="1" smtClean="0"/>
              <a:t>eventMap</a:t>
            </a:r>
            <a:endParaRPr lang="en-US" sz="2600" dirty="0"/>
          </a:p>
        </p:txBody>
      </p:sp>
    </p:spTree>
    <p:extLst>
      <p:ext uri="{BB962C8B-B14F-4D97-AF65-F5344CB8AC3E}">
        <p14:creationId xmlns:p14="http://schemas.microsoft.com/office/powerpoint/2010/main" val="8692831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dirty="0"/>
          </a:p>
        </p:txBody>
      </p:sp>
      <p:sp>
        <p:nvSpPr>
          <p:cNvPr id="3" name="Title 2"/>
          <p:cNvSpPr>
            <a:spLocks noGrp="1"/>
          </p:cNvSpPr>
          <p:nvPr>
            <p:ph type="title"/>
          </p:nvPr>
        </p:nvSpPr>
        <p:spPr/>
        <p:txBody>
          <a:bodyPr/>
          <a:lstStyle/>
          <a:p>
            <a:r>
              <a:rPr lang="en-US" dirty="0" smtClean="0"/>
              <a:t>2. TimeInstant Granularity</a:t>
            </a:r>
            <a:endParaRPr lang="en-US" dirty="0"/>
          </a:p>
        </p:txBody>
      </p:sp>
      <p:sp>
        <p:nvSpPr>
          <p:cNvPr id="7" name="Content Placeholder 6"/>
          <p:cNvSpPr>
            <a:spLocks noGrp="1"/>
          </p:cNvSpPr>
          <p:nvPr>
            <p:ph idx="1"/>
          </p:nvPr>
        </p:nvSpPr>
        <p:spPr/>
        <p:txBody>
          <a:bodyPr/>
          <a:lstStyle/>
          <a:p>
            <a:r>
              <a:rPr lang="en-US" dirty="0">
                <a:latin typeface="Consolas" panose="020B0609020204030204" pitchFamily="49" charset="0"/>
              </a:rPr>
              <a:t>2014-06-12 </a:t>
            </a:r>
            <a:r>
              <a:rPr lang="en-US" dirty="0" smtClean="0">
                <a:latin typeface="Consolas" panose="020B0609020204030204" pitchFamily="49" charset="0"/>
              </a:rPr>
              <a:t>15:59:51</a:t>
            </a:r>
            <a:endParaRPr lang="en-US" dirty="0">
              <a:latin typeface="Consolas" panose="020B0609020204030204" pitchFamily="49" charset="0"/>
            </a:endParaRPr>
          </a:p>
          <a:p>
            <a:pPr lvl="1"/>
            <a:r>
              <a:rPr lang="en-US" dirty="0">
                <a:latin typeface="Consolas" panose="020B0609020204030204" pitchFamily="49" charset="0"/>
              </a:rPr>
              <a:t>SECOND = 2014-06-12 15:59:51, value = 1402606791742</a:t>
            </a:r>
          </a:p>
          <a:p>
            <a:pPr lvl="1"/>
            <a:r>
              <a:rPr lang="en-US" dirty="0">
                <a:latin typeface="Consolas" panose="020B0609020204030204" pitchFamily="49" charset="0"/>
              </a:rPr>
              <a:t>MINUTE = 2014-06-12 15:59:00, value = 1402606740742</a:t>
            </a:r>
          </a:p>
          <a:p>
            <a:pPr lvl="1"/>
            <a:r>
              <a:rPr lang="en-US" dirty="0">
                <a:latin typeface="Consolas" panose="020B0609020204030204" pitchFamily="49" charset="0"/>
              </a:rPr>
              <a:t>HOUR = 2014-06-12 15:00:00, value = 1402603200742</a:t>
            </a:r>
          </a:p>
          <a:p>
            <a:pPr lvl="1"/>
            <a:r>
              <a:rPr lang="en-US" dirty="0">
                <a:latin typeface="Consolas" panose="020B0609020204030204" pitchFamily="49" charset="0"/>
              </a:rPr>
              <a:t>DAY = 2014-06-12 00:00:00, value = 1402549200742</a:t>
            </a:r>
          </a:p>
          <a:p>
            <a:pPr lvl="1"/>
            <a:r>
              <a:rPr lang="en-US" dirty="0">
                <a:latin typeface="Consolas" panose="020B0609020204030204" pitchFamily="49" charset="0"/>
              </a:rPr>
              <a:t>WEEK = 2014-06-09 00:00:00, value = 1402290000742</a:t>
            </a:r>
          </a:p>
          <a:p>
            <a:pPr lvl="1"/>
            <a:r>
              <a:rPr lang="en-US" dirty="0">
                <a:latin typeface="Consolas" panose="020B0609020204030204" pitchFamily="49" charset="0"/>
              </a:rPr>
              <a:t>MONTH = 2014-06-01 00:00:00, value = 1401598800742</a:t>
            </a:r>
          </a:p>
          <a:p>
            <a:pPr lvl="1"/>
            <a:r>
              <a:rPr lang="en-US" dirty="0">
                <a:latin typeface="Consolas" panose="020B0609020204030204" pitchFamily="49" charset="0"/>
              </a:rPr>
              <a:t>YEAR = 2014-01-01 00:00:00, value = 1388556000742</a:t>
            </a:r>
            <a:endParaRPr lang="en-US" dirty="0"/>
          </a:p>
          <a:p>
            <a:endParaRPr lang="en-US" dirty="0"/>
          </a:p>
        </p:txBody>
      </p:sp>
    </p:spTree>
    <p:extLst>
      <p:ext uri="{BB962C8B-B14F-4D97-AF65-F5344CB8AC3E}">
        <p14:creationId xmlns:p14="http://schemas.microsoft.com/office/powerpoint/2010/main" val="21964618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TimeInterval</a:t>
            </a:r>
            <a:endParaRPr lang="en-US" dirty="0"/>
          </a:p>
        </p:txBody>
      </p:sp>
      <p:sp>
        <p:nvSpPr>
          <p:cNvPr id="3" name="Content Placeholder 2"/>
          <p:cNvSpPr>
            <a:spLocks noGrp="1"/>
          </p:cNvSpPr>
          <p:nvPr>
            <p:ph idx="1"/>
          </p:nvPr>
        </p:nvSpPr>
        <p:spPr>
          <a:xfrm>
            <a:off x="454009" y="1875052"/>
            <a:ext cx="10131612" cy="4351338"/>
          </a:xfrm>
        </p:spPr>
        <p:txBody>
          <a:bodyPr>
            <a:normAutofit/>
          </a:bodyPr>
          <a:lstStyle/>
          <a:p>
            <a:pPr marL="457200" lvl="1" indent="0">
              <a:buNone/>
            </a:pPr>
            <a:r>
              <a:rPr lang="en-US" dirty="0" err="1">
                <a:latin typeface="Calibri" charset="0"/>
              </a:rPr>
              <a:t>if (TimeInterval.isValidTimeInterval(startTimeInstant, endTimeInstant</a:t>
            </a:r>
            <a:r>
              <a:rPr lang="en-US" dirty="0">
                <a:latin typeface="Calibri" charset="0"/>
              </a:rPr>
              <a:t>, </a:t>
            </a:r>
            <a:r>
              <a:rPr lang="en-US" dirty="0" err="1">
                <a:solidFill>
                  <a:srgbClr val="FF0000"/>
                </a:solidFill>
                <a:latin typeface="Calibri" charset="0"/>
              </a:rPr>
              <a:t>duration)) { </a:t>
            </a:r>
            <a:endParaRPr lang="en-US" dirty="0"/>
          </a:p>
          <a:p>
            <a:pPr marL="457200" lvl="1" indent="0">
              <a:buNone/>
            </a:pPr>
            <a:r>
              <a:rPr lang="en-US" i="1" dirty="0" smtClean="0">
                <a:solidFill>
                  <a:schemeClr val="accent6">
                    <a:lumMod val="40000"/>
                    <a:lumOff val="60000"/>
                  </a:schemeClr>
                </a:solidFill>
                <a:latin typeface="Calibri" charset="0"/>
              </a:rPr>
              <a:t>    </a:t>
            </a:r>
            <a:r>
              <a:rPr lang="en-US" i="1" dirty="0" smtClean="0">
                <a:solidFill>
                  <a:schemeClr val="accent6">
                    <a:lumMod val="75000"/>
                  </a:schemeClr>
                </a:solidFill>
                <a:latin typeface="Calibri" charset="0"/>
              </a:rPr>
              <a:t>// Assumption: if start, end and duration are valid and given, we use start and end to populate the time interval.</a:t>
            </a:r>
          </a:p>
          <a:p>
            <a:pPr marL="457200" lvl="1" indent="0">
              <a:buNone/>
            </a:pPr>
            <a:r>
              <a:rPr lang="en-US" dirty="0" smtClean="0">
                <a:solidFill>
                  <a:prstClr val="black"/>
                </a:solidFill>
                <a:latin typeface="Calibri" charset="0"/>
              </a:rPr>
              <a:t>    </a:t>
            </a:r>
            <a:r>
              <a:rPr lang="en-US" dirty="0" err="1" smtClean="0">
                <a:solidFill>
                  <a:prstClr val="black"/>
                </a:solidFill>
                <a:latin typeface="Calibri" charset="0"/>
              </a:rPr>
              <a:t>timeInterval</a:t>
            </a:r>
            <a:r>
              <a:rPr lang="en-US" dirty="0" smtClean="0">
                <a:solidFill>
                  <a:prstClr val="black"/>
                </a:solidFill>
                <a:latin typeface="Calibri" charset="0"/>
              </a:rPr>
              <a:t> = new </a:t>
            </a:r>
            <a:r>
              <a:rPr lang="en-US" dirty="0" err="1" smtClean="0">
                <a:solidFill>
                  <a:prstClr val="black"/>
                </a:solidFill>
                <a:latin typeface="Calibri" charset="0"/>
              </a:rPr>
              <a:t>TimeInterval</a:t>
            </a:r>
            <a:r>
              <a:rPr lang="en-US" dirty="0" smtClean="0">
                <a:solidFill>
                  <a:prstClr val="black"/>
                </a:solidFill>
                <a:latin typeface="Calibri" charset="0"/>
              </a:rPr>
              <a:t>(</a:t>
            </a:r>
            <a:r>
              <a:rPr lang="en-US" dirty="0" err="1" smtClean="0">
                <a:solidFill>
                  <a:prstClr val="black"/>
                </a:solidFill>
                <a:latin typeface="Calibri" charset="0"/>
              </a:rPr>
              <a:t>startTimeInstant</a:t>
            </a:r>
            <a:r>
              <a:rPr lang="en-US" dirty="0" smtClean="0">
                <a:solidFill>
                  <a:prstClr val="black"/>
                </a:solidFill>
                <a:latin typeface="Calibri" charset="0"/>
              </a:rPr>
              <a:t>, </a:t>
            </a:r>
            <a:r>
              <a:rPr lang="en-US" dirty="0" err="1" smtClean="0">
                <a:solidFill>
                  <a:prstClr val="black"/>
                </a:solidFill>
                <a:latin typeface="Calibri" charset="0"/>
              </a:rPr>
              <a:t>endTimeInstant</a:t>
            </a:r>
            <a:r>
              <a:rPr lang="en-US" dirty="0" smtClean="0">
                <a:solidFill>
                  <a:prstClr val="black"/>
                </a:solidFill>
                <a:latin typeface="Calibri" charset="0"/>
              </a:rPr>
              <a:t>); </a:t>
            </a:r>
          </a:p>
          <a:p>
            <a:pPr marL="457200" lvl="1" indent="0">
              <a:buNone/>
            </a:pPr>
            <a:r>
              <a:rPr lang="en-US" dirty="0" smtClean="0">
                <a:solidFill>
                  <a:prstClr val="black"/>
                </a:solidFill>
                <a:latin typeface="Calibri" charset="0"/>
              </a:rPr>
              <a:t>} </a:t>
            </a:r>
            <a:r>
              <a:rPr lang="en-US" dirty="0">
                <a:solidFill>
                  <a:prstClr val="black"/>
                </a:solidFill>
                <a:latin typeface="Calibri" charset="0"/>
              </a:rPr>
              <a:t>else {</a:t>
            </a:r>
          </a:p>
          <a:p>
            <a:pPr marL="457200" lvl="1" indent="0">
              <a:buNone/>
            </a:pPr>
            <a:r>
              <a:rPr lang="en-US" dirty="0">
                <a:solidFill>
                  <a:prstClr val="black"/>
                </a:solidFill>
                <a:latin typeface="Calibri" charset="0"/>
              </a:rPr>
              <a:t>    System.out.println("Inconsistent startTime, endTime and duration for TimeInterval: " + timeIndividual.getIRI());</a:t>
            </a:r>
          </a:p>
          <a:p>
            <a:pPr marL="457200" lvl="1" indent="0">
              <a:buNone/>
            </a:pPr>
            <a:r>
              <a:rPr lang="en-US" dirty="0">
                <a:solidFill>
                  <a:prstClr val="black"/>
                </a:solidFill>
                <a:latin typeface="Calibri" charset="0"/>
              </a:rPr>
              <a:t>}</a:t>
            </a:r>
          </a:p>
          <a:p>
            <a:pPr lvl="1"/>
            <a:endParaRPr lang="en-US" dirty="0"/>
          </a:p>
        </p:txBody>
      </p:sp>
    </p:spTree>
    <p:extLst>
      <p:ext uri="{BB962C8B-B14F-4D97-AF65-F5344CB8AC3E}">
        <p14:creationId xmlns:p14="http://schemas.microsoft.com/office/powerpoint/2010/main" val="7518761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a:latin typeface="Calibri" charset="0"/>
              </a:rPr>
              <a:t>isValidTimeInterval</a:t>
            </a:r>
            <a:r>
              <a:rPr lang="en-US" sz="4000" b="1" dirty="0">
                <a:latin typeface="Calibri" charset="0"/>
              </a:rPr>
              <a:t>(</a:t>
            </a:r>
            <a:r>
              <a:rPr lang="en-US" sz="4000" b="1" dirty="0" err="1">
                <a:latin typeface="Calibri" charset="0"/>
              </a:rPr>
              <a:t>startTimeInstant</a:t>
            </a:r>
            <a:r>
              <a:rPr lang="en-US" sz="4000" b="1" dirty="0">
                <a:latin typeface="Calibri" charset="0"/>
              </a:rPr>
              <a:t>, </a:t>
            </a:r>
            <a:r>
              <a:rPr lang="en-US" sz="4000" b="1" dirty="0" err="1">
                <a:latin typeface="Calibri" charset="0"/>
              </a:rPr>
              <a:t>endTimeInstant</a:t>
            </a:r>
            <a:r>
              <a:rPr lang="en-US" sz="4000" b="1" dirty="0">
                <a:latin typeface="Calibri" charset="0"/>
              </a:rPr>
              <a:t>, duration)</a:t>
            </a:r>
            <a:endParaRPr lang="en-US" sz="4000" b="1" dirty="0"/>
          </a:p>
        </p:txBody>
      </p:sp>
      <p:sp>
        <p:nvSpPr>
          <p:cNvPr id="3" name="Content Placeholder 2"/>
          <p:cNvSpPr>
            <a:spLocks noGrp="1"/>
          </p:cNvSpPr>
          <p:nvPr>
            <p:ph idx="1"/>
          </p:nvPr>
        </p:nvSpPr>
        <p:spPr>
          <a:xfrm>
            <a:off x="838200" y="1833230"/>
            <a:ext cx="10515600" cy="4351338"/>
          </a:xfrm>
        </p:spPr>
        <p:txBody>
          <a:bodyPr>
            <a:normAutofit/>
          </a:bodyPr>
          <a:lstStyle/>
          <a:p>
            <a:r>
              <a:rPr lang="en-US" dirty="0" smtClean="0"/>
              <a:t>Use the maximum unit between </a:t>
            </a:r>
            <a:r>
              <a:rPr lang="en-US" dirty="0" err="1" smtClean="0"/>
              <a:t>startTime</a:t>
            </a:r>
            <a:r>
              <a:rPr lang="en-US" dirty="0" smtClean="0"/>
              <a:t>/</a:t>
            </a:r>
            <a:r>
              <a:rPr lang="en-US" dirty="0" err="1" smtClean="0"/>
              <a:t>endTime</a:t>
            </a:r>
            <a:r>
              <a:rPr lang="en-US" dirty="0" smtClean="0"/>
              <a:t>/duration to check the validation.</a:t>
            </a:r>
          </a:p>
          <a:p>
            <a:pPr lvl="1"/>
            <a:r>
              <a:rPr lang="en-US" dirty="0" err="1" smtClean="0"/>
              <a:t>startTime</a:t>
            </a:r>
            <a:r>
              <a:rPr lang="en-US" dirty="0" smtClean="0"/>
              <a:t> = Sept 2nd 2008, </a:t>
            </a:r>
            <a:r>
              <a:rPr lang="en-US" dirty="0" err="1" smtClean="0"/>
              <a:t>endTime</a:t>
            </a:r>
            <a:r>
              <a:rPr lang="en-US" dirty="0"/>
              <a:t> </a:t>
            </a:r>
            <a:r>
              <a:rPr lang="en-US" dirty="0" smtClean="0"/>
              <a:t>= July 2012, duration = 4Y;</a:t>
            </a:r>
            <a:endParaRPr lang="en-US" dirty="0"/>
          </a:p>
          <a:p>
            <a:pPr lvl="1"/>
            <a:r>
              <a:rPr lang="en-US" dirty="0" smtClean="0"/>
              <a:t>max(</a:t>
            </a:r>
            <a:r>
              <a:rPr lang="en-US" dirty="0" err="1" smtClean="0"/>
              <a:t>startTime</a:t>
            </a:r>
            <a:r>
              <a:rPr lang="en-US" dirty="0" smtClean="0"/>
              <a:t>, </a:t>
            </a:r>
            <a:r>
              <a:rPr lang="en-US" dirty="0" err="1" smtClean="0"/>
              <a:t>endTime</a:t>
            </a:r>
            <a:r>
              <a:rPr lang="en-US" dirty="0" smtClean="0"/>
              <a:t>, duration) = year;</a:t>
            </a:r>
          </a:p>
          <a:p>
            <a:pPr lvl="1"/>
            <a:r>
              <a:rPr lang="en-US" dirty="0" smtClean="0"/>
              <a:t>So this example is valid.</a:t>
            </a:r>
          </a:p>
          <a:p>
            <a:pPr marL="228600" lvl="1">
              <a:spcBef>
                <a:spcPts val="1000"/>
              </a:spcBef>
            </a:pPr>
            <a:r>
              <a:rPr lang="en-US" sz="2800" dirty="0" smtClean="0"/>
              <a:t>We </a:t>
            </a:r>
            <a:r>
              <a:rPr lang="en-US" sz="2800" dirty="0"/>
              <a:t>can specify the </a:t>
            </a:r>
            <a:r>
              <a:rPr lang="en-US" sz="2800" dirty="0" smtClean="0"/>
              <a:t>granularity </a:t>
            </a:r>
            <a:r>
              <a:rPr lang="en-US" sz="2800" dirty="0"/>
              <a:t>when comparing two duration </a:t>
            </a:r>
            <a:r>
              <a:rPr lang="en-US" sz="2800" dirty="0" smtClean="0"/>
              <a:t>values, which means </a:t>
            </a:r>
            <a:r>
              <a:rPr lang="en-US" sz="2800" dirty="0" smtClean="0">
                <a:solidFill>
                  <a:srgbClr val="0070C0"/>
                </a:solidFill>
              </a:rPr>
              <a:t>4Y3M == 4Y </a:t>
            </a:r>
            <a:r>
              <a:rPr lang="en-US" sz="2800" dirty="0" smtClean="0"/>
              <a:t>if </a:t>
            </a:r>
            <a:r>
              <a:rPr lang="en-US" sz="2800" dirty="0" smtClean="0">
                <a:solidFill>
                  <a:srgbClr val="0070C0"/>
                </a:solidFill>
              </a:rPr>
              <a:t>gran = year</a:t>
            </a:r>
            <a:r>
              <a:rPr lang="en-US" sz="2800" dirty="0" smtClean="0"/>
              <a:t>.</a:t>
            </a:r>
          </a:p>
          <a:p>
            <a:pPr marL="228600" lvl="1">
              <a:spcBef>
                <a:spcPts val="1000"/>
              </a:spcBef>
            </a:pPr>
            <a:r>
              <a:rPr lang="en-US" sz="2800" dirty="0" smtClean="0"/>
              <a:t>How to construct the </a:t>
            </a:r>
            <a:r>
              <a:rPr lang="en-US" sz="2800" dirty="0" err="1" smtClean="0"/>
              <a:t>TimeInterval</a:t>
            </a:r>
            <a:r>
              <a:rPr lang="en-US" sz="2800" dirty="0"/>
              <a:t> </a:t>
            </a:r>
            <a:r>
              <a:rPr lang="en-US" sz="2800" dirty="0" smtClean="0"/>
              <a:t>with </a:t>
            </a:r>
            <a:r>
              <a:rPr lang="en-US" sz="2800" dirty="0" err="1" smtClean="0"/>
              <a:t>startTime</a:t>
            </a:r>
            <a:r>
              <a:rPr lang="en-US" sz="2800" dirty="0" smtClean="0"/>
              <a:t>, </a:t>
            </a:r>
            <a:r>
              <a:rPr lang="en-US" sz="2800" dirty="0" err="1" smtClean="0"/>
              <a:t>endTime</a:t>
            </a:r>
            <a:r>
              <a:rPr lang="en-US" sz="2800" dirty="0" smtClean="0"/>
              <a:t> and duration given?</a:t>
            </a:r>
            <a:endParaRPr lang="en-US" sz="2800" dirty="0"/>
          </a:p>
        </p:txBody>
      </p:sp>
    </p:spTree>
    <p:extLst>
      <p:ext uri="{BB962C8B-B14F-4D97-AF65-F5344CB8AC3E}">
        <p14:creationId xmlns:p14="http://schemas.microsoft.com/office/powerpoint/2010/main" val="38302637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Assumptions for the calculation of duration</a:t>
            </a:r>
            <a:endParaRPr lang="en-US" dirty="0"/>
          </a:p>
        </p:txBody>
      </p:sp>
      <p:sp>
        <p:nvSpPr>
          <p:cNvPr id="3" name="Content Placeholder 2"/>
          <p:cNvSpPr>
            <a:spLocks noGrp="1"/>
          </p:cNvSpPr>
          <p:nvPr>
            <p:ph idx="1"/>
          </p:nvPr>
        </p:nvSpPr>
        <p:spPr/>
        <p:txBody>
          <a:bodyPr>
            <a:normAutofit lnSpcReduction="10000"/>
          </a:bodyPr>
          <a:lstStyle/>
          <a:p>
            <a:r>
              <a:rPr lang="en-US" dirty="0" smtClean="0"/>
              <a:t>Duration </a:t>
            </a:r>
            <a:r>
              <a:rPr lang="en-US" dirty="0" err="1" smtClean="0"/>
              <a:t>getDurationFrom</a:t>
            </a:r>
            <a:r>
              <a:rPr lang="en-US" dirty="0" smtClean="0"/>
              <a:t>(</a:t>
            </a:r>
            <a:r>
              <a:rPr lang="en-US" dirty="0" err="1" smtClean="0"/>
              <a:t>TimeInstant</a:t>
            </a:r>
            <a:r>
              <a:rPr lang="en-US" dirty="0" smtClean="0"/>
              <a:t> </a:t>
            </a:r>
            <a:r>
              <a:rPr lang="en-US" dirty="0" err="1" smtClean="0">
                <a:solidFill>
                  <a:srgbClr val="FF0000"/>
                </a:solidFill>
              </a:rPr>
              <a:t>startTimeInstant</a:t>
            </a:r>
            <a:r>
              <a:rPr lang="en-US" dirty="0" smtClean="0"/>
              <a:t>, </a:t>
            </a:r>
            <a:r>
              <a:rPr lang="en-US" dirty="0" err="1" smtClean="0"/>
              <a:t>TimeInstant</a:t>
            </a:r>
            <a:r>
              <a:rPr lang="en-US" dirty="0" smtClean="0"/>
              <a:t> </a:t>
            </a:r>
            <a:r>
              <a:rPr lang="en-US" dirty="0" err="1" smtClean="0">
                <a:solidFill>
                  <a:srgbClr val="FF0000"/>
                </a:solidFill>
              </a:rPr>
              <a:t>endTimeInstant</a:t>
            </a:r>
            <a:r>
              <a:rPr lang="en-US" dirty="0" smtClean="0"/>
              <a:t>, Granularity </a:t>
            </a:r>
            <a:r>
              <a:rPr lang="en-US" dirty="0" smtClean="0">
                <a:solidFill>
                  <a:srgbClr val="FF0000"/>
                </a:solidFill>
              </a:rPr>
              <a:t>gran</a:t>
            </a:r>
            <a:r>
              <a:rPr lang="en-US" dirty="0" smtClean="0"/>
              <a:t>)</a:t>
            </a:r>
          </a:p>
          <a:p>
            <a:r>
              <a:rPr lang="en-US" dirty="0" smtClean="0"/>
              <a:t>If t1.gran != t2. gran, we assume the coarser time instant (t1) is at the beginning point for each finer unit.</a:t>
            </a:r>
          </a:p>
          <a:p>
            <a:pPr lvl="1"/>
            <a:r>
              <a:rPr lang="en-US" dirty="0"/>
              <a:t>t</a:t>
            </a:r>
            <a:r>
              <a:rPr lang="en-US" dirty="0" smtClean="0"/>
              <a:t>1 = 2013-05-05, t2 = 2014-02-12 18:30:20.</a:t>
            </a:r>
          </a:p>
          <a:p>
            <a:pPr lvl="2"/>
            <a:r>
              <a:rPr lang="en-US" dirty="0" smtClean="0"/>
              <a:t>We assume t1 = 2013-05-05 00:00:00;</a:t>
            </a:r>
          </a:p>
          <a:p>
            <a:pPr lvl="2"/>
            <a:r>
              <a:rPr lang="en-US" dirty="0" smtClean="0"/>
              <a:t>Then delta = t2 – t1 = 24521419560ms.</a:t>
            </a:r>
          </a:p>
          <a:p>
            <a:r>
              <a:rPr lang="en-US" dirty="0" smtClean="0"/>
              <a:t>If max(t1.gran, t2. gran) &lt;= </a:t>
            </a:r>
            <a:r>
              <a:rPr lang="en-US" dirty="0" err="1" smtClean="0"/>
              <a:t>dur.gran</a:t>
            </a:r>
            <a:r>
              <a:rPr lang="en-US" dirty="0" smtClean="0"/>
              <a:t>, we simply calculate the result according to </a:t>
            </a:r>
            <a:r>
              <a:rPr lang="en-US" dirty="0" err="1" smtClean="0"/>
              <a:t>dur.gran</a:t>
            </a:r>
            <a:r>
              <a:rPr lang="en-US" dirty="0" smtClean="0"/>
              <a:t> by truncating finer units.</a:t>
            </a:r>
          </a:p>
          <a:p>
            <a:r>
              <a:rPr lang="en-US" dirty="0" smtClean="0"/>
              <a:t>If max(t1.gran, t2.gran) &gt; </a:t>
            </a:r>
            <a:r>
              <a:rPr lang="en-US" dirty="0" err="1" smtClean="0"/>
              <a:t>dur.gran</a:t>
            </a:r>
            <a:r>
              <a:rPr lang="en-US" dirty="0" smtClean="0"/>
              <a:t>, we print out a message to notice that the computed result may </a:t>
            </a:r>
            <a:r>
              <a:rPr lang="en-US" dirty="0" smtClean="0">
                <a:solidFill>
                  <a:srgbClr val="FF0000"/>
                </a:solidFill>
              </a:rPr>
              <a:t>not</a:t>
            </a:r>
            <a:r>
              <a:rPr lang="en-US" dirty="0" smtClean="0"/>
              <a:t> be </a:t>
            </a:r>
            <a:r>
              <a:rPr lang="en-US" dirty="0" smtClean="0">
                <a:solidFill>
                  <a:srgbClr val="FF0000"/>
                </a:solidFill>
              </a:rPr>
              <a:t>accurate</a:t>
            </a:r>
            <a:r>
              <a:rPr lang="en-US" dirty="0" smtClean="0"/>
              <a:t>.</a:t>
            </a:r>
          </a:p>
        </p:txBody>
      </p:sp>
    </p:spTree>
    <p:extLst>
      <p:ext uri="{BB962C8B-B14F-4D97-AF65-F5344CB8AC3E}">
        <p14:creationId xmlns:p14="http://schemas.microsoft.com/office/powerpoint/2010/main" val="11329250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67557</TotalTime>
  <Words>2811</Words>
  <Application>Microsoft Macintosh PowerPoint</Application>
  <PresentationFormat>Custom</PresentationFormat>
  <Paragraphs>777</Paragraphs>
  <Slides>28</Slides>
  <Notes>14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TEO-library Architecture</vt:lpstr>
      <vt:lpstr>1. TEO Loader</vt:lpstr>
      <vt:lpstr>2. TEO Parser</vt:lpstr>
      <vt:lpstr>2. TimeInstant Granularity</vt:lpstr>
      <vt:lpstr>2. TimeInterval</vt:lpstr>
      <vt:lpstr>isValidTimeInterval(startTimeInstant, endTimeInstant, duration)</vt:lpstr>
      <vt:lpstr>2. Assumptions for the calculation of duration</vt:lpstr>
      <vt:lpstr>2. Assumptions for the calculation of time instant</vt:lpstr>
      <vt:lpstr>2. TemporalRelations</vt:lpstr>
      <vt:lpstr>13 Allen’s interval relations</vt:lpstr>
      <vt:lpstr>PowerPoint Presentation</vt:lpstr>
      <vt:lpstr>PowerPoint Presentation</vt:lpstr>
      <vt:lpstr>PowerPoint Presentation</vt:lpstr>
      <vt:lpstr>PowerPoint Presentation</vt:lpstr>
      <vt:lpstr>12 point relations</vt:lpstr>
      <vt:lpstr>3. TEO Reasoner</vt:lpstr>
      <vt:lpstr>Property Axioms-Pellet(OWLAPI)</vt:lpstr>
      <vt:lpstr>Point Relations – the usage</vt:lpstr>
      <vt:lpstr>reasonValidTime() – an example</vt:lpstr>
      <vt:lpstr>Event/Relation Graph</vt:lpstr>
      <vt:lpstr>Allen’s interval algebra</vt:lpstr>
      <vt:lpstr>4. TEO Querier</vt:lpstr>
      <vt:lpstr>A comprehensive example: annotation_8</vt:lpstr>
      <vt:lpstr>5. TEO Calendar Analyzer</vt:lpstr>
      <vt:lpstr>Algorithm for representing events from TEO relations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 Luo</dc:creator>
  <cp:lastModifiedBy>Mohcine Madkour</cp:lastModifiedBy>
  <cp:revision>318</cp:revision>
  <cp:lastPrinted>2014-06-26T19:14:18Z</cp:lastPrinted>
  <dcterms:created xsi:type="dcterms:W3CDTF">2014-06-12T17:01:20Z</dcterms:created>
  <dcterms:modified xsi:type="dcterms:W3CDTF">2015-12-24T00:49:00Z</dcterms:modified>
</cp:coreProperties>
</file>