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2"/>
  </p:notesMasterIdLst>
  <p:handoutMasterIdLst>
    <p:handoutMasterId r:id="rId33"/>
  </p:handoutMasterIdLst>
  <p:sldIdLst>
    <p:sldId id="257" r:id="rId2"/>
    <p:sldId id="259" r:id="rId3"/>
    <p:sldId id="333" r:id="rId4"/>
    <p:sldId id="261" r:id="rId5"/>
    <p:sldId id="279" r:id="rId6"/>
    <p:sldId id="265" r:id="rId7"/>
    <p:sldId id="284" r:id="rId8"/>
    <p:sldId id="290" r:id="rId9"/>
    <p:sldId id="266" r:id="rId10"/>
    <p:sldId id="281" r:id="rId11"/>
    <p:sldId id="334" r:id="rId12"/>
    <p:sldId id="331" r:id="rId13"/>
    <p:sldId id="285" r:id="rId14"/>
    <p:sldId id="335" r:id="rId15"/>
    <p:sldId id="291" r:id="rId16"/>
    <p:sldId id="297" r:id="rId17"/>
    <p:sldId id="342" r:id="rId18"/>
    <p:sldId id="341" r:id="rId19"/>
    <p:sldId id="303" r:id="rId20"/>
    <p:sldId id="305" r:id="rId21"/>
    <p:sldId id="308" r:id="rId22"/>
    <p:sldId id="338" r:id="rId23"/>
    <p:sldId id="309" r:id="rId24"/>
    <p:sldId id="336" r:id="rId25"/>
    <p:sldId id="340" r:id="rId26"/>
    <p:sldId id="337" r:id="rId27"/>
    <p:sldId id="307" r:id="rId28"/>
    <p:sldId id="277" r:id="rId29"/>
    <p:sldId id="326" r:id="rId30"/>
    <p:sldId id="328"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C799582-B0C0-4B2F-8C50-5525ABC2917C}">
          <p14:sldIdLst>
            <p14:sldId id="257"/>
            <p14:sldId id="259"/>
            <p14:sldId id="333"/>
            <p14:sldId id="261"/>
          </p14:sldIdLst>
        </p14:section>
        <p14:section name="Section sans titre" id="{6E342E8C-A359-460A-9D90-FE1B1F3BCD5D}">
          <p14:sldIdLst>
            <p14:sldId id="279"/>
            <p14:sldId id="265"/>
            <p14:sldId id="284"/>
            <p14:sldId id="290"/>
            <p14:sldId id="266"/>
            <p14:sldId id="281"/>
            <p14:sldId id="334"/>
            <p14:sldId id="331"/>
            <p14:sldId id="285"/>
            <p14:sldId id="335"/>
            <p14:sldId id="291"/>
            <p14:sldId id="297"/>
            <p14:sldId id="342"/>
            <p14:sldId id="341"/>
            <p14:sldId id="303"/>
            <p14:sldId id="305"/>
            <p14:sldId id="308"/>
            <p14:sldId id="338"/>
            <p14:sldId id="309"/>
            <p14:sldId id="336"/>
            <p14:sldId id="340"/>
            <p14:sldId id="337"/>
            <p14:sldId id="307"/>
            <p14:sldId id="277"/>
            <p14:sldId id="326"/>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 id="2" name="Mohcine" initials="M" lastIdx="1" clrIdx="1">
    <p:extLst>
      <p:ext uri="{19B8F6BF-5375-455C-9EA6-DF929625EA0E}">
        <p15:presenceInfo xmlns:p15="http://schemas.microsoft.com/office/powerpoint/2012/main" userId="Mohci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7B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3241" autoAdjust="0"/>
  </p:normalViewPr>
  <p:slideViewPr>
    <p:cSldViewPr snapToGrid="0">
      <p:cViewPr varScale="1">
        <p:scale>
          <a:sx n="63" d="100"/>
          <a:sy n="63" d="100"/>
        </p:scale>
        <p:origin x="1320" y="38"/>
      </p:cViewPr>
      <p:guideLst/>
    </p:cSldViewPr>
  </p:slideViewPr>
  <p:outlineViewPr>
    <p:cViewPr>
      <p:scale>
        <a:sx n="100" d="100"/>
        <a:sy n="100" d="100"/>
      </p:scale>
      <p:origin x="0" y="-883"/>
    </p:cViewPr>
  </p:outlineViewPr>
  <p:notesTextViewPr>
    <p:cViewPr>
      <p:scale>
        <a:sx n="1" d="1"/>
        <a:sy n="1" d="1"/>
      </p:scale>
      <p:origin x="0" y="0"/>
    </p:cViewPr>
  </p:notesTextViewPr>
  <p:sorterViewPr>
    <p:cViewPr>
      <p:scale>
        <a:sx n="100" d="100"/>
        <a:sy n="100" d="100"/>
      </p:scale>
      <p:origin x="0" y="-8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51C815-A226-4DD9-B517-2D26CB256364}" type="datetimeFigureOut">
              <a:rPr lang="fr-FR" smtClean="0"/>
              <a:t>07/07/2019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450455-83FA-414F-8E67-C84411EB0CD8}" type="slidenum">
              <a:rPr lang="fr-FR" smtClean="0"/>
              <a:t>‹N°›</a:t>
            </a:fld>
            <a:endParaRPr lang="fr-FR"/>
          </a:p>
        </p:txBody>
      </p:sp>
    </p:spTree>
    <p:extLst>
      <p:ext uri="{BB962C8B-B14F-4D97-AF65-F5344CB8AC3E}">
        <p14:creationId xmlns:p14="http://schemas.microsoft.com/office/powerpoint/2010/main" val="21378181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B4223-1D15-455C-BB43-8DABF48EE84F}" type="datetimeFigureOut">
              <a:rPr lang="fr-FR" smtClean="0"/>
              <a:t>07/07/2019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AC12D-2444-4043-8725-560CC74CFD96}" type="slidenum">
              <a:rPr lang="fr-FR" smtClean="0"/>
              <a:t>‹N°›</a:t>
            </a:fld>
            <a:endParaRPr lang="fr-FR"/>
          </a:p>
        </p:txBody>
      </p:sp>
    </p:spTree>
    <p:extLst>
      <p:ext uri="{BB962C8B-B14F-4D97-AF65-F5344CB8AC3E}">
        <p14:creationId xmlns:p14="http://schemas.microsoft.com/office/powerpoint/2010/main" val="19669588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fr.wikipedia.org/wiki/Apprentissage_supervis%C3%A9" TargetMode="External"/><Relationship Id="rId7" Type="http://schemas.openxmlformats.org/officeDocument/2006/relationships/hyperlink" Target="https://fr.wikipedia.org/wiki/Apprentissage_non_supervis%C3%A9"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fr.wikipedia.org/wiki/Apprentissage_par_renforcement" TargetMode="External"/><Relationship Id="rId5" Type="http://schemas.openxmlformats.org/officeDocument/2006/relationships/hyperlink" Target="https://fr.wikipedia.org/wiki/R%C3%A9gression_(statistiques)" TargetMode="External"/><Relationship Id="rId4" Type="http://schemas.openxmlformats.org/officeDocument/2006/relationships/hyperlink" Target="https://fr.wikipedia.org/wiki/Apprentissage_automatique#cite_note-1"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r.wikipedia.org/wiki/R%C3%A9seau_neuronal_convolutif#cite_note-LeCun-3"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effectLst/>
              </a:rPr>
              <a:t>Honorable</a:t>
            </a:r>
            <a:r>
              <a:rPr lang="fr-FR" b="0" i="0" baseline="0" dirty="0">
                <a:effectLst/>
              </a:rPr>
              <a:t> jury, j’ai le plaisir de vous présenter aujourd’hui la synthèse de mon travail qui s’inscrit d</a:t>
            </a:r>
            <a:r>
              <a:rPr lang="fr-FR" b="0" i="0" dirty="0">
                <a:effectLst/>
              </a:rPr>
              <a:t>ans le cadre de la formation d’ingénieure du master en </a:t>
            </a:r>
            <a:r>
              <a:rPr lang="fr-FR" sz="1200" b="1" dirty="0">
                <a:ln w="0"/>
                <a:effectLst>
                  <a:outerShdw blurRad="38100" dist="19050" dir="2700000" algn="tl" rotWithShape="0">
                    <a:schemeClr val="dk1">
                      <a:alpha val="40000"/>
                    </a:schemeClr>
                  </a:outerShdw>
                </a:effectLst>
                <a:latin typeface="Century Gothic" panose="020B0502020202020204" pitchFamily="34" charset="0"/>
              </a:rPr>
              <a:t>Méthodes Informatiques Appliquées à la Gestion d’entreprise</a:t>
            </a:r>
            <a:r>
              <a:rPr lang="fr-FR" b="0" i="0" dirty="0">
                <a:effectLst/>
              </a:rPr>
              <a:t>,</a:t>
            </a:r>
            <a:r>
              <a:rPr lang="fr-FR" b="0" i="0" baseline="0" dirty="0">
                <a:effectLst/>
              </a:rPr>
              <a:t> intitulé </a:t>
            </a:r>
            <a:r>
              <a:rPr lang="fr-FR" sz="1200" b="0" dirty="0">
                <a:ln w="3175">
                  <a:noFill/>
                </a:ln>
                <a:solidFill>
                  <a:schemeClr val="bg1"/>
                </a:solidFill>
                <a:latin typeface="Century Gothic" pitchFamily="34" charset="0"/>
              </a:rPr>
              <a:t>La reconnaissance automatique de l’écriture manuscrite à l’aide l’intelligence artificielle</a:t>
            </a:r>
            <a:endParaRPr lang="fr-FR" sz="1200" b="0" dirty="0">
              <a:solidFill>
                <a:schemeClr val="bg1"/>
              </a:solidFill>
            </a:endParaRPr>
          </a:p>
          <a:p>
            <a:endParaRPr lang="fr-FR" b="0" i="0" dirty="0">
              <a:effectLst/>
            </a:endParaRPr>
          </a:p>
        </p:txBody>
      </p:sp>
      <p:sp>
        <p:nvSpPr>
          <p:cNvPr id="4" name="Espace réservé du numéro de diapositive 3"/>
          <p:cNvSpPr>
            <a:spLocks noGrp="1"/>
          </p:cNvSpPr>
          <p:nvPr>
            <p:ph type="sldNum" sz="quarter" idx="10"/>
          </p:nvPr>
        </p:nvSpPr>
        <p:spPr/>
        <p:txBody>
          <a:bodyPr/>
          <a:lstStyle/>
          <a:p>
            <a:fld id="{015E11C6-6DF5-4D32-81B5-FAE931AAD1D5}" type="slidenum">
              <a:rPr lang="fr-FR" smtClean="0"/>
              <a:pPr/>
              <a:t>1</a:t>
            </a:fld>
            <a:endParaRPr lang="fr-FR" dirty="0"/>
          </a:p>
        </p:txBody>
      </p:sp>
    </p:spTree>
    <p:extLst>
      <p:ext uri="{BB962C8B-B14F-4D97-AF65-F5344CB8AC3E}">
        <p14:creationId xmlns:p14="http://schemas.microsoft.com/office/powerpoint/2010/main" val="2081111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indent="-285750">
              <a:buFont typeface="Arial" panose="020B0604020202020204" pitchFamily="34" charset="0"/>
              <a:buChar char="•"/>
            </a:pPr>
            <a:r>
              <a:rPr lang="fr-FR" sz="1200" dirty="0"/>
              <a:t>un champ d'étude de l’intelligence artificielle qui se fonde sur des approches statistiques pour donner aux ordinateurs la capacité d' « apprendre » à partir de données, c'est-à-dire d'améliorer leurs performances à résoudre des tâches sans être explicitement programmés pour chacune.</a:t>
            </a:r>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10</a:t>
            </a:fld>
            <a:endParaRPr lang="fr-FR"/>
          </a:p>
        </p:txBody>
      </p:sp>
    </p:spTree>
    <p:extLst>
      <p:ext uri="{BB962C8B-B14F-4D97-AF65-F5344CB8AC3E}">
        <p14:creationId xmlns:p14="http://schemas.microsoft.com/office/powerpoint/2010/main" val="658276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Selon les informations disponibles durant la phase d'apprentissage, l'apprentissage est qualifié de différentes manières. Si les données sont étiquetées, il s'agit d'un </a:t>
            </a:r>
            <a:r>
              <a:rPr lang="fr-FR" sz="1200" b="0" i="0" u="none" strike="noStrike" kern="1200" dirty="0">
                <a:solidFill>
                  <a:schemeClr val="tx1"/>
                </a:solidFill>
                <a:effectLst/>
                <a:latin typeface="+mn-lt"/>
                <a:ea typeface="+mn-ea"/>
                <a:cs typeface="+mn-cs"/>
                <a:hlinkClick r:id="rId3" tooltip="Apprentissage supervisé"/>
              </a:rPr>
              <a:t>apprentissage supervisé</a:t>
            </a:r>
            <a:r>
              <a:rPr lang="fr-FR" sz="1200" b="0" i="0" kern="1200" dirty="0">
                <a:solidFill>
                  <a:schemeClr val="tx1"/>
                </a:solidFill>
                <a:effectLst/>
                <a:latin typeface="+mn-lt"/>
                <a:ea typeface="+mn-ea"/>
                <a:cs typeface="+mn-cs"/>
              </a:rPr>
              <a:t>. On parle de classification ou de classement</a:t>
            </a:r>
            <a:r>
              <a:rPr lang="fr-FR" sz="1200" b="0" i="0" u="none" strike="noStrike" kern="1200" baseline="30000" dirty="0">
                <a:solidFill>
                  <a:schemeClr val="tx1"/>
                </a:solidFill>
                <a:effectLst/>
                <a:latin typeface="+mn-lt"/>
                <a:ea typeface="+mn-ea"/>
                <a:cs typeface="+mn-cs"/>
                <a:hlinkClick r:id="rId4"/>
              </a:rPr>
              <a:t>1</a:t>
            </a:r>
            <a:r>
              <a:rPr lang="fr-FR" sz="1200" b="0" i="0" kern="1200" dirty="0">
                <a:solidFill>
                  <a:schemeClr val="tx1"/>
                </a:solidFill>
                <a:effectLst/>
                <a:latin typeface="+mn-lt"/>
                <a:ea typeface="+mn-ea"/>
                <a:cs typeface="+mn-cs"/>
              </a:rPr>
              <a:t> si les étiquettes sont discrètes, ou de </a:t>
            </a:r>
            <a:r>
              <a:rPr lang="fr-FR" sz="1200" b="0" i="0" u="none" strike="noStrike" kern="1200" dirty="0">
                <a:solidFill>
                  <a:schemeClr val="tx1"/>
                </a:solidFill>
                <a:effectLst/>
                <a:latin typeface="+mn-lt"/>
                <a:ea typeface="+mn-ea"/>
                <a:cs typeface="+mn-cs"/>
                <a:hlinkClick r:id="rId5" tooltip="Régression (statistiques)"/>
              </a:rPr>
              <a:t>régression</a:t>
            </a:r>
            <a:r>
              <a:rPr lang="fr-FR" sz="1200" b="0" i="0" kern="1200" dirty="0">
                <a:solidFill>
                  <a:schemeClr val="tx1"/>
                </a:solidFill>
                <a:effectLst/>
                <a:latin typeface="+mn-lt"/>
                <a:ea typeface="+mn-ea"/>
                <a:cs typeface="+mn-cs"/>
              </a:rPr>
              <a:t> si elles sont continues. Si le modèle est appris de manière incrémentale en fonction d'une récompense reçue par le programme pour chacune des actions entreprises, on parle d'</a:t>
            </a:r>
            <a:r>
              <a:rPr lang="fr-FR" sz="1200" b="0" i="0" u="none" strike="noStrike" kern="1200" dirty="0">
                <a:solidFill>
                  <a:schemeClr val="tx1"/>
                </a:solidFill>
                <a:effectLst/>
                <a:latin typeface="+mn-lt"/>
                <a:ea typeface="+mn-ea"/>
                <a:cs typeface="+mn-cs"/>
                <a:hlinkClick r:id="rId6" tooltip="Apprentissage par renforcement"/>
              </a:rPr>
              <a:t>apprentissage par renforcement</a:t>
            </a:r>
            <a:r>
              <a:rPr lang="fr-FR" sz="1200" b="0" i="0" kern="1200" dirty="0">
                <a:solidFill>
                  <a:schemeClr val="tx1"/>
                </a:solidFill>
                <a:effectLst/>
                <a:latin typeface="+mn-lt"/>
                <a:ea typeface="+mn-ea"/>
                <a:cs typeface="+mn-cs"/>
              </a:rPr>
              <a:t>. Dans le cas le plus général, sans étiquette, on cherche à déterminer la structure sous-jacente des données (qui peuvent être une densité de probabilité) et il s'agit alors d'</a:t>
            </a:r>
            <a:r>
              <a:rPr lang="fr-FR" sz="1200" b="0" i="0" u="none" strike="noStrike" kern="1200" dirty="0">
                <a:solidFill>
                  <a:schemeClr val="tx1"/>
                </a:solidFill>
                <a:effectLst/>
                <a:latin typeface="+mn-lt"/>
                <a:ea typeface="+mn-ea"/>
                <a:cs typeface="+mn-cs"/>
                <a:hlinkClick r:id="rId7" tooltip="Apprentissage non supervisé"/>
              </a:rPr>
              <a:t>apprentissage non supervisé</a:t>
            </a:r>
            <a:r>
              <a:rPr lang="fr-FR" sz="1200" b="0" i="0" kern="1200" dirty="0">
                <a:solidFill>
                  <a:schemeClr val="tx1"/>
                </a:solidFill>
                <a:effectLst/>
                <a:latin typeface="+mn-lt"/>
                <a:ea typeface="+mn-ea"/>
                <a:cs typeface="+mn-cs"/>
              </a:rPr>
              <a:t>.</a:t>
            </a:r>
          </a:p>
          <a:p>
            <a:r>
              <a:rPr lang="fr-FR" sz="1200" b="0" i="0" kern="1200" dirty="0">
                <a:solidFill>
                  <a:schemeClr val="tx1"/>
                </a:solidFill>
                <a:effectLst/>
                <a:latin typeface="+mn-lt"/>
                <a:ea typeface="+mn-ea"/>
                <a:cs typeface="+mn-cs"/>
              </a:rPr>
              <a:t>=&gt; Nous nous intéressant dans la suite de la présentation à l’apprentissage supervisé</a:t>
            </a:r>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11</a:t>
            </a:fld>
            <a:endParaRPr lang="fr-FR"/>
          </a:p>
        </p:txBody>
      </p:sp>
    </p:spTree>
    <p:extLst>
      <p:ext uri="{BB962C8B-B14F-4D97-AF65-F5344CB8AC3E}">
        <p14:creationId xmlns:p14="http://schemas.microsoft.com/office/powerpoint/2010/main" val="3635971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indent="-285750">
              <a:buFont typeface="Arial" panose="020B0604020202020204" pitchFamily="34" charset="0"/>
              <a:buChar char="•"/>
            </a:pPr>
            <a:r>
              <a:rPr lang="fr-FR" sz="1200" dirty="0"/>
              <a:t>Un réseau de neurones récurrents est un réseau de neurones artificiels présentant des connexions récurrentes. Un réseau de neurones récurrents est constitué d'unités (neurones) interconnectés interagissant non-linéairement et pour lequel il existe au moins un cycle dans la structure. Les unités sont reliées par des arcs (synapses) qui possèdent un poids. La sortie d'un neurone est une combinaison non linéaire de ses entrées.</a:t>
            </a:r>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12</a:t>
            </a:fld>
            <a:endParaRPr lang="fr-FR"/>
          </a:p>
        </p:txBody>
      </p:sp>
    </p:spTree>
    <p:extLst>
      <p:ext uri="{BB962C8B-B14F-4D97-AF65-F5344CB8AC3E}">
        <p14:creationId xmlns:p14="http://schemas.microsoft.com/office/powerpoint/2010/main" val="164943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indent="-285750">
              <a:buFont typeface="Arial" panose="020B0604020202020204" pitchFamily="34" charset="0"/>
              <a:buChar char="•"/>
            </a:pPr>
            <a:r>
              <a:rPr lang="fr-FR" sz="1200" dirty="0"/>
              <a:t>Un modèle de Markov caché  est un modèle statistique dans lequel le système modélisé est supposé être un processus Markovien de paramètres inconnus. Contrairement à une chaîne de Markov classique, où les transitions prises sont inconnues de l'utilisateur mais où les états d'une exécution sont connus, dans un modèle de Markov caché, les états d'une exécution sont inconnus de l'utilisateur</a:t>
            </a:r>
          </a:p>
          <a:p>
            <a:pPr marL="285750" indent="-285750">
              <a:buFont typeface="Arial" panose="020B0604020202020204" pitchFamily="34" charset="0"/>
              <a:buChar char="•"/>
            </a:pPr>
            <a:r>
              <a:rPr lang="fr-FR" sz="1200" dirty="0"/>
              <a:t>Les modèles de Markov cachés sont massivement utilisés notamment en reconnaissance de forme, en IA ou encore en traitement automatique de langage.</a:t>
            </a:r>
          </a:p>
          <a:p>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13</a:t>
            </a:fld>
            <a:endParaRPr lang="fr-FR"/>
          </a:p>
        </p:txBody>
      </p:sp>
    </p:spTree>
    <p:extLst>
      <p:ext uri="{BB962C8B-B14F-4D97-AF65-F5344CB8AC3E}">
        <p14:creationId xmlns:p14="http://schemas.microsoft.com/office/powerpoint/2010/main" val="2467197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En apprentissage automatique, un réseau de neurones convolutifs ou réseau de neurones à convolution est un type de réseau de neurones artificiels acycliques (</a:t>
            </a:r>
            <a:r>
              <a:rPr lang="fr-FR" sz="1200" dirty="0" err="1"/>
              <a:t>feed-forward</a:t>
            </a:r>
            <a:r>
              <a:rPr lang="fr-FR" sz="1200" dirty="0"/>
              <a:t>), dans lequel le motif de connexion entre les neurones est inspiré par le cortex visuel des animaux. Leur fonctionnement est inspiré par les processus biologiques, ils consistent en un empilage multicouche de perceptrons, dont le but est de prétraiter</a:t>
            </a:r>
            <a:r>
              <a:rPr lang="fr-FR" sz="1200" dirty="0">
                <a:hlinkClick r:id="rId3">
                  <a:extLst>
                    <a:ext uri="{A12FA001-AC4F-418D-AE19-62706E023703}">
                      <ahyp:hlinkClr xmlns:ahyp="http://schemas.microsoft.com/office/drawing/2018/hyperlinkcolor" val="tx"/>
                    </a:ext>
                  </a:extLst>
                </a:hlinkClick>
              </a:rPr>
              <a:t>3</a:t>
            </a:r>
            <a:r>
              <a:rPr lang="fr-FR" sz="1200" dirty="0"/>
              <a:t> de petites quantités d'informations. Les réseaux neuronaux convolutifs ont de larges applications dans la reconnaissance d'image et vidéo, les systèmes de recommandation et le traitement du langage naturel.</a:t>
            </a:r>
          </a:p>
          <a:p>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14</a:t>
            </a:fld>
            <a:endParaRPr lang="fr-FR"/>
          </a:p>
        </p:txBody>
      </p:sp>
    </p:spTree>
    <p:extLst>
      <p:ext uri="{BB962C8B-B14F-4D97-AF65-F5344CB8AC3E}">
        <p14:creationId xmlns:p14="http://schemas.microsoft.com/office/powerpoint/2010/main" val="3763938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 ce stade</a:t>
            </a:r>
            <a:r>
              <a:rPr lang="fr-FR" baseline="0" dirty="0"/>
              <a:t> nous sommes arrivés a l’</a:t>
            </a:r>
            <a:r>
              <a:rPr lang="fr-FR" baseline="0" dirty="0" err="1"/>
              <a:t>etude</a:t>
            </a:r>
            <a:r>
              <a:rPr lang="fr-FR" baseline="0" dirty="0"/>
              <a:t> technique de notre projet  pour ce faire</a:t>
            </a:r>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15</a:t>
            </a:fld>
            <a:endParaRPr lang="fr-FR"/>
          </a:p>
        </p:txBody>
      </p:sp>
    </p:spTree>
    <p:extLst>
      <p:ext uri="{BB962C8B-B14F-4D97-AF65-F5344CB8AC3E}">
        <p14:creationId xmlns:p14="http://schemas.microsoft.com/office/powerpoint/2010/main" val="3647786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Chaque image est représentée par ces pixels. Celles si prennent des valeurs de nuance de gris allant de </a:t>
            </a:r>
            <a:r>
              <a:rPr lang="fr-FR" sz="1200" b="1" dirty="0"/>
              <a:t>0 à 255</a:t>
            </a:r>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16</a:t>
            </a:fld>
            <a:endParaRPr lang="fr-FR"/>
          </a:p>
        </p:txBody>
      </p:sp>
    </p:spTree>
    <p:extLst>
      <p:ext uri="{BB962C8B-B14F-4D97-AF65-F5344CB8AC3E}">
        <p14:creationId xmlns:p14="http://schemas.microsoft.com/office/powerpoint/2010/main" val="1380293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Chaque matrice est en suite représentée par un vecteur contenant les valeurs de nuance de gris de toutes les pixels</a:t>
            </a:r>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17</a:t>
            </a:fld>
            <a:endParaRPr lang="fr-FR"/>
          </a:p>
        </p:txBody>
      </p:sp>
    </p:spTree>
    <p:extLst>
      <p:ext uri="{BB962C8B-B14F-4D97-AF65-F5344CB8AC3E}">
        <p14:creationId xmlns:p14="http://schemas.microsoft.com/office/powerpoint/2010/main" val="356328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 Ce vecteur est en suite mis en Input d'un réseau de neurones lequel va apprendre à bien deviner sa classe.</a:t>
            </a:r>
          </a:p>
          <a:p>
            <a:pPr marL="0" indent="0">
              <a:buFontTx/>
              <a:buNone/>
            </a:pPr>
            <a:r>
              <a:rPr lang="fr-FR" dirty="0"/>
              <a:t>- Cet entrainement consiste à trouver la combinaison de valeurs des </a:t>
            </a:r>
            <a:r>
              <a:rPr lang="fr-FR" dirty="0" err="1"/>
              <a:t>teta</a:t>
            </a:r>
            <a:r>
              <a:rPr lang="fr-FR" dirty="0"/>
              <a:t>(i)  qui minimiserait la fonction objectif qu’on a définit.</a:t>
            </a:r>
          </a:p>
          <a:p>
            <a:pPr marL="0" indent="0">
              <a:buFontTx/>
              <a:buNone/>
            </a:pPr>
            <a:r>
              <a:rPr lang="fr-FR" dirty="0"/>
              <a:t>- Les </a:t>
            </a:r>
            <a:r>
              <a:rPr lang="fr-FR" dirty="0" err="1"/>
              <a:t>teta</a:t>
            </a:r>
            <a:r>
              <a:rPr lang="fr-FR" dirty="0"/>
              <a:t>(i) sont les poids de chaque neurone.</a:t>
            </a:r>
          </a:p>
          <a:p>
            <a:r>
              <a:rPr lang="fr-FR" dirty="0"/>
              <a:t>- On aurait en sortie un vecteur appartenant à R4 permettant de faire une correspondance avec la classe en question. [1,0,0,0] pour un piéton par exemple.</a:t>
            </a:r>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18</a:t>
            </a:fld>
            <a:endParaRPr lang="fr-FR"/>
          </a:p>
        </p:txBody>
      </p:sp>
    </p:spTree>
    <p:extLst>
      <p:ext uri="{BB962C8B-B14F-4D97-AF65-F5344CB8AC3E}">
        <p14:creationId xmlns:p14="http://schemas.microsoft.com/office/powerpoint/2010/main" val="1793321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Dans ce qui suit nous allons</a:t>
            </a:r>
            <a:r>
              <a:rPr lang="fr-FR" baseline="0" dirty="0"/>
              <a:t> voir la conception de notre base de données </a:t>
            </a:r>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19</a:t>
            </a:fld>
            <a:endParaRPr lang="fr-FR"/>
          </a:p>
        </p:txBody>
      </p:sp>
    </p:spTree>
    <p:extLst>
      <p:ext uri="{BB962C8B-B14F-4D97-AF65-F5344CB8AC3E}">
        <p14:creationId xmlns:p14="http://schemas.microsoft.com/office/powerpoint/2010/main" val="7714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Avant</a:t>
            </a:r>
            <a:r>
              <a:rPr lang="fr-FR" baseline="0" dirty="0"/>
              <a:t> de présenter le projet nous commencerons par définir son contexte. Nous passerons par la suite à l’étude technique  puis la conception et la réalisation pour finir avec une conclusion et les perspectives de notre projet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2</a:t>
            </a:fld>
            <a:endParaRPr lang="fr-FR"/>
          </a:p>
        </p:txBody>
      </p:sp>
    </p:spTree>
    <p:extLst>
      <p:ext uri="{BB962C8B-B14F-4D97-AF65-F5344CB8AC3E}">
        <p14:creationId xmlns:p14="http://schemas.microsoft.com/office/powerpoint/2010/main" val="1460337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On va voir </a:t>
            </a:r>
            <a:r>
              <a:rPr lang="fr-FR" dirty="0" err="1"/>
              <a:t>totu</a:t>
            </a:r>
            <a:r>
              <a:rPr lang="fr-FR" baseline="0" dirty="0"/>
              <a:t> d abord la conception des magasins de données ensuite celle de notre </a:t>
            </a:r>
            <a:r>
              <a:rPr lang="fr-FR" baseline="0" dirty="0" err="1"/>
              <a:t>enropot</a:t>
            </a:r>
            <a:r>
              <a:rPr lang="fr-FR" baseline="0" dirty="0"/>
              <a:t> de données </a:t>
            </a:r>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20</a:t>
            </a:fld>
            <a:endParaRPr lang="fr-FR"/>
          </a:p>
        </p:txBody>
      </p:sp>
    </p:spTree>
    <p:extLst>
      <p:ext uri="{BB962C8B-B14F-4D97-AF65-F5344CB8AC3E}">
        <p14:creationId xmlns:p14="http://schemas.microsoft.com/office/powerpoint/2010/main" val="2868774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21</a:t>
            </a:fld>
            <a:endParaRPr lang="fr-FR"/>
          </a:p>
        </p:txBody>
      </p:sp>
    </p:spTree>
    <p:extLst>
      <p:ext uri="{BB962C8B-B14F-4D97-AF65-F5344CB8AC3E}">
        <p14:creationId xmlns:p14="http://schemas.microsoft.com/office/powerpoint/2010/main" val="4002423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22</a:t>
            </a:fld>
            <a:endParaRPr lang="fr-FR"/>
          </a:p>
        </p:txBody>
      </p:sp>
    </p:spTree>
    <p:extLst>
      <p:ext uri="{BB962C8B-B14F-4D97-AF65-F5344CB8AC3E}">
        <p14:creationId xmlns:p14="http://schemas.microsoft.com/office/powerpoint/2010/main" val="4248343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have 13550 unique words for 115320 images</a:t>
            </a:r>
            <a:endParaRPr lang="fr-FR" sz="1200" b="0" i="0" u="none" strike="noStrike" kern="1200" dirty="0">
              <a:solidFill>
                <a:schemeClr val="tx1"/>
              </a:solidFill>
              <a:effectLst/>
              <a:latin typeface="+mn-lt"/>
              <a:ea typeface="+mn-ea"/>
              <a:cs typeface="+mn-cs"/>
            </a:endParaRPr>
          </a:p>
          <a:p>
            <a:r>
              <a:rPr lang="fr-FR" sz="1200" b="0" i="0" u="none" strike="noStrike" kern="1200" dirty="0">
                <a:solidFill>
                  <a:schemeClr val="tx1"/>
                </a:solidFill>
                <a:effectLst/>
                <a:latin typeface="+mn-lt"/>
                <a:ea typeface="+mn-ea"/>
                <a:cs typeface="+mn-cs"/>
              </a:rPr>
              <a:t>Le but est d'entrainer un modèle capable de comprendre l'écriture manuscrite. l'entrée est l'image. La sortie aussi. On cherche à minimiser l'erreur de reconstruction.</a:t>
            </a:r>
          </a:p>
          <a:p>
            <a:r>
              <a:rPr lang="fr-FR" sz="1200" b="0" i="0" u="none" strike="noStrike" kern="1200" dirty="0">
                <a:solidFill>
                  <a:schemeClr val="tx1"/>
                </a:solidFill>
                <a:effectLst/>
                <a:latin typeface="+mn-lt"/>
                <a:ea typeface="+mn-ea"/>
                <a:cs typeface="+mn-cs"/>
              </a:rPr>
              <a:t>L’erreur obtenu est de l’ordre de 0,4</a:t>
            </a:r>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23</a:t>
            </a:fld>
            <a:endParaRPr lang="fr-FR"/>
          </a:p>
        </p:txBody>
      </p:sp>
    </p:spTree>
    <p:extLst>
      <p:ext uri="{BB962C8B-B14F-4D97-AF65-F5344CB8AC3E}">
        <p14:creationId xmlns:p14="http://schemas.microsoft.com/office/powerpoint/2010/main" val="874930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dirty="0">
                <a:solidFill>
                  <a:schemeClr val="tx1"/>
                </a:solidFill>
                <a:effectLst/>
                <a:latin typeface="+mn-lt"/>
                <a:ea typeface="+mn-ea"/>
                <a:cs typeface="+mn-cs"/>
              </a:rPr>
              <a:t>Après avoir minimiser l’erreur on arrive à reconstruire les images en entrées à savoir les images de testes et ainsi  </a:t>
            </a:r>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24</a:t>
            </a:fld>
            <a:endParaRPr lang="fr-FR"/>
          </a:p>
        </p:txBody>
      </p:sp>
    </p:spTree>
    <p:extLst>
      <p:ext uri="{BB962C8B-B14F-4D97-AF65-F5344CB8AC3E}">
        <p14:creationId xmlns:p14="http://schemas.microsoft.com/office/powerpoint/2010/main" val="1326297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 couche de classification on utilise pour le </a:t>
            </a:r>
            <a:r>
              <a:rPr lang="fr-FR" dirty="0" err="1"/>
              <a:t>learning</a:t>
            </a:r>
            <a:r>
              <a:rPr lang="fr-FR" dirty="0"/>
              <a:t> la fonction </a:t>
            </a:r>
            <a:r>
              <a:rPr lang="fr-FR" dirty="0" err="1"/>
              <a:t>categorical</a:t>
            </a:r>
            <a:r>
              <a:rPr lang="fr-FR" dirty="0"/>
              <a:t> cross entropie</a:t>
            </a:r>
          </a:p>
          <a:p>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25</a:t>
            </a:fld>
            <a:endParaRPr lang="fr-FR"/>
          </a:p>
        </p:txBody>
      </p:sp>
    </p:spTree>
    <p:extLst>
      <p:ext uri="{BB962C8B-B14F-4D97-AF65-F5344CB8AC3E}">
        <p14:creationId xmlns:p14="http://schemas.microsoft.com/office/powerpoint/2010/main" val="299094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dirty="0">
                <a:solidFill>
                  <a:schemeClr val="tx1"/>
                </a:solidFill>
                <a:effectLst/>
                <a:latin typeface="+mn-lt"/>
                <a:ea typeface="+mn-ea"/>
                <a:cs typeface="+mn-cs"/>
              </a:rPr>
              <a:t>On retrouve environ 57% d’</a:t>
            </a:r>
            <a:r>
              <a:rPr lang="fr-FR" sz="1200" b="0" i="0" u="none" strike="noStrike" kern="1200" dirty="0" err="1">
                <a:solidFill>
                  <a:schemeClr val="tx1"/>
                </a:solidFill>
                <a:effectLst/>
                <a:latin typeface="+mn-lt"/>
                <a:ea typeface="+mn-ea"/>
                <a:cs typeface="+mn-cs"/>
              </a:rPr>
              <a:t>accuracy</a:t>
            </a:r>
            <a:endParaRPr lang="fr-FR" sz="1200" b="0" i="0" u="none" strike="noStrike"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26</a:t>
            </a:fld>
            <a:endParaRPr lang="fr-FR"/>
          </a:p>
        </p:txBody>
      </p:sp>
    </p:spTree>
    <p:extLst>
      <p:ext uri="{BB962C8B-B14F-4D97-AF65-F5344CB8AC3E}">
        <p14:creationId xmlns:p14="http://schemas.microsoft.com/office/powerpoint/2010/main" val="652453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EAAC12D-2444-4043-8725-560CC74CFD96}" type="slidenum">
              <a:rPr lang="fr-FR" smtClean="0"/>
              <a:t>27</a:t>
            </a:fld>
            <a:endParaRPr lang="fr-FR"/>
          </a:p>
        </p:txBody>
      </p:sp>
    </p:spTree>
    <p:extLst>
      <p:ext uri="{BB962C8B-B14F-4D97-AF65-F5344CB8AC3E}">
        <p14:creationId xmlns:p14="http://schemas.microsoft.com/office/powerpoint/2010/main" val="1860551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guise de conclusion</a:t>
            </a:r>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28</a:t>
            </a:fld>
            <a:endParaRPr lang="fr-FR"/>
          </a:p>
        </p:txBody>
      </p:sp>
    </p:spTree>
    <p:extLst>
      <p:ext uri="{BB962C8B-B14F-4D97-AF65-F5344CB8AC3E}">
        <p14:creationId xmlns:p14="http://schemas.microsoft.com/office/powerpoint/2010/main" val="3270517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29</a:t>
            </a:fld>
            <a:endParaRPr lang="fr-FR"/>
          </a:p>
        </p:txBody>
      </p:sp>
    </p:spTree>
    <p:extLst>
      <p:ext uri="{BB962C8B-B14F-4D97-AF65-F5344CB8AC3E}">
        <p14:creationId xmlns:p14="http://schemas.microsoft.com/office/powerpoint/2010/main" val="108905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À ce jour, l’intelligence artificielle est progressivement devenue omniprésente dans de nombreux aspects de notre vie quotidienne. Des capteurs intelligents qui nous aident à prendre des photos parfaites aux fonctions de stationnement automatique dans les voitures, en passant par les assistants personnels dans les smartphones, l’intelligence artificielle est très présente tout autour de nous. L’éducation est l’un des secteurs où l’intelligence artificielle est sur le point d’apporter de grands changements, parmi ces secteur on retrouve la reconnaissance de l’écriture manuscrite </a:t>
            </a:r>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3</a:t>
            </a:fld>
            <a:endParaRPr lang="fr-FR"/>
          </a:p>
        </p:txBody>
      </p:sp>
    </p:spTree>
    <p:extLst>
      <p:ext uri="{BB962C8B-B14F-4D97-AF65-F5344CB8AC3E}">
        <p14:creationId xmlns:p14="http://schemas.microsoft.com/office/powerpoint/2010/main" val="23999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On</a:t>
            </a:r>
            <a:r>
              <a:rPr lang="fr-FR" baseline="0" dirty="0"/>
              <a:t> a pu divisé le </a:t>
            </a:r>
            <a:r>
              <a:rPr lang="fr-FR" baseline="0" dirty="0" err="1"/>
              <a:t>context</a:t>
            </a:r>
            <a:r>
              <a:rPr lang="fr-FR" baseline="0" dirty="0"/>
              <a:t> du projet en 2 sous partie</a:t>
            </a:r>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4</a:t>
            </a:fld>
            <a:endParaRPr lang="fr-FR"/>
          </a:p>
        </p:txBody>
      </p:sp>
    </p:spTree>
    <p:extLst>
      <p:ext uri="{BB962C8B-B14F-4D97-AF65-F5344CB8AC3E}">
        <p14:creationId xmlns:p14="http://schemas.microsoft.com/office/powerpoint/2010/main" val="75763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De nos jours l'intelligence artificielle et l'apprentissage automatique sont considérés comme les principaux acteurs à la pointe de la révolution numérique. De nombreux secteurs tels que le système éducatif, les transports, les soins de santé et le marketing ont commencé à adopter la technologie émergente pour améliorer leurs plans d’action. L'enseignement peut bénéficier de cette technologie qui ne cesse d'accroître ses domaines d’application, en améliorer le ciblage des cours, la personnalisation du suivi des étudiants mais aussi faciliter le passage des documents physiques au format numérique.</a:t>
            </a:r>
          </a:p>
          <a:p>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5</a:t>
            </a:fld>
            <a:endParaRPr lang="fr-FR"/>
          </a:p>
        </p:txBody>
      </p:sp>
    </p:spTree>
    <p:extLst>
      <p:ext uri="{BB962C8B-B14F-4D97-AF65-F5344CB8AC3E}">
        <p14:creationId xmlns:p14="http://schemas.microsoft.com/office/powerpoint/2010/main" val="837634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Il existe actuellement plusieurs systèmes permettant la numérisation de texte manuscrit, ces systèmes s’inscrivent dans le domaine de la reconnaissance optique de caractères (ROC). En effet, ces méthodes ont déjà fait leurs preuves dans le secteur bancaire à travers la lecture des chèques ou des adresses dans le domaine postal mais restent méconnues voire inutilisées dans le système éducatif.  De ce fait, ce mémoire propose une étude de différentes solutions de ROC, plus précisément celles basées sur le machine </a:t>
            </a:r>
            <a:r>
              <a:rPr lang="fr-FR" sz="1200" kern="1200" dirty="0" err="1">
                <a:solidFill>
                  <a:schemeClr val="tx1"/>
                </a:solidFill>
                <a:effectLst/>
                <a:latin typeface="+mn-lt"/>
                <a:ea typeface="+mn-ea"/>
                <a:cs typeface="+mn-cs"/>
              </a:rPr>
              <a:t>learning</a:t>
            </a:r>
            <a:r>
              <a:rPr lang="fr-FR" sz="1200" kern="1200" dirty="0">
                <a:solidFill>
                  <a:schemeClr val="tx1"/>
                </a:solidFill>
                <a:effectLst/>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6</a:t>
            </a:fld>
            <a:endParaRPr lang="fr-FR"/>
          </a:p>
        </p:txBody>
      </p:sp>
    </p:spTree>
    <p:extLst>
      <p:ext uri="{BB962C8B-B14F-4D97-AF65-F5344CB8AC3E}">
        <p14:creationId xmlns:p14="http://schemas.microsoft.com/office/powerpoint/2010/main" val="317985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Après</a:t>
            </a:r>
            <a:r>
              <a:rPr lang="fr-FR" baseline="0" dirty="0"/>
              <a:t> avoir définit la problématique nous passons à la présentation du sujet</a:t>
            </a:r>
          </a:p>
          <a:p>
            <a:r>
              <a:rPr lang="fr-FR" baseline="0" dirty="0">
                <a:sym typeface="Wingdings" panose="05000000000000000000" pitchFamily="2" charset="2"/>
              </a:rPr>
              <a:t></a:t>
            </a:r>
            <a:r>
              <a:rPr lang="fr-FR" baseline="0" dirty="0"/>
              <a:t> organisé selon les axes suivant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7</a:t>
            </a:fld>
            <a:endParaRPr lang="fr-FR"/>
          </a:p>
        </p:txBody>
      </p:sp>
    </p:spTree>
    <p:extLst>
      <p:ext uri="{BB962C8B-B14F-4D97-AF65-F5344CB8AC3E}">
        <p14:creationId xmlns:p14="http://schemas.microsoft.com/office/powerpoint/2010/main" val="169731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a:t>organisé selon les axes suivant</a:t>
            </a:r>
          </a:p>
          <a:p>
            <a:r>
              <a:rPr lang="fr-FR" baseline="0" dirty="0"/>
              <a:t>A commencé par une définition de l’intelligence artificielle ensuite celle du machine </a:t>
            </a:r>
            <a:r>
              <a:rPr lang="fr-FR" baseline="0" dirty="0" err="1"/>
              <a:t>learning</a:t>
            </a:r>
            <a:r>
              <a:rPr lang="fr-FR" baseline="0" dirty="0"/>
              <a:t> puis une présentation de quelque modèle de machine </a:t>
            </a:r>
            <a:r>
              <a:rPr lang="fr-FR" baseline="0" dirty="0" err="1"/>
              <a:t>learning</a:t>
            </a:r>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8</a:t>
            </a:fld>
            <a:endParaRPr lang="fr-FR"/>
          </a:p>
        </p:txBody>
      </p:sp>
    </p:spTree>
    <p:extLst>
      <p:ext uri="{BB962C8B-B14F-4D97-AF65-F5344CB8AC3E}">
        <p14:creationId xmlns:p14="http://schemas.microsoft.com/office/powerpoint/2010/main" val="2033988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terme IA a vu son apparition en 1950 à travers </a:t>
            </a:r>
            <a:r>
              <a:rPr lang="fr-FR" dirty="0" err="1"/>
              <a:t>john</a:t>
            </a:r>
            <a:r>
              <a:rPr lang="fr-FR" dirty="0"/>
              <a:t> </a:t>
            </a:r>
            <a:r>
              <a:rPr lang="fr-FR" dirty="0" err="1"/>
              <a:t>mccarthy</a:t>
            </a:r>
            <a:r>
              <a:rPr lang="fr-FR" dirty="0"/>
              <a:t> qui le définit comme une</a:t>
            </a:r>
            <a:r>
              <a:rPr lang="fr-FR" sz="1200" dirty="0"/>
              <a:t> construction de programmes informatiques qui s’adonnent à des tâches qui sont, pour l’instant, accomplies de façon plus satisfaisante par des êtres humains car elles demandent des processus mentaux de haut niveau tels que : l’apprentissage perceptuel, l’organisation de la mémoire et le raisonnement critique.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AAC12D-2444-4043-8725-560CC74CFD96}" type="slidenum">
              <a:rPr lang="fr-FR" smtClean="0"/>
              <a:t>9</a:t>
            </a:fld>
            <a:endParaRPr lang="fr-FR"/>
          </a:p>
        </p:txBody>
      </p:sp>
    </p:spTree>
    <p:extLst>
      <p:ext uri="{BB962C8B-B14F-4D97-AF65-F5344CB8AC3E}">
        <p14:creationId xmlns:p14="http://schemas.microsoft.com/office/powerpoint/2010/main" val="210733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98C5869-1279-4F70-A8B2-C5CF76911A02}" type="datetime1">
              <a:rPr lang="fr-FR" smtClean="0"/>
              <a:t>07/07/2019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BA42B7-FD63-4E73-83E0-47365F3C1431}" type="slidenum">
              <a:rPr lang="fr-FR" smtClean="0"/>
              <a:t>‹N°›</a:t>
            </a:fld>
            <a:endParaRPr lang="fr-FR"/>
          </a:p>
        </p:txBody>
      </p:sp>
    </p:spTree>
    <p:extLst>
      <p:ext uri="{BB962C8B-B14F-4D97-AF65-F5344CB8AC3E}">
        <p14:creationId xmlns:p14="http://schemas.microsoft.com/office/powerpoint/2010/main" val="756514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275A979-04C7-4A9D-BD7E-78B3F34C9723}" type="datetime1">
              <a:rPr lang="fr-FR" smtClean="0"/>
              <a:t>07/07/2019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BA42B7-FD63-4E73-83E0-47365F3C1431}" type="slidenum">
              <a:rPr lang="fr-FR" smtClean="0"/>
              <a:t>‹N°›</a:t>
            </a:fld>
            <a:endParaRPr lang="fr-FR"/>
          </a:p>
        </p:txBody>
      </p:sp>
    </p:spTree>
    <p:extLst>
      <p:ext uri="{BB962C8B-B14F-4D97-AF65-F5344CB8AC3E}">
        <p14:creationId xmlns:p14="http://schemas.microsoft.com/office/powerpoint/2010/main" val="345428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65069D5-9785-4527-801F-B5E2E760D9EF}" type="datetime1">
              <a:rPr lang="fr-FR" smtClean="0"/>
              <a:t>07/07/2019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BA42B7-FD63-4E73-83E0-47365F3C1431}" type="slidenum">
              <a:rPr lang="fr-FR" smtClean="0"/>
              <a:t>‹N°›</a:t>
            </a:fld>
            <a:endParaRPr lang="fr-FR"/>
          </a:p>
        </p:txBody>
      </p:sp>
    </p:spTree>
    <p:extLst>
      <p:ext uri="{BB962C8B-B14F-4D97-AF65-F5344CB8AC3E}">
        <p14:creationId xmlns:p14="http://schemas.microsoft.com/office/powerpoint/2010/main" val="364512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3227C43-1201-4480-AADD-5069364E7CD3}" type="datetime1">
              <a:rPr lang="fr-FR" smtClean="0"/>
              <a:t>07/07/2019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BA42B7-FD63-4E73-83E0-47365F3C1431}" type="slidenum">
              <a:rPr lang="fr-FR" smtClean="0"/>
              <a:t>‹N°›</a:t>
            </a:fld>
            <a:endParaRPr lang="fr-FR"/>
          </a:p>
        </p:txBody>
      </p:sp>
    </p:spTree>
    <p:extLst>
      <p:ext uri="{BB962C8B-B14F-4D97-AF65-F5344CB8AC3E}">
        <p14:creationId xmlns:p14="http://schemas.microsoft.com/office/powerpoint/2010/main" val="10123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C98E8A48-80F0-4031-B00F-66E8A741B1E9}" type="datetime1">
              <a:rPr lang="fr-FR" smtClean="0"/>
              <a:t>07/07/2019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BA42B7-FD63-4E73-83E0-47365F3C1431}" type="slidenum">
              <a:rPr lang="fr-FR" smtClean="0"/>
              <a:t>‹N°›</a:t>
            </a:fld>
            <a:endParaRPr lang="fr-FR"/>
          </a:p>
        </p:txBody>
      </p:sp>
    </p:spTree>
    <p:extLst>
      <p:ext uri="{BB962C8B-B14F-4D97-AF65-F5344CB8AC3E}">
        <p14:creationId xmlns:p14="http://schemas.microsoft.com/office/powerpoint/2010/main" val="21635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2A4D7124-3FA4-43BF-AC86-8423C9A59FBF}" type="datetime1">
              <a:rPr lang="fr-FR" smtClean="0"/>
              <a:t>07/07/2019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9BA42B7-FD63-4E73-83E0-47365F3C1431}" type="slidenum">
              <a:rPr lang="fr-FR" smtClean="0"/>
              <a:t>‹N°›</a:t>
            </a:fld>
            <a:endParaRPr lang="fr-FR"/>
          </a:p>
        </p:txBody>
      </p:sp>
    </p:spTree>
    <p:extLst>
      <p:ext uri="{BB962C8B-B14F-4D97-AF65-F5344CB8AC3E}">
        <p14:creationId xmlns:p14="http://schemas.microsoft.com/office/powerpoint/2010/main" val="284386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50F8A43-11E3-46A2-B518-EFFC2EDC417A}" type="datetime1">
              <a:rPr lang="fr-FR" smtClean="0"/>
              <a:t>07/07/2019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9BA42B7-FD63-4E73-83E0-47365F3C1431}" type="slidenum">
              <a:rPr lang="fr-FR" smtClean="0"/>
              <a:t>‹N°›</a:t>
            </a:fld>
            <a:endParaRPr lang="fr-FR"/>
          </a:p>
        </p:txBody>
      </p:sp>
    </p:spTree>
    <p:extLst>
      <p:ext uri="{BB962C8B-B14F-4D97-AF65-F5344CB8AC3E}">
        <p14:creationId xmlns:p14="http://schemas.microsoft.com/office/powerpoint/2010/main" val="40835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EBBC6FF4-EFFA-4850-A557-C7D45E2D35FF}" type="datetime1">
              <a:rPr lang="fr-FR" smtClean="0"/>
              <a:t>07/07/2019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9BA42B7-FD63-4E73-83E0-47365F3C1431}" type="slidenum">
              <a:rPr lang="fr-FR" smtClean="0"/>
              <a:t>‹N°›</a:t>
            </a:fld>
            <a:endParaRPr lang="fr-FR"/>
          </a:p>
        </p:txBody>
      </p:sp>
    </p:spTree>
    <p:extLst>
      <p:ext uri="{BB962C8B-B14F-4D97-AF65-F5344CB8AC3E}">
        <p14:creationId xmlns:p14="http://schemas.microsoft.com/office/powerpoint/2010/main" val="300553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585677-2B18-4BCE-BF10-F2925349E2A2}" type="datetime1">
              <a:rPr lang="fr-FR" smtClean="0"/>
              <a:t>07/07/2019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9BA42B7-FD63-4E73-83E0-47365F3C1431}" type="slidenum">
              <a:rPr lang="fr-FR" smtClean="0"/>
              <a:t>‹N°›</a:t>
            </a:fld>
            <a:endParaRPr lang="fr-FR"/>
          </a:p>
        </p:txBody>
      </p:sp>
    </p:spTree>
    <p:extLst>
      <p:ext uri="{BB962C8B-B14F-4D97-AF65-F5344CB8AC3E}">
        <p14:creationId xmlns:p14="http://schemas.microsoft.com/office/powerpoint/2010/main" val="295253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E39FAE2D-F5CC-4A67-A3D3-FDB6F1EC86C0}" type="datetime1">
              <a:rPr lang="fr-FR" smtClean="0"/>
              <a:t>07/07/2019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9BA42B7-FD63-4E73-83E0-47365F3C1431}" type="slidenum">
              <a:rPr lang="fr-FR" smtClean="0"/>
              <a:t>‹N°›</a:t>
            </a:fld>
            <a:endParaRPr lang="fr-FR"/>
          </a:p>
        </p:txBody>
      </p:sp>
    </p:spTree>
    <p:extLst>
      <p:ext uri="{BB962C8B-B14F-4D97-AF65-F5344CB8AC3E}">
        <p14:creationId xmlns:p14="http://schemas.microsoft.com/office/powerpoint/2010/main" val="174206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7694183-4C84-4C65-8D11-413752493F10}" type="datetime1">
              <a:rPr lang="fr-FR" smtClean="0"/>
              <a:t>07/07/2019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9BA42B7-FD63-4E73-83E0-47365F3C1431}" type="slidenum">
              <a:rPr lang="fr-FR" smtClean="0"/>
              <a:t>‹N°›</a:t>
            </a:fld>
            <a:endParaRPr lang="fr-FR"/>
          </a:p>
        </p:txBody>
      </p:sp>
    </p:spTree>
    <p:extLst>
      <p:ext uri="{BB962C8B-B14F-4D97-AF65-F5344CB8AC3E}">
        <p14:creationId xmlns:p14="http://schemas.microsoft.com/office/powerpoint/2010/main" val="247780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35B7F-7B77-4FB2-99FF-CB0929981E37}" type="datetime1">
              <a:rPr lang="fr-FR" smtClean="0"/>
              <a:t>07/07/2019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A42B7-FD63-4E73-83E0-47365F3C1431}" type="slidenum">
              <a:rPr lang="fr-FR" smtClean="0"/>
              <a:t>‹N°›</a:t>
            </a:fld>
            <a:endParaRPr lang="fr-FR"/>
          </a:p>
        </p:txBody>
      </p:sp>
    </p:spTree>
    <p:extLst>
      <p:ext uri="{BB962C8B-B14F-4D97-AF65-F5344CB8AC3E}">
        <p14:creationId xmlns:p14="http://schemas.microsoft.com/office/powerpoint/2010/main" val="4279854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2868787"/>
            <a:ext cx="12192000" cy="171319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w="3175">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gradFill flip="none" rotWithShape="1">
                  <a:gsLst>
                    <a:gs pos="0">
                      <a:prstClr val="white">
                        <a:lumMod val="75000"/>
                      </a:prstClr>
                    </a:gs>
                    <a:gs pos="50000">
                      <a:prstClr val="white">
                        <a:lumMod val="85000"/>
                      </a:prstClr>
                    </a:gs>
                    <a:gs pos="100000">
                      <a:prstClr val="white"/>
                    </a:gs>
                  </a:gsLst>
                  <a:lin ang="16200000" scaled="1"/>
                  <a:tileRect/>
                </a:gradFill>
                <a:effectLst>
                  <a:outerShdw dist="38100" dir="5400000" algn="t" rotWithShape="0">
                    <a:prstClr val="black">
                      <a:alpha val="60000"/>
                    </a:prstClr>
                  </a:outerShdw>
                </a:effectLst>
                <a:latin typeface="Century Gothic" pitchFamily="34" charset="0"/>
              </a:rPr>
              <a:t>  </a:t>
            </a:r>
            <a:endParaRPr lang="en-US" sz="4000" b="1" dirty="0">
              <a:gradFill flip="none" rotWithShape="1">
                <a:gsLst>
                  <a:gs pos="0">
                    <a:prstClr val="white">
                      <a:lumMod val="75000"/>
                    </a:prstClr>
                  </a:gs>
                  <a:gs pos="50000">
                    <a:prstClr val="white">
                      <a:lumMod val="85000"/>
                    </a:prstClr>
                  </a:gs>
                  <a:gs pos="100000">
                    <a:prstClr val="white"/>
                  </a:gs>
                </a:gsLst>
                <a:lin ang="16200000" scaled="1"/>
                <a:tileRect/>
              </a:gradFill>
              <a:effectLst>
                <a:outerShdw dist="38100" dir="5400000" algn="t" rotWithShape="0">
                  <a:prstClr val="black">
                    <a:alpha val="60000"/>
                  </a:prstClr>
                </a:outerShdw>
              </a:effectLst>
              <a:latin typeface="Century Gothic" pitchFamily="34" charset="0"/>
            </a:endParaRPr>
          </a:p>
        </p:txBody>
      </p:sp>
      <p:sp>
        <p:nvSpPr>
          <p:cNvPr id="6" name="Rectangle 5"/>
          <p:cNvSpPr/>
          <p:nvPr/>
        </p:nvSpPr>
        <p:spPr>
          <a:xfrm>
            <a:off x="0" y="4208560"/>
            <a:ext cx="12192000" cy="377527"/>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3175">
            <a:solidFill>
              <a:schemeClr val="accent1">
                <a:lumMod val="60000"/>
                <a:lumOff val="40000"/>
              </a:schemeClr>
            </a:solidFill>
          </a:ln>
          <a:effectLst>
            <a:outerShdw blurRad="50800" dist="38100" dir="5400000" algn="t" rotWithShape="0">
              <a:prstClr val="black">
                <a:alpha val="40000"/>
              </a:prstClr>
            </a:outerShdw>
          </a:effectLst>
          <a:scene3d>
            <a:camera prst="orthographicFront"/>
            <a:lightRig rig="threePt" dir="t"/>
          </a:scene3d>
          <a:sp3d>
            <a:bevelT w="50800" h="38100" prst="coolSlant"/>
          </a:sp3d>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2000" b="1" dirty="0">
              <a:ln w="3175">
                <a:noFill/>
              </a:ln>
              <a:solidFill>
                <a:srgbClr val="E6E6E6"/>
              </a:solidFill>
              <a:latin typeface="Century Gothic" pitchFamily="34" charset="0"/>
            </a:endParaRPr>
          </a:p>
        </p:txBody>
      </p:sp>
      <p:sp>
        <p:nvSpPr>
          <p:cNvPr id="7" name="Rectangle 6"/>
          <p:cNvSpPr/>
          <p:nvPr/>
        </p:nvSpPr>
        <p:spPr>
          <a:xfrm>
            <a:off x="1021806" y="5089604"/>
            <a:ext cx="2560316" cy="697050"/>
          </a:xfrm>
          <a:prstGeom prst="rect">
            <a:avLst/>
          </a:prstGeom>
          <a:noFill/>
        </p:spPr>
        <p:txBody>
          <a:bodyPr wrap="none" lIns="91440" tIns="45720" rIns="91440" bIns="45720">
            <a:spAutoFit/>
          </a:bodyPr>
          <a:lstStyle/>
          <a:p>
            <a:pPr>
              <a:lnSpc>
                <a:spcPct val="150000"/>
              </a:lnSpc>
            </a:pPr>
            <a:r>
              <a:rPr lang="fr-FR" sz="1400" dirty="0">
                <a:ln w="0"/>
                <a:effectLst>
                  <a:outerShdw blurRad="38100" dist="19050" dir="2700000" algn="tl" rotWithShape="0">
                    <a:schemeClr val="dk1">
                      <a:alpha val="40000"/>
                    </a:schemeClr>
                  </a:outerShdw>
                </a:effectLst>
                <a:latin typeface="Century Gothic" panose="020B0502020202020204" pitchFamily="34" charset="0"/>
              </a:rPr>
              <a:t>Soutenu le 02-07-2019 par : </a:t>
            </a:r>
          </a:p>
          <a:p>
            <a:pPr>
              <a:lnSpc>
                <a:spcPct val="150000"/>
              </a:lnSpc>
            </a:pPr>
            <a:r>
              <a:rPr lang="fr-FR" sz="1400" b="1" dirty="0">
                <a:ln w="0"/>
                <a:effectLst>
                  <a:outerShdw blurRad="38100" dist="19050" dir="2700000" algn="tl" rotWithShape="0">
                    <a:schemeClr val="dk1">
                      <a:alpha val="40000"/>
                    </a:schemeClr>
                  </a:outerShdw>
                </a:effectLst>
                <a:latin typeface="Century Gothic" panose="020B0502020202020204" pitchFamily="34" charset="0"/>
              </a:rPr>
              <a:t>Mr. ZINE </a:t>
            </a:r>
            <a:r>
              <a:rPr lang="fr-FR" sz="1400" b="1" dirty="0" err="1">
                <a:ln w="0"/>
                <a:effectLst>
                  <a:outerShdw blurRad="38100" dist="19050" dir="2700000" algn="tl" rotWithShape="0">
                    <a:schemeClr val="dk1">
                      <a:alpha val="40000"/>
                    </a:schemeClr>
                  </a:outerShdw>
                </a:effectLst>
                <a:latin typeface="Century Gothic" panose="020B0502020202020204" pitchFamily="34" charset="0"/>
              </a:rPr>
              <a:t>Mohcine</a:t>
            </a:r>
            <a:endParaRPr lang="fr-FR" sz="1400" b="1" dirty="0">
              <a:ln w="0"/>
              <a:effectLst>
                <a:outerShdw blurRad="38100" dist="19050" dir="2700000" algn="tl" rotWithShape="0">
                  <a:schemeClr val="dk1">
                    <a:alpha val="40000"/>
                  </a:schemeClr>
                </a:outerShdw>
              </a:effectLst>
              <a:latin typeface="Century Gothic" panose="020B0502020202020204" pitchFamily="34" charset="0"/>
            </a:endParaRPr>
          </a:p>
        </p:txBody>
      </p:sp>
      <p:sp>
        <p:nvSpPr>
          <p:cNvPr id="13" name="Rectangle 12"/>
          <p:cNvSpPr/>
          <p:nvPr/>
        </p:nvSpPr>
        <p:spPr>
          <a:xfrm>
            <a:off x="8543971" y="4780581"/>
            <a:ext cx="229550" cy="307777"/>
          </a:xfrm>
          <a:prstGeom prst="rect">
            <a:avLst/>
          </a:prstGeom>
          <a:noFill/>
        </p:spPr>
        <p:txBody>
          <a:bodyPr wrap="none" lIns="91440" tIns="45720" rIns="91440" bIns="45720">
            <a:spAutoFit/>
          </a:bodyPr>
          <a:lstStyle/>
          <a:p>
            <a:pPr lvl="0">
              <a:spcBef>
                <a:spcPct val="0"/>
              </a:spcBef>
              <a:defRPr/>
            </a:pPr>
            <a:r>
              <a:rPr lang="fr-FR" sz="1400" dirty="0">
                <a:solidFill>
                  <a:schemeClr val="tx2">
                    <a:lumMod val="75000"/>
                  </a:schemeClr>
                </a:solidFill>
                <a:latin typeface="Times New Roman" pitchFamily="18" charset="0"/>
                <a:cs typeface="Times New Roman" pitchFamily="18" charset="0"/>
              </a:rPr>
              <a:t> </a:t>
            </a:r>
            <a:endParaRPr lang="fr-FR" sz="1300" b="1" dirty="0">
              <a:ln w="0"/>
              <a:effectLst>
                <a:outerShdw blurRad="38100" dist="19050" dir="2700000" algn="tl" rotWithShape="0">
                  <a:schemeClr val="dk1">
                    <a:alpha val="40000"/>
                  </a:schemeClr>
                </a:outerShdw>
              </a:effectLst>
              <a:latin typeface="Century Gothic" panose="020B0502020202020204" pitchFamily="34" charset="0"/>
            </a:endParaRPr>
          </a:p>
        </p:txBody>
      </p:sp>
      <p:sp>
        <p:nvSpPr>
          <p:cNvPr id="12" name="Rectangle 11"/>
          <p:cNvSpPr/>
          <p:nvPr/>
        </p:nvSpPr>
        <p:spPr>
          <a:xfrm>
            <a:off x="3837501" y="1125660"/>
            <a:ext cx="4572000" cy="553998"/>
          </a:xfrm>
          <a:prstGeom prst="rect">
            <a:avLst/>
          </a:prstGeom>
        </p:spPr>
        <p:txBody>
          <a:bodyPr>
            <a:spAutoFit/>
          </a:bodyPr>
          <a:lstStyle/>
          <a:p>
            <a:pPr algn="ctr"/>
            <a:r>
              <a:rPr lang="fr-FR" sz="1500" dirty="0">
                <a:ln w="0"/>
                <a:effectLst>
                  <a:outerShdw blurRad="38100" dist="19050" dir="2700000" algn="tl" rotWithShape="0">
                    <a:schemeClr val="dk1">
                      <a:alpha val="40000"/>
                    </a:schemeClr>
                  </a:outerShdw>
                </a:effectLst>
                <a:latin typeface="Century Gothic" panose="020B0502020202020204" pitchFamily="34" charset="0"/>
              </a:rPr>
              <a:t>Projet de fin d’études </a:t>
            </a:r>
          </a:p>
          <a:p>
            <a:pPr algn="ctr"/>
            <a:r>
              <a:rPr lang="fr-FR" sz="1500" dirty="0">
                <a:ln w="0"/>
                <a:effectLst>
                  <a:outerShdw blurRad="38100" dist="19050" dir="2700000" algn="tl" rotWithShape="0">
                    <a:schemeClr val="dk1">
                      <a:alpha val="40000"/>
                    </a:schemeClr>
                  </a:outerShdw>
                </a:effectLst>
                <a:latin typeface="Century Gothic" panose="020B0502020202020204" pitchFamily="34" charset="0"/>
              </a:rPr>
              <a:t>pour l’obtention du master 2</a:t>
            </a:r>
          </a:p>
        </p:txBody>
      </p:sp>
      <p:sp>
        <p:nvSpPr>
          <p:cNvPr id="14" name="ZoneTexte 20"/>
          <p:cNvSpPr txBox="1"/>
          <p:nvPr/>
        </p:nvSpPr>
        <p:spPr>
          <a:xfrm>
            <a:off x="2148396" y="1974847"/>
            <a:ext cx="7537142" cy="553998"/>
          </a:xfrm>
          <a:prstGeom prst="rect">
            <a:avLst/>
          </a:prstGeom>
          <a:noFill/>
        </p:spPr>
        <p:txBody>
          <a:bodyPr wrap="square" rtlCol="0">
            <a:spAutoFit/>
          </a:bodyPr>
          <a:lstStyle/>
          <a:p>
            <a:pPr algn="ctr"/>
            <a:r>
              <a:rPr lang="fr-CA" sz="1500" dirty="0">
                <a:ln w="0"/>
                <a:effectLst>
                  <a:outerShdw blurRad="38100" dist="19050" dir="2700000" algn="tl" rotWithShape="0">
                    <a:schemeClr val="dk1">
                      <a:alpha val="40000"/>
                    </a:schemeClr>
                  </a:outerShdw>
                </a:effectLst>
                <a:latin typeface="Century Gothic" panose="020B0502020202020204" pitchFamily="34" charset="0"/>
              </a:rPr>
              <a:t>        Filière:</a:t>
            </a:r>
            <a:r>
              <a:rPr lang="fr-FR" sz="1500" dirty="0">
                <a:ln w="0"/>
                <a:effectLst>
                  <a:outerShdw blurRad="38100" dist="19050" dir="2700000" algn="tl" rotWithShape="0">
                    <a:schemeClr val="dk1">
                      <a:alpha val="40000"/>
                    </a:schemeClr>
                  </a:outerShdw>
                </a:effectLst>
                <a:latin typeface="Century Gothic" panose="020B0502020202020204" pitchFamily="34" charset="0"/>
              </a:rPr>
              <a:t>   </a:t>
            </a:r>
            <a:r>
              <a:rPr lang="fr-FR" sz="1500" b="1" dirty="0">
                <a:ln w="0"/>
                <a:effectLst>
                  <a:outerShdw blurRad="38100" dist="19050" dir="2700000" algn="tl" rotWithShape="0">
                    <a:schemeClr val="dk1">
                      <a:alpha val="40000"/>
                    </a:schemeClr>
                  </a:outerShdw>
                </a:effectLst>
                <a:latin typeface="Century Gothic" panose="020B0502020202020204" pitchFamily="34" charset="0"/>
              </a:rPr>
              <a:t>Méthodes Informatiques Appliquées à la Gestion d’entreprise</a:t>
            </a:r>
            <a:r>
              <a:rPr lang="fr-CA" sz="1500" dirty="0">
                <a:ln w="0"/>
                <a:effectLst>
                  <a:outerShdw blurRad="38100" dist="19050" dir="2700000" algn="tl" rotWithShape="0">
                    <a:schemeClr val="dk1">
                      <a:alpha val="40000"/>
                    </a:schemeClr>
                  </a:outerShdw>
                </a:effectLst>
                <a:latin typeface="Century Gothic" panose="020B0502020202020204" pitchFamily="34" charset="0"/>
              </a:rPr>
              <a:t> </a:t>
            </a:r>
            <a:endParaRPr lang="fr-FR" sz="1500" dirty="0">
              <a:ln w="0"/>
              <a:effectLst>
                <a:outerShdw blurRad="38100" dist="19050" dir="2700000" algn="tl" rotWithShape="0">
                  <a:schemeClr val="dk1">
                    <a:alpha val="40000"/>
                  </a:schemeClr>
                </a:outerShdw>
              </a:effectLst>
              <a:latin typeface="Century Gothic" panose="020B0502020202020204" pitchFamily="34" charset="0"/>
            </a:endParaRPr>
          </a:p>
          <a:p>
            <a:pPr algn="ctr"/>
            <a:r>
              <a:rPr lang="fr-CA" sz="1500" dirty="0">
                <a:ln w="0"/>
                <a:effectLst>
                  <a:outerShdw blurRad="38100" dist="19050" dir="2700000" algn="tl" rotWithShape="0">
                    <a:schemeClr val="dk1">
                      <a:alpha val="40000"/>
                    </a:schemeClr>
                  </a:outerShdw>
                </a:effectLst>
                <a:latin typeface="Century Gothic" panose="020B0502020202020204" pitchFamily="34" charset="0"/>
              </a:rPr>
              <a:t>               Département :   </a:t>
            </a:r>
            <a:r>
              <a:rPr lang="fr-CA" sz="1500" b="1" dirty="0">
                <a:ln w="0"/>
                <a:effectLst>
                  <a:outerShdw blurRad="38100" dist="19050" dir="2700000" algn="tl" rotWithShape="0">
                    <a:schemeClr val="dk1">
                      <a:alpha val="40000"/>
                    </a:schemeClr>
                  </a:outerShdw>
                </a:effectLst>
                <a:latin typeface="Century Gothic" panose="020B0502020202020204" pitchFamily="34" charset="0"/>
              </a:rPr>
              <a:t>Mathématiques &amp; Informatique</a:t>
            </a:r>
            <a:endParaRPr lang="fr-FR" sz="1500" b="1" dirty="0">
              <a:ln w="0"/>
              <a:effectLst>
                <a:outerShdw blurRad="38100" dist="19050" dir="2700000" algn="tl" rotWithShape="0">
                  <a:schemeClr val="dk1">
                    <a:alpha val="40000"/>
                  </a:schemeClr>
                </a:outerShdw>
              </a:effectLst>
              <a:latin typeface="Century Gothic" panose="020B0502020202020204" pitchFamily="34" charset="0"/>
            </a:endParaRPr>
          </a:p>
        </p:txBody>
      </p:sp>
      <p:sp>
        <p:nvSpPr>
          <p:cNvPr id="15" name="ZoneTexte 14"/>
          <p:cNvSpPr txBox="1"/>
          <p:nvPr/>
        </p:nvSpPr>
        <p:spPr>
          <a:xfrm flipH="1">
            <a:off x="424132" y="3000065"/>
            <a:ext cx="11343736" cy="1015663"/>
          </a:xfrm>
          <a:prstGeom prst="rect">
            <a:avLst/>
          </a:prstGeom>
          <a:noFill/>
        </p:spPr>
        <p:txBody>
          <a:bodyPr wrap="square" rtlCol="0">
            <a:spAutoFit/>
          </a:bodyPr>
          <a:lstStyle/>
          <a:p>
            <a:pPr algn="ctr"/>
            <a:r>
              <a:rPr lang="fr-FR" sz="3000" b="1" dirty="0">
                <a:ln w="3175">
                  <a:noFill/>
                </a:ln>
                <a:solidFill>
                  <a:schemeClr val="bg1"/>
                </a:solidFill>
                <a:latin typeface="Century Gothic" pitchFamily="34" charset="0"/>
              </a:rPr>
              <a:t>La reconnaissance automatique de l’écriture manuscrite à l’aide l’intelligence artificielle</a:t>
            </a:r>
            <a:endParaRPr lang="fr-FR" sz="3200" dirty="0">
              <a:solidFill>
                <a:schemeClr val="bg1"/>
              </a:solidFill>
            </a:endParaRPr>
          </a:p>
        </p:txBody>
      </p:sp>
      <p:pic>
        <p:nvPicPr>
          <p:cNvPr id="18" name="Image 17">
            <a:extLst>
              <a:ext uri="{FF2B5EF4-FFF2-40B4-BE49-F238E27FC236}">
                <a16:creationId xmlns:a16="http://schemas.microsoft.com/office/drawing/2014/main" id="{07C9A438-8473-41AE-9DA5-5B8DCC2E6678}"/>
              </a:ext>
            </a:extLst>
          </p:cNvPr>
          <p:cNvPicPr/>
          <p:nvPr/>
        </p:nvPicPr>
        <p:blipFill>
          <a:blip r:embed="rId3"/>
          <a:stretch>
            <a:fillRect/>
          </a:stretch>
        </p:blipFill>
        <p:spPr>
          <a:xfrm>
            <a:off x="4974257" y="191705"/>
            <a:ext cx="2186940" cy="741680"/>
          </a:xfrm>
          <a:prstGeom prst="rect">
            <a:avLst/>
          </a:prstGeom>
        </p:spPr>
      </p:pic>
    </p:spTree>
    <p:extLst>
      <p:ext uri="{BB962C8B-B14F-4D97-AF65-F5344CB8AC3E}">
        <p14:creationId xmlns:p14="http://schemas.microsoft.com/office/powerpoint/2010/main" val="16379954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3.7037E-6 L 0.00052 -0.24976 " pathEditMode="relative" rAng="0" ptsTypes="AA">
                                      <p:cBhvr>
                                        <p:cTn id="11" dur="1000" fill="hold"/>
                                        <p:tgtEl>
                                          <p:spTgt spid="6"/>
                                        </p:tgtEl>
                                        <p:attrNameLst>
                                          <p:attrName>ppt_x</p:attrName>
                                          <p:attrName>ppt_y</p:attrName>
                                        </p:attrNameLst>
                                      </p:cBhvr>
                                      <p:rCtr x="26" y="-12500"/>
                                    </p:animMotion>
                                  </p:childTnLst>
                                </p:cTn>
                              </p:par>
                              <p:par>
                                <p:cTn id="12" presetID="22" presetClass="entr" presetSubtype="4"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1000"/>
                                        <p:tgtEl>
                                          <p:spTgt spid="1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3"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à coins arrondis 27"/>
          <p:cNvSpPr/>
          <p:nvPr/>
        </p:nvSpPr>
        <p:spPr>
          <a:xfrm>
            <a:off x="10794837" y="6434581"/>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636589" y="1149451"/>
            <a:ext cx="2464136"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Machine </a:t>
            </a:r>
            <a:r>
              <a:rPr lang="fr-FR" sz="2400" dirty="0" err="1">
                <a:ln w="0"/>
                <a:solidFill>
                  <a:srgbClr val="2F7BCF"/>
                </a:solidFill>
                <a:latin typeface="Imprint MT Shadow" panose="04020605060303030202" pitchFamily="82" charset="0"/>
              </a:rPr>
              <a:t>learning</a:t>
            </a:r>
            <a:endParaRPr lang="fr-FR" sz="2400" dirty="0">
              <a:ln w="0"/>
              <a:solidFill>
                <a:srgbClr val="2F7BCF"/>
              </a:solidFill>
              <a:latin typeface="Imprint MT Shadow" panose="04020605060303030202" pitchFamily="82" charset="0"/>
            </a:endParaRPr>
          </a:p>
        </p:txBody>
      </p:sp>
      <p:grpSp>
        <p:nvGrpSpPr>
          <p:cNvPr id="18" name="Group 27"/>
          <p:cNvGrpSpPr/>
          <p:nvPr/>
        </p:nvGrpSpPr>
        <p:grpSpPr>
          <a:xfrm>
            <a:off x="48587" y="1069303"/>
            <a:ext cx="593622" cy="593622"/>
            <a:chOff x="28575" y="3948113"/>
            <a:chExt cx="649288" cy="649288"/>
          </a:xfrm>
          <a:solidFill>
            <a:srgbClr val="262A35"/>
          </a:solidFill>
        </p:grpSpPr>
        <p:sp>
          <p:nvSpPr>
            <p:cNvPr id="19"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0"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Espace réservé du numéro de diapositive 15"/>
          <p:cNvSpPr>
            <a:spLocks noGrp="1"/>
          </p:cNvSpPr>
          <p:nvPr>
            <p:ph type="sldNum" sz="quarter" idx="12"/>
          </p:nvPr>
        </p:nvSpPr>
        <p:spPr>
          <a:xfrm>
            <a:off x="10794837" y="6434580"/>
            <a:ext cx="703948" cy="311319"/>
          </a:xfrm>
        </p:spPr>
        <p:txBody>
          <a:bodyPr/>
          <a:lstStyle/>
          <a:p>
            <a:fld id="{A9BA42B7-FD63-4E73-83E0-47365F3C1431}" type="slidenum">
              <a:rPr lang="fr-FR" sz="2400" b="1" smtClean="0">
                <a:solidFill>
                  <a:schemeClr val="bg1"/>
                </a:solidFill>
              </a:rPr>
              <a:t>10</a:t>
            </a:fld>
            <a:endParaRPr lang="fr-FR" sz="2400" b="1" dirty="0">
              <a:solidFill>
                <a:schemeClr val="bg1"/>
              </a:solidFill>
            </a:endParaRPr>
          </a:p>
        </p:txBody>
      </p:sp>
      <p:sp>
        <p:nvSpPr>
          <p:cNvPr id="31" name="Rectangle 30"/>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150055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a:p>
            <a:pPr algn="ctr"/>
            <a:r>
              <a:rPr lang="en-US" sz="2000" spc="-310" dirty="0">
                <a:solidFill>
                  <a:schemeClr val="bg1"/>
                </a:solidFill>
                <a:latin typeface="Bookman Old Style" panose="02050604050505020204" pitchFamily="18" charset="0"/>
              </a:rPr>
              <a:t>Contexte  du projet</a:t>
            </a:r>
          </a:p>
          <a:p>
            <a:pPr algn="ctr"/>
            <a:endParaRPr lang="fr-FR" sz="2000" dirty="0"/>
          </a:p>
        </p:txBody>
      </p:sp>
      <p:sp>
        <p:nvSpPr>
          <p:cNvPr id="34" name="Rectangle 33"/>
          <p:cNvSpPr/>
          <p:nvPr/>
        </p:nvSpPr>
        <p:spPr>
          <a:xfrm>
            <a:off x="3282460" y="2"/>
            <a:ext cx="1781908" cy="74600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spc="-310" dirty="0">
                <a:solidFill>
                  <a:schemeClr val="bg1"/>
                </a:solidFill>
                <a:latin typeface="Bookman Old Style" panose="02050604050505020204" pitchFamily="18" charset="0"/>
              </a:rPr>
              <a:t>Etat de l’art</a:t>
            </a:r>
            <a:endParaRPr lang="en-US" sz="2400" spc="-310" dirty="0">
              <a:solidFill>
                <a:schemeClr val="bg1"/>
              </a:solidFill>
              <a:latin typeface="Bookman Old Style" panose="02050604050505020204" pitchFamily="18" charset="0"/>
            </a:endParaRPr>
          </a:p>
        </p:txBody>
      </p:sp>
      <p:sp>
        <p:nvSpPr>
          <p:cNvPr id="35" name="Rectangle 34"/>
          <p:cNvSpPr/>
          <p:nvPr/>
        </p:nvSpPr>
        <p:spPr>
          <a:xfrm>
            <a:off x="5064368"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36" name="Rectangle 35"/>
          <p:cNvSpPr/>
          <p:nvPr/>
        </p:nvSpPr>
        <p:spPr>
          <a:xfrm>
            <a:off x="6846276"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p:txBody>
      </p:sp>
      <p:sp>
        <p:nvSpPr>
          <p:cNvPr id="39" name="Rectangle 38"/>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40" name="Rectangle 39"/>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sp>
        <p:nvSpPr>
          <p:cNvPr id="43" name="Chevron 42"/>
          <p:cNvSpPr/>
          <p:nvPr/>
        </p:nvSpPr>
        <p:spPr>
          <a:xfrm rot="5400000">
            <a:off x="4060335" y="658956"/>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4" name="Chevron 43"/>
          <p:cNvSpPr/>
          <p:nvPr/>
        </p:nvSpPr>
        <p:spPr>
          <a:xfrm rot="5400000">
            <a:off x="4058001" y="739198"/>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2" name="Image 1">
            <a:extLst>
              <a:ext uri="{FF2B5EF4-FFF2-40B4-BE49-F238E27FC236}">
                <a16:creationId xmlns:a16="http://schemas.microsoft.com/office/drawing/2014/main" id="{F778C53F-F20F-4ED5-887B-E53720C8D7FC}"/>
              </a:ext>
            </a:extLst>
          </p:cNvPr>
          <p:cNvPicPr>
            <a:picLocks noChangeAspect="1"/>
          </p:cNvPicPr>
          <p:nvPr/>
        </p:nvPicPr>
        <p:blipFill>
          <a:blip r:embed="rId3"/>
          <a:stretch>
            <a:fillRect/>
          </a:stretch>
        </p:blipFill>
        <p:spPr>
          <a:xfrm>
            <a:off x="8420237" y="2385380"/>
            <a:ext cx="3228975" cy="2409825"/>
          </a:xfrm>
          <a:prstGeom prst="rect">
            <a:avLst/>
          </a:prstGeom>
        </p:spPr>
      </p:pic>
      <p:sp>
        <p:nvSpPr>
          <p:cNvPr id="3" name="ZoneTexte 2">
            <a:extLst>
              <a:ext uri="{FF2B5EF4-FFF2-40B4-BE49-F238E27FC236}">
                <a16:creationId xmlns:a16="http://schemas.microsoft.com/office/drawing/2014/main" id="{BFCC38CB-4609-4A40-BE52-308683FA6324}"/>
              </a:ext>
            </a:extLst>
          </p:cNvPr>
          <p:cNvSpPr txBox="1"/>
          <p:nvPr/>
        </p:nvSpPr>
        <p:spPr>
          <a:xfrm>
            <a:off x="542788" y="2401824"/>
            <a:ext cx="7394204" cy="2308324"/>
          </a:xfrm>
          <a:prstGeom prst="rect">
            <a:avLst/>
          </a:prstGeom>
          <a:noFill/>
        </p:spPr>
        <p:txBody>
          <a:bodyPr wrap="square" rtlCol="0">
            <a:spAutoFit/>
          </a:bodyPr>
          <a:lstStyle/>
          <a:p>
            <a:pPr marL="285750" indent="-285750">
              <a:buFont typeface="Arial" panose="020B0604020202020204" pitchFamily="34" charset="0"/>
              <a:buChar char="•"/>
            </a:pPr>
            <a:r>
              <a:rPr lang="fr-FR" sz="2400" dirty="0"/>
              <a:t>un champ d'étude de l’intelligence artificielle qui se fonde sur des approches statistiques pour donner aux ordinateurs la capacité d' « apprendre » à partir de données, c'est-à-dire d'améliorer leurs performances à résoudre des tâches sans être explicitement programmés pour chacune.</a:t>
            </a:r>
          </a:p>
        </p:txBody>
      </p:sp>
    </p:spTree>
    <p:extLst>
      <p:ext uri="{BB962C8B-B14F-4D97-AF65-F5344CB8AC3E}">
        <p14:creationId xmlns:p14="http://schemas.microsoft.com/office/powerpoint/2010/main" val="282321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à coins arrondis 27"/>
          <p:cNvSpPr/>
          <p:nvPr/>
        </p:nvSpPr>
        <p:spPr>
          <a:xfrm>
            <a:off x="10794837" y="6434581"/>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636589" y="1149451"/>
            <a:ext cx="2464136"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Machine </a:t>
            </a:r>
            <a:r>
              <a:rPr lang="fr-FR" sz="2400" dirty="0" err="1">
                <a:ln w="0"/>
                <a:solidFill>
                  <a:srgbClr val="2F7BCF"/>
                </a:solidFill>
                <a:latin typeface="Imprint MT Shadow" panose="04020605060303030202" pitchFamily="82" charset="0"/>
              </a:rPr>
              <a:t>learning</a:t>
            </a:r>
            <a:endParaRPr lang="fr-FR" sz="2400" dirty="0">
              <a:ln w="0"/>
              <a:solidFill>
                <a:srgbClr val="2F7BCF"/>
              </a:solidFill>
              <a:latin typeface="Imprint MT Shadow" panose="04020605060303030202" pitchFamily="82" charset="0"/>
            </a:endParaRPr>
          </a:p>
        </p:txBody>
      </p:sp>
      <p:grpSp>
        <p:nvGrpSpPr>
          <p:cNvPr id="18" name="Group 27"/>
          <p:cNvGrpSpPr/>
          <p:nvPr/>
        </p:nvGrpSpPr>
        <p:grpSpPr>
          <a:xfrm>
            <a:off x="48587" y="1069303"/>
            <a:ext cx="593622" cy="593622"/>
            <a:chOff x="28575" y="3948113"/>
            <a:chExt cx="649288" cy="649288"/>
          </a:xfrm>
          <a:solidFill>
            <a:srgbClr val="262A35"/>
          </a:solidFill>
        </p:grpSpPr>
        <p:sp>
          <p:nvSpPr>
            <p:cNvPr id="19"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0"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Espace réservé du numéro de diapositive 15"/>
          <p:cNvSpPr>
            <a:spLocks noGrp="1"/>
          </p:cNvSpPr>
          <p:nvPr>
            <p:ph type="sldNum" sz="quarter" idx="12"/>
          </p:nvPr>
        </p:nvSpPr>
        <p:spPr>
          <a:xfrm>
            <a:off x="10794837" y="6434580"/>
            <a:ext cx="703948" cy="311319"/>
          </a:xfrm>
        </p:spPr>
        <p:txBody>
          <a:bodyPr/>
          <a:lstStyle/>
          <a:p>
            <a:fld id="{A9BA42B7-FD63-4E73-83E0-47365F3C1431}" type="slidenum">
              <a:rPr lang="fr-FR" sz="2400" b="1" smtClean="0">
                <a:solidFill>
                  <a:schemeClr val="bg1"/>
                </a:solidFill>
              </a:rPr>
              <a:t>11</a:t>
            </a:fld>
            <a:endParaRPr lang="fr-FR" sz="2400" b="1" dirty="0">
              <a:solidFill>
                <a:schemeClr val="bg1"/>
              </a:solidFill>
            </a:endParaRPr>
          </a:p>
        </p:txBody>
      </p:sp>
      <p:sp>
        <p:nvSpPr>
          <p:cNvPr id="31" name="Rectangle 30"/>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150055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a:p>
            <a:pPr algn="ctr"/>
            <a:r>
              <a:rPr lang="en-US" sz="2000" spc="-310" dirty="0">
                <a:solidFill>
                  <a:schemeClr val="bg1"/>
                </a:solidFill>
                <a:latin typeface="Bookman Old Style" panose="02050604050505020204" pitchFamily="18" charset="0"/>
              </a:rPr>
              <a:t>Contexte  du projet</a:t>
            </a:r>
          </a:p>
          <a:p>
            <a:pPr algn="ctr"/>
            <a:endParaRPr lang="fr-FR" sz="2000" dirty="0"/>
          </a:p>
        </p:txBody>
      </p:sp>
      <p:sp>
        <p:nvSpPr>
          <p:cNvPr id="34" name="Rectangle 33"/>
          <p:cNvSpPr/>
          <p:nvPr/>
        </p:nvSpPr>
        <p:spPr>
          <a:xfrm>
            <a:off x="3282460" y="2"/>
            <a:ext cx="1781908" cy="74600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spc="-310" dirty="0">
                <a:solidFill>
                  <a:schemeClr val="bg1"/>
                </a:solidFill>
                <a:latin typeface="Bookman Old Style" panose="02050604050505020204" pitchFamily="18" charset="0"/>
              </a:rPr>
              <a:t>Etat de l’art</a:t>
            </a:r>
            <a:endParaRPr lang="en-US" sz="2400" spc="-310" dirty="0">
              <a:solidFill>
                <a:schemeClr val="bg1"/>
              </a:solidFill>
              <a:latin typeface="Bookman Old Style" panose="02050604050505020204" pitchFamily="18" charset="0"/>
            </a:endParaRPr>
          </a:p>
        </p:txBody>
      </p:sp>
      <p:sp>
        <p:nvSpPr>
          <p:cNvPr id="35" name="Rectangle 34"/>
          <p:cNvSpPr/>
          <p:nvPr/>
        </p:nvSpPr>
        <p:spPr>
          <a:xfrm>
            <a:off x="5064368"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36" name="Rectangle 35"/>
          <p:cNvSpPr/>
          <p:nvPr/>
        </p:nvSpPr>
        <p:spPr>
          <a:xfrm>
            <a:off x="6846276"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p:txBody>
      </p:sp>
      <p:sp>
        <p:nvSpPr>
          <p:cNvPr id="39" name="Rectangle 38"/>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40" name="Rectangle 39"/>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sp>
        <p:nvSpPr>
          <p:cNvPr id="43" name="Chevron 42"/>
          <p:cNvSpPr/>
          <p:nvPr/>
        </p:nvSpPr>
        <p:spPr>
          <a:xfrm rot="5400000">
            <a:off x="4060335" y="658956"/>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4" name="Chevron 43"/>
          <p:cNvSpPr/>
          <p:nvPr/>
        </p:nvSpPr>
        <p:spPr>
          <a:xfrm rot="5400000">
            <a:off x="4058001" y="739198"/>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3" name="Image 2">
            <a:extLst>
              <a:ext uri="{FF2B5EF4-FFF2-40B4-BE49-F238E27FC236}">
                <a16:creationId xmlns:a16="http://schemas.microsoft.com/office/drawing/2014/main" id="{5377B69D-A796-4893-8DCE-05EAD995A194}"/>
              </a:ext>
            </a:extLst>
          </p:cNvPr>
          <p:cNvPicPr>
            <a:picLocks noChangeAspect="1"/>
          </p:cNvPicPr>
          <p:nvPr/>
        </p:nvPicPr>
        <p:blipFill>
          <a:blip r:embed="rId3"/>
          <a:stretch>
            <a:fillRect/>
          </a:stretch>
        </p:blipFill>
        <p:spPr>
          <a:xfrm>
            <a:off x="2950464" y="1625028"/>
            <a:ext cx="6227611" cy="4232828"/>
          </a:xfrm>
          <a:prstGeom prst="rect">
            <a:avLst/>
          </a:prstGeom>
        </p:spPr>
      </p:pic>
    </p:spTree>
    <p:extLst>
      <p:ext uri="{BB962C8B-B14F-4D97-AF65-F5344CB8AC3E}">
        <p14:creationId xmlns:p14="http://schemas.microsoft.com/office/powerpoint/2010/main" val="119940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à coins arrondis 27"/>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50055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a:p>
            <a:pPr algn="ctr"/>
            <a:r>
              <a:rPr lang="en-US" sz="2000" spc="-310" dirty="0">
                <a:solidFill>
                  <a:schemeClr val="bg1"/>
                </a:solidFill>
                <a:latin typeface="Bookman Old Style" panose="02050604050505020204" pitchFamily="18" charset="0"/>
              </a:rPr>
              <a:t>Contexte  du projet</a:t>
            </a:r>
          </a:p>
          <a:p>
            <a:pPr algn="ctr"/>
            <a:endParaRPr lang="fr-FR" sz="2000" dirty="0"/>
          </a:p>
        </p:txBody>
      </p:sp>
      <p:sp>
        <p:nvSpPr>
          <p:cNvPr id="6" name="Rectangle 5"/>
          <p:cNvSpPr/>
          <p:nvPr/>
        </p:nvSpPr>
        <p:spPr>
          <a:xfrm>
            <a:off x="3282460" y="2"/>
            <a:ext cx="1781908" cy="74600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spc="-310" dirty="0">
                <a:solidFill>
                  <a:schemeClr val="bg1"/>
                </a:solidFill>
                <a:latin typeface="Bookman Old Style" panose="02050604050505020204" pitchFamily="18" charset="0"/>
              </a:rPr>
              <a:t>Etat de l’art</a:t>
            </a:r>
            <a:endParaRPr lang="en-US" sz="2400" spc="-310" dirty="0">
              <a:solidFill>
                <a:schemeClr val="bg1"/>
              </a:solidFill>
              <a:latin typeface="Bookman Old Style" panose="02050604050505020204" pitchFamily="18" charset="0"/>
            </a:endParaRPr>
          </a:p>
        </p:txBody>
      </p:sp>
      <p:sp>
        <p:nvSpPr>
          <p:cNvPr id="7" name="Rectangle 6"/>
          <p:cNvSpPr/>
          <p:nvPr/>
        </p:nvSpPr>
        <p:spPr>
          <a:xfrm>
            <a:off x="5064368"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8" name="Rectangle 7"/>
          <p:cNvSpPr/>
          <p:nvPr/>
        </p:nvSpPr>
        <p:spPr>
          <a:xfrm>
            <a:off x="6846276"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p:txBody>
      </p:sp>
      <p:sp>
        <p:nvSpPr>
          <p:cNvPr id="9" name="Rectangle 8"/>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10" name="Rectangle 9"/>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sp>
        <p:nvSpPr>
          <p:cNvPr id="13" name="Chevron 12"/>
          <p:cNvSpPr/>
          <p:nvPr/>
        </p:nvSpPr>
        <p:spPr>
          <a:xfrm rot="5400000">
            <a:off x="4060335" y="658956"/>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Chevron 13"/>
          <p:cNvSpPr/>
          <p:nvPr/>
        </p:nvSpPr>
        <p:spPr>
          <a:xfrm rot="5400000">
            <a:off x="4058001" y="739198"/>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Espace réservé du numéro de diapositive 15"/>
          <p:cNvSpPr>
            <a:spLocks noGrp="1"/>
          </p:cNvSpPr>
          <p:nvPr>
            <p:ph type="sldNum" sz="quarter" idx="12"/>
          </p:nvPr>
        </p:nvSpPr>
        <p:spPr>
          <a:xfrm>
            <a:off x="10692384" y="6522719"/>
            <a:ext cx="502920" cy="219457"/>
          </a:xfrm>
        </p:spPr>
        <p:txBody>
          <a:bodyPr/>
          <a:lstStyle/>
          <a:p>
            <a:fld id="{A9BA42B7-FD63-4E73-83E0-47365F3C1431}" type="slidenum">
              <a:rPr lang="fr-FR" sz="2400" b="1" smtClean="0">
                <a:solidFill>
                  <a:schemeClr val="bg1"/>
                </a:solidFill>
              </a:rPr>
              <a:t>12</a:t>
            </a:fld>
            <a:endParaRPr lang="fr-FR" sz="2400" b="1" dirty="0">
              <a:solidFill>
                <a:schemeClr val="bg1"/>
              </a:solidFill>
            </a:endParaRPr>
          </a:p>
        </p:txBody>
      </p:sp>
      <p:sp>
        <p:nvSpPr>
          <p:cNvPr id="42" name="Rectangle 41"/>
          <p:cNvSpPr/>
          <p:nvPr/>
        </p:nvSpPr>
        <p:spPr>
          <a:xfrm>
            <a:off x="1700823" y="1166917"/>
            <a:ext cx="1960793"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Modèle RNN</a:t>
            </a:r>
            <a:endParaRPr lang="fr-FR" sz="2400" cap="none" spc="0" dirty="0">
              <a:ln w="0"/>
              <a:solidFill>
                <a:srgbClr val="2F7BCF"/>
              </a:solidFill>
              <a:latin typeface="Imprint MT Shadow" panose="04020605060303030202" pitchFamily="82" charset="0"/>
            </a:endParaRPr>
          </a:p>
        </p:txBody>
      </p:sp>
      <p:grpSp>
        <p:nvGrpSpPr>
          <p:cNvPr id="44" name="Group 27"/>
          <p:cNvGrpSpPr/>
          <p:nvPr/>
        </p:nvGrpSpPr>
        <p:grpSpPr>
          <a:xfrm>
            <a:off x="478356" y="1084630"/>
            <a:ext cx="593622" cy="593622"/>
            <a:chOff x="28575" y="3948113"/>
            <a:chExt cx="649288" cy="649288"/>
          </a:xfrm>
          <a:solidFill>
            <a:srgbClr val="262A35"/>
          </a:solidFill>
        </p:grpSpPr>
        <p:sp>
          <p:nvSpPr>
            <p:cNvPr id="45"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46"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ZoneTexte 1">
            <a:extLst>
              <a:ext uri="{FF2B5EF4-FFF2-40B4-BE49-F238E27FC236}">
                <a16:creationId xmlns:a16="http://schemas.microsoft.com/office/drawing/2014/main" id="{FAC41989-425F-4081-AA01-36DDF23ACED4}"/>
              </a:ext>
            </a:extLst>
          </p:cNvPr>
          <p:cNvSpPr txBox="1"/>
          <p:nvPr/>
        </p:nvSpPr>
        <p:spPr>
          <a:xfrm>
            <a:off x="458660" y="2099163"/>
            <a:ext cx="5874670" cy="4154984"/>
          </a:xfrm>
          <a:prstGeom prst="rect">
            <a:avLst/>
          </a:prstGeom>
          <a:noFill/>
        </p:spPr>
        <p:txBody>
          <a:bodyPr wrap="square" rtlCol="0">
            <a:spAutoFit/>
          </a:bodyPr>
          <a:lstStyle/>
          <a:p>
            <a:pPr marL="285750" indent="-285750">
              <a:buFont typeface="Arial" panose="020B0604020202020204" pitchFamily="34" charset="0"/>
              <a:buChar char="•"/>
            </a:pPr>
            <a:r>
              <a:rPr lang="fr-FR" sz="2400" dirty="0"/>
              <a:t>Un réseau de neurones récurrents est un réseau de neurones artificiels présentant des connexions récurrentes. Un réseau de neurones récurrents est constitué d'unités (neurones) interconnectés interagissant non-linéairement et pour lequel il existe au moins un cycle dans la structure. Les unités sont reliées par des arcs (synapses) qui possèdent un poids. La sortie d'un neurone est une combinaison non linéaire de ses entrées.</a:t>
            </a:r>
          </a:p>
        </p:txBody>
      </p:sp>
      <p:pic>
        <p:nvPicPr>
          <p:cNvPr id="2050" name="Picture 2" descr="https://upload.wikimedia.org/wikipedia/commons/thumb/b/b5/Recurrent_neural_network_unfold.svg/450px-Recurrent_neural_network_unfold.svg.png">
            <a:extLst>
              <a:ext uri="{FF2B5EF4-FFF2-40B4-BE49-F238E27FC236}">
                <a16:creationId xmlns:a16="http://schemas.microsoft.com/office/drawing/2014/main" id="{900DAD91-D107-4B48-A266-F6D203A94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6133" y="2470784"/>
            <a:ext cx="5974461" cy="199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1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5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à coins arrondis 29"/>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15"/>
          <p:cNvSpPr/>
          <p:nvPr/>
        </p:nvSpPr>
        <p:spPr>
          <a:xfrm>
            <a:off x="1080228" y="1075075"/>
            <a:ext cx="2063385"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Modèle HMM</a:t>
            </a:r>
            <a:endParaRPr lang="fr-FR" sz="2400" cap="none" spc="0" dirty="0">
              <a:ln w="0"/>
              <a:solidFill>
                <a:srgbClr val="2F7BCF"/>
              </a:solidFill>
              <a:latin typeface="Imprint MT Shadow" panose="04020605060303030202" pitchFamily="82" charset="0"/>
            </a:endParaRPr>
          </a:p>
        </p:txBody>
      </p:sp>
      <p:grpSp>
        <p:nvGrpSpPr>
          <p:cNvPr id="17" name="Group 27"/>
          <p:cNvGrpSpPr/>
          <p:nvPr/>
        </p:nvGrpSpPr>
        <p:grpSpPr>
          <a:xfrm>
            <a:off x="478356" y="1084630"/>
            <a:ext cx="593622" cy="593622"/>
            <a:chOff x="28575" y="3948113"/>
            <a:chExt cx="649288" cy="649288"/>
          </a:xfrm>
          <a:solidFill>
            <a:srgbClr val="262A35"/>
          </a:solidFill>
        </p:grpSpPr>
        <p:sp>
          <p:nvSpPr>
            <p:cNvPr id="18"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9"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AutoShape 6" descr="data:image/jpeg;base64,/9j/4AAQSkZJRgABAQAAAQABAAD/2wCEAAkGBxQQEhUQEhQUFhUUFxQVFRgVFxgVFhMUFRUWFxcXFRgaHCggGBolHBUUITEtJSkrLi4uFx8zODMsNygtLisBCgoKDg0OGxAQGzQkICYvLCw3ODQsLCw3NCwsLCwsLDQsLCwsLCwsLCwsLCwsLCwsLCwsLCwsLCwsLCwsLCwsLP/AABEIAMwAzAMBEQACEQEDEQH/xAAbAAEAAgMBAQAAAAAAAAAAAAAABQYCAwQBB//EADoQAAIBAgMHAQUIAQMFAQAAAAECAAMRBAUhBhIxQVFhcSITMoGh0QcUQlJykbHBIzOS0kNigqLxJP/EABoBAQACAwEAAAAAAAAAAAAAAAAEBQECAwb/xAAyEQACAgIBAgUDBAEDBQEAAAAAAQIDBBEhEjEFIkFRcROR0WGhsfCBIzLBFCRC4fEG/9oADAMBAAIRAxEAPwD7jAEAQBAEAQBAEAQBAEAQBAEAQBAEAQBAEAQBAEAQBAEAQBAEAQBAEAQBAEAQBAEAQBAEAQDVicQtNd5zYfz2HWcb8iuiHXY9I3rrlN6iiuZhj6lYaeinyubFvM8pm5uRlry+SH6vW/n8fyWtNFdT55kRtOo9EhlNu4NwexlVXK7Empwf2e18MlSULV0yRb8txorIGHHgw6Ge6wcyOVUprv6r2ZR30uqfSzrkw4iAIAgCAIAgCAIAgCAIAgCAIAgCAIAgCAIBxZjmK0Rbi54KP77SuzvEa8Va7yfZEijHlbz2XuVzGYgk79U7zcl5L5nlsm9yn9TIe5ekfRFpVBJdNfC9/cj61Ysbn/5Ky22dstyZJjFRWka96aptG2jpyzHmg+8NQdGHUfWTfD82WJb1rt6r9Pycb6FbDXqXijVDqGU3BFxPf12Rsgpxe0yglFxemZzc1EAQBAEAQBAEAQBAEAQBAEAQBAEAQBAIbH5vcmnR1PNuS+JQZnirlJ1YvL9X6In04qS67fscjVmrhiGTeprqx0v1t+0hu2eYpOMl1QXf8fk7KEaWtp6b7EAWnmntvbLIxJgGJMyZMSZkFp2R39xrn0X9PnnbtPW//n1b9KW/9vp8+v8AgqPEejqWu5YJ6ErhAEAQBAEAQBAEAQBAEAQBAEAQBANdesqKWYgATlddCmDnY9I2hCU3qKK9j8xasDruUv8A2eeWzPEJ5SfPRV+7LSnHjV+sv4ImtiLjdUWX5nzKa3J2uitaj/PyTYV6fVLlnNeRkdDtxoWr6qNNgqqN7S+vWWWUq8h9WNW0kuSPU5V8Wy5b4I8mVxJMSZkGJMyC+ZHT3aFPuoP76/3Pf+GwUcWCXtv7nn8qW7pfJ3ycRxAEAQBAEAQBAEAQBAEAQBAEAQDjzDMVojXVjwUcT9BIGb4hVirnmXol3/8Ah3px5Wvjt7ldxuJLHfqm5/Cg4DzPLZWRKcvqZL2/SPovktKq1FdNf3I6vWLG5+A5DxKu26dr3IlQgorSNRM5mxiTMmTdhsW6AqrbofRvElY+TbUnCEtKXc52VRk02t6GZYdabBUcOLA3HI9NJvmY9dM1GufUtGKbJTjuS0cZMiHUxJmTJeNmMUHoKOaek/18p7jwe9WYyXrHgoc2txtb9+SWloRBAEAQBAEAQBAEAQBAEAQBAEAiMwzex9nR9Tc2/Cv1lHm+Laf0sbzS9/Rf3++xOpxeOuzhfyQNXEbpJB3nPFjrbxPN2XquTafVN93+CxjByXPC9jiZr6mV7bk9skJaMGa0JA2YTBNW11VOvNv0/WTaMXfMjjZco8LuZY/K/YjfQsyj3gdSB1FhOt2MuncTSq/qepHHvSBolHXhMYqI6GmGL6A81k7HyYV1TrcNuXZnGyqUpqSlpI5sTh3pmzqVJF9ek4XY9lL1YtM6QsjNbi9mgmczc68qzJsO++NQdGHUfWTcHMli2dS5XqjhfQro6ZeMvzSlXF0YX5qdGHwns8bNpyFuD59vUo7ceyp+ZHbJRxPFYHhMJp9ho9mQIAgCAIAgCAIAgCAYVaoQFmIAHEmc7bYVRc5vSRtGLk9Ir+PzNqtwp3KfNubeJ5nM8SnkpqD6K/f1fwWdOPGv/dzL+CIrYjTdTRfmfMorchdP06lqP7v5Jsa+eqXLOUmRTqYPUt3J4Aak+BN4wcnpDsSGByomz1fgnIfq6mWdOMo8vuRLb98RJcSURQRAK3mWD9i2nuMfT/2n8v0lfkU9L6kT6bepafc5d6RVxySCQVhXV6latZ0UbgNvV46/CWcWsqErL7PNFcfr/f0Ir3VJRrjw+5FXlcSjwmZMmN5lGDNsW5Ft97fqP1nZ5FrWnJ/dmv04ey+xLbMZz7B/Zuf8bnn+BuvjrLPwrP8AoT6Jvyv9n/e5FzMb6keqPdF9nriiEAQBAEAQBAEAQDlx+PSiLtxPBRxMhZmdVix3N8+i9WdqaJWvjsVzHYoud6qf00x/c8tl5M7X9TJfxFf8/wB/BaVVqHlr/wAsjq9ctx4cgOAlVdfK189vYlQgo9jSTOJuYIGdtxBc8+i9yZ3qplNmspqK2yawGXLS9R9T82PLsvQS0qqjWuCDZa5/B3Tqcjx2sCegJ/aZBV9ntusNizUW5omldiKpC3ReLA35cxyvJFuLOGvXZpGxMn1aniaQZWV6dQXVlNwRyKkSNOHeMkdIy09orWIommxRuI4H8w5GVdtbgyzrmpraNatYg2vYg2PA9jNYvTT1s3a2tEljVbFb1dKaqlMANYjlz76SyvjZmKV8IJKK55ItbjRquUttkQTK0lmJMyDEmZB4TMguex+d74+71D6gPQT+ID8PkfxPT+EZ3WvozfK7fH/oqM/G6X9SPb1LTL0rBAEAQBAEAQCKzHNt0+zpep/kvmU2b4qoP6VHmn+y+SZRi9S6rOEQFfEbpLE79Q8WPAeJ5m69Vycm+qz39vgsoQ6lrWonC7km5lfKTk9y7khJJaRgTMJGTPCYVq3D0pzbmf0/WTKMZy5kcrLlDj1J3DYZaa7qCw+Z7k85ZRiorSIMpOT2zdMmogGLOBxIHk2mdA+LfaBsvXStiMYKCrQ9oLFGvcMB/kKg3UE8eGp+Mt8a+Diob5I84vez6TsHm1HE4SmKKhPZgI9Mf9Nh05kHjfneV+TXKFj6udnaDTXBKZngxXTQjeXVT35g9pEtr61o71WdDKubi4OhGhHQytcdPTLJPa2jZQrkekswRiN+3MX105zrVY15G2ovv8Gsop865XYzzSnSDn2BZkAGpHPnyE65VdKm/oNuJrTKbj/qLTOImRjqYkzIMSZkyb8tLe2p7nvb6283EkY3V9aPT32jnbr6ct9tM+sT3Z5gQBAEAQDGo4UFiQAOJM1nOMIuUnpIzGLk9IgMdmrVbrTO7T/E50J8TzOX4nPI3Gl9MPWXv8f3ZZU40a+Z8y9iGq4gAbqaDmebShsyFGP06eF7+rJ8a231T7nKTIh1MKlQD+up8TeMXJ6QO7BZWXs1XQck/wCX0ljTiqPMiLbf6RJkC2gkwinsGBAIjavORgcLUxFrlQAg6uxCrftc3PYGdaa/qTUTEpaWz55iNnhiMGMyx+NdXqr7ROaLvaoqrzJFtF4fCWCu6bPpVx7HHp2upsmfs+xdSnhxRx7+jENuYZKt9+opHqFjrunlf6TjlRTl1Vrt30bQfGmRuI2DxuGxLfcKu5RqgqW390ohOqsOLW5Ea+J0WVXOH+ouUY+nJPgv2zOSrgcOuHVi1rszH8TsbsewvIN1rsn1M6xj0rRqz7L7j2qDUe8Oo6+RIV9XUtol49un0srxMhk4kMvxz7jYVQlqzAXbiL6cZPxcizoePFLzP1I9tUepWvfBy5ngzQqGkxBItqOGs45OO6LHW3s6U2q2CkjjJnA6mdCg1RgiKWY8AJ0rrlZLpgts1lJRW5PSL3s5s0KBFWp6qnIfhTx1M9TgeGRo88+ZfwUuVmuzyx7FilsQBAEAQDmxuNSiLsfA5nxImXm1YsOqx/C9WdaqZWvUSu47GNU9VU2X8KDn5nlsvKnf58h6j6R/JaU1KHFfL9WRtfEFuwHADgJU3ZEreOy9iXCtRNBM4G5gLsdxBvN05DuTyE7VUym+DEpKK2yZy/LRT9Tep+vJeyiWlVMa0QbLnP4O+djiIBSftB2jxWAqUKlJVNA39pcX3mv7hP4dLkW5/tJuLTXamn3Oc5OJu2o2mDZU+MwrkF/ZqpGjIzVFVx2YDfmtNGr1Ca/uhKXl2jXRyupmOTU6VR96q9Nagcm53w2+gY+LKfMy5qrIbS4GuqBQdn8xpYWuKeaJWb7uLUUOqUjckkoSN7jodR8pOthKcd1Nc9zlFpPzFuy5aub46ljTTanhMN/pb+jVX46Dpe3gDvpFl00VOG9yZ0Xnlv0PokrzqIB4bWJNgBxJ4Ad5vCDl8D4KRi2UuxT3d5t39N9JWWdPW+ntstob6VvuaCZqbnfRek1FkKO2IZhusCTppyv55SdB0ypcWm7G+CPJWKxPaURl2R1q7lApXdNnLCwXz37Rj4F10+hLWu+/QW5Vdcerey/ZPk9PDLZBdj7zHi30HaeqxcOvHjqPf3KO/Inc/N2JGSzgIAgCARmY5qEO4nqfpyXzKjO8VjS/pUrqn+y+fx/BLoxXNdU+IlfxGIsd5jv1OvJZ5m6/ol12Prs/ZFnCG1qK1H+ThqVCxuTcytnOU31Se2SEklpGsmYMmWFw7Vj6dF5uf4XqZLpxnLl9jlZaofJO4TCrSG6o8nmT1JllGKitIhSm5PbN82NBAOXM8xpYama1ZwiLxJ/gAak9hrN4QlN6ig2l3KidssvzInAMKhFf0KWSwLH3bEG6m9rHTXpJX/TXU/6i9Dn1xlwfNto8FiMuNXAMSaTstRSfdqBfdcdDrY9x4lhVKFurF3OMk48FsXYXG4ZVrYDFbwIDBQ25e4vpqUb42kb/AKqqb1ZE36JLlMuuzOFr1cOpzGlTNcMeK0y26PdLbl1vx4dpDulGMv8ASfB1inrzE+BbQaCRzY9gGnF4lKS7zmw5Dmx6ATfSiuqfC/k2hGU3qJVszzVqxtwQcFH8nqZCuyJWcLiPsWFVMa/kjiZHO5iTMgs2y+z9RnWuxKKpDL+ZvAPAeZeeG+HWOStl5Uu3uyuzMuCi61yy9WnpilPYAgCAeMbangJhtJbZlLfCIDHZuahKUjZR7znp26TzOX4tK9uvGeorvL8FlViqtdVnL9iGqYgAbqc+Lc2+kobMiME4U/5fqydGtt7mcpMhnY11HAFzNkt8A68DlpqWepovELzYdW6CWNGKlzIjW364iTiqALAWA4ASaRD2DBEZ3nHskqrQ3KuJRN9aO8N862uVBvbie9p1rr205cL3NXL2PNl8wrV8Oj4pFpVjvEoNDuhiFbdJJW4sdZm6EYyag9oRba5KNtpWGIzjDYTEH/8AOvs/STZWZwxufJ3U+BkzHXTjynHuc58zSZ9BbKqFO1RaFINSBKEIoKWB9020kH6k3w33OukUnLCdocHVFdUp1aVT/FUQGy3FwLE6i2h68dJMn/2ti6ezOS865LZsfk74LCph6lT2jKWNxeygm4Vb62Ei32Kybklo6QWlompxNhMpb7Aj8zzVaPpFmfpyX9X0mZ2Qp78y9vb5O1VMrOeyKtisU1Rizm5Py7AchK6yyVj3JlhCCgtI0EzQ3PaVNnYKoJJ4AakzeEJTfTFbZiUlFbZdtn9lRTtUrgM/ELxVT36n5T0uD4TGvU7eX7e35KfJznLy19i0S7K0QBAEAQCN2hYig1uoB8XlT43KSw5dP6fbZLwknctlV3/8ZA5sL+Laf3PGKWsdpe/P24LjXn3+hzkyOdDEmZMmqum8CJvF6ewWHLMWKqA8CujDoR/Uua5qcdorbIOMjqJm5zPnG2/2iinvYfBNd9Q1XQqh5infRm78PMsMfD35rO3scp2eiOr7NNm0VVzF6vtq1UNYgkhL6MDfUvpY34TXLue/ppaSFcfUjPtGyuvhMUubYdjxQPz9mQN0A9abDS3U950xZxnD6UjFiafUjqzjLUz7DU8ZhiqYmmNxlY21Gu4x5aklT3/bWubxpuE+zMtda2jmw+Czyun3SoRTpn0vVc09/c6byEltNNBc8zNnLFi+tcsxqb4L5s3kdPA0Fw9O5AuWY8Xc8WP8eAJCttdkupnWMelaJScjI78hxJ4Cbxg5dgQOa57xSiexf/j9ZxtyVDy1d/f8EurG9Z/YrzNfWQO5NMSZkydeV5XUxLbtMeWPuqO5krGxLMiWoL/JxuvhUtyPoOS5JTwo9Iu5Hqc8T2HQT1eJg14y8vL9yjyMmdz57exKSaRhAEAQBAEAwrUg6lWFwRYznbVG2DhNcM2jJxfUikZlg2oOUPA6g9RPAZ2HPEtdb7Pt+qL+i1Wx6kcZMhncxJmQYkzIPaGINJxUXww/Mv1nei1wZzsrU1olc8wP33CvSp1TT9qBZ16X1BHQ8DLmmxRkp62Vs4vsyGwP2e4Wnhnw5XeaoPVVI9YYe6U/KAeX73neWZY5qX7GirWtFK2bzSrkmMbB4n/RcjeI4C+i1k7G2vjtJltccivrj3/vByi3B6Z9dr0krUyjBXp1FII4qysPmLSqTcXtdyR3KXspsZXwGNqVEqL91ZWAW5Lte26GW1vSb63/AJku7JjbWk15jnGDi/0L1IR0EA14mutNd9zYfM9gOc36Ul1Tel/exmMXJ6iVbNM3at6R6U5L17t1kO7Jc/LHiP8Ae5YVUKHL5ZGEyMSDEmZBPZBs0+Is73Sn1/E/6e3eWuD4ZO/U58R/n4/JCyc2NXljyy+YPCJRUJTUKo5D+T1M9TVVCqKjBaRSTslN9Unyb50NBAEAQBAEAQBAOLNcAK6FTxGqnofpIWfhRyqnB9/R/qd8e91T36FGrUyjFWFiNCJ4GyuVcnCS00X8ZKS2jUTNTYxJmQeEzJk68px3sm3G9xj/ALWPPwZMx7deVka+rqW13LJJxBK1tzssuYUbLuiugJpMdPKMfyn5cZJxr3VL9DScOpHuwGW4nDYQUcURvKzbgDBilPSylhpx3jzsCPAxkzhOe4CCaXJZJHNxMg4syzNKAt7z8l6d26TM5QpXm5ft+TrVTKz4KpjMW1Vt5zc/IDoByldZbKx7kyxhXGC1E5yZobhELEKoJJ0AGpJm8YuT0u5htJbZc9n9lAtqmIAJ4hOIH6up7T0eD4So6nd39vyVOTnt+Wv7lrAl6VZ7AEAQBAEAQBAEAQBAOWtl9J232RWbhqL/AC4GRbMKiyfXOCbOsb7Ix6YvSPKmWUWFjST4KAf3ExLAxpLTrX2S/gysi1dpP7kFm+zVgXo304odf9plJneBpLro+34J+Pn7fTZ9yrGeb1otDFplAm8izDeHsnOo90/mHTyJYUW9S0yDfV0vqRMyQRhAAE2jFyekCEzTPQt0onXm/T9P1nOzJjX5a+X7/glVY2+Z/YrjuSbk3J6yvbbe2TkjAmZMnTl2X1MQ25TF+p5KOpMkY+NZfLpgjlbdCqO5M+gZHkNPDC/vVCNWP8L0E9Xh4FeMtrmXv+CjyMqdz12RLyeRRAEAQBAEAQBAEAQBAEAQBAEAo+1uCFKqGUWFQX/8h739H4zx3jWMqr+uPaXP+fUvMC1zr0/QgiZUE4xDEEEGxBuD0M2i2ntGGtrTLXleOFZL8GGjDv1HaWVc1NbK22twejqr1lpqXc2A+fYDmZ2UVrqk9I5pOT0u5V81zhqvpW6p05t+qRLslzXTDiP8/JPpx1Dl8siiZFJJiTMgmsh2dfEkO3pp/m5t2Uf3LPC8NnkPqlxH+9iHk5kauFy/73L/AIHBJQQJTUAD9yepPMz1VNEKY9MFpFJZbKyXVJnROpzEAQBAEAQBAEAQBAEAQBAEAQBAKrtywtSHP1n4aTzvj7WoL5/4LTwxf7n8FRJnmi2MSZkGzDYpqZ3kNj/I7idK7JQe4ms4RmtM8xeMeqbuxPToPAm9ls7HuTEK4wWoo5yZzNzwAk2GpOgtzmyTb0g3ot+z+yfCpiB3FP8A5/SehwfCdee/7fn8FTk5/wD41/f8FwVQBYaAdJfpa4RVN7PZkCAIAgCAIAgCAIAgCAIAgCAIAgCAfPtqsWamIYEEBPSAenG/xv8AxPGeLXSsyWmta4L/AAq1Cpa9eSGJlaSzEmAYkzYyYkzIN+BwT13CU1ufkB1J5CdqMey6XTBbOdlsa49UmX/IdnkwwDGz1PzW0XsvTzPV4Xh1eOup8y9/wUmTlyt4XC/vcmpYkMQBAEAQBAEAQBAEAQBAEAQBAEAQBAEAgNqcm9sntEH+RB/vUcvPSVHimB9eHXBeZfuidhZP05dMuzKETPJaLwwJmTJiTMglsjyCpijf3ad9WPPso5mWGF4fZkPfaPv+CLkZcKVruz6Dl2X08Om5TWw5nmx6k856ujHroj0wWiittlbLcmdU7nMQBAEAQBAEAQBAEAQBAEAQBAEAQBAEAQDy8ApO2GS7h+8Ux6W98D8J/N4M814t4e4v61a49fyXGDlbX05d/QqvGUaWyzLRkGzN7VcRoOITmf1dB2l9g+EN6nd9vyVeTn68tf3/AAXakAAAoAA4AaADtPRJKK0ipbbe2ZzJgQBAEAQBAEAQBAEAQBAEAQBAEAQBAEAQBAEA8ZQdDrAOWnllJW31poG6gCc1TXF7UVv4Ru7Jtabevk650NBAEAQBAEAQBAEAQBAEAQDwwDyx6/KAegGAewBAEAQBAEAwub9oBnAEAQBAEAQBAEAQBAEAQBAEAQBAEAQBAEAQBAEAQBAEAQBAEAQBAEAQBAEAQBAEAQBAEAQBAEAQBAEA/9k="/>
          <p:cNvSpPr>
            <a:spLocks noChangeAspect="1" noChangeArrowheads="1"/>
          </p:cNvSpPr>
          <p:nvPr/>
        </p:nvSpPr>
        <p:spPr bwMode="auto">
          <a:xfrm>
            <a:off x="1851210" y="990609"/>
            <a:ext cx="2569870" cy="6876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u numéro de diapositive 2"/>
          <p:cNvSpPr>
            <a:spLocks noGrp="1"/>
          </p:cNvSpPr>
          <p:nvPr>
            <p:ph type="sldNum" sz="quarter" idx="12"/>
          </p:nvPr>
        </p:nvSpPr>
        <p:spPr>
          <a:xfrm>
            <a:off x="10733532" y="6465193"/>
            <a:ext cx="551688" cy="366099"/>
          </a:xfrm>
        </p:spPr>
        <p:txBody>
          <a:bodyPr/>
          <a:lstStyle/>
          <a:p>
            <a:fld id="{A9BA42B7-FD63-4E73-83E0-47365F3C1431}" type="slidenum">
              <a:rPr lang="fr-FR" sz="2400" b="1" smtClean="0">
                <a:solidFill>
                  <a:schemeClr val="bg1"/>
                </a:solidFill>
              </a:rPr>
              <a:t>13</a:t>
            </a:fld>
            <a:endParaRPr lang="fr-FR" sz="2400" b="1" dirty="0">
              <a:solidFill>
                <a:schemeClr val="bg1"/>
              </a:solidFill>
            </a:endParaRPr>
          </a:p>
        </p:txBody>
      </p:sp>
      <p:sp>
        <p:nvSpPr>
          <p:cNvPr id="32" name="Rectangle 31"/>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50055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a:p>
            <a:pPr algn="ctr"/>
            <a:r>
              <a:rPr lang="en-US" sz="2000" spc="-310" dirty="0">
                <a:solidFill>
                  <a:schemeClr val="bg1"/>
                </a:solidFill>
                <a:latin typeface="Bookman Old Style" panose="02050604050505020204" pitchFamily="18" charset="0"/>
              </a:rPr>
              <a:t>Contexte  du projet</a:t>
            </a:r>
          </a:p>
          <a:p>
            <a:pPr algn="ctr"/>
            <a:endParaRPr lang="fr-FR" sz="2000" dirty="0"/>
          </a:p>
        </p:txBody>
      </p:sp>
      <p:sp>
        <p:nvSpPr>
          <p:cNvPr id="34" name="Rectangle 33"/>
          <p:cNvSpPr/>
          <p:nvPr/>
        </p:nvSpPr>
        <p:spPr>
          <a:xfrm>
            <a:off x="3282460" y="2"/>
            <a:ext cx="1781908" cy="74600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spc="-310" dirty="0">
                <a:solidFill>
                  <a:schemeClr val="bg1"/>
                </a:solidFill>
                <a:latin typeface="Bookman Old Style" panose="02050604050505020204" pitchFamily="18" charset="0"/>
              </a:rPr>
              <a:t>Etat de l’art</a:t>
            </a:r>
            <a:endParaRPr lang="en-US" sz="2400" spc="-310" dirty="0">
              <a:solidFill>
                <a:schemeClr val="bg1"/>
              </a:solidFill>
              <a:latin typeface="Bookman Old Style" panose="02050604050505020204" pitchFamily="18" charset="0"/>
            </a:endParaRPr>
          </a:p>
        </p:txBody>
      </p:sp>
      <p:sp>
        <p:nvSpPr>
          <p:cNvPr id="43" name="Rectangle 42"/>
          <p:cNvSpPr/>
          <p:nvPr/>
        </p:nvSpPr>
        <p:spPr>
          <a:xfrm>
            <a:off x="5064368"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44" name="Rectangle 43"/>
          <p:cNvSpPr/>
          <p:nvPr/>
        </p:nvSpPr>
        <p:spPr>
          <a:xfrm>
            <a:off x="6846276"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p:txBody>
      </p:sp>
      <p:sp>
        <p:nvSpPr>
          <p:cNvPr id="45" name="Rectangle 44"/>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47" name="Chevron 46"/>
          <p:cNvSpPr/>
          <p:nvPr/>
        </p:nvSpPr>
        <p:spPr>
          <a:xfrm rot="5400000">
            <a:off x="4060335" y="658956"/>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8" name="Chevron 47"/>
          <p:cNvSpPr/>
          <p:nvPr/>
        </p:nvSpPr>
        <p:spPr>
          <a:xfrm rot="5400000">
            <a:off x="4058001" y="739198"/>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ZoneTexte 1">
            <a:extLst>
              <a:ext uri="{FF2B5EF4-FFF2-40B4-BE49-F238E27FC236}">
                <a16:creationId xmlns:a16="http://schemas.microsoft.com/office/drawing/2014/main" id="{7F76C61E-E1BC-4F51-8429-BF6AFE2A99D6}"/>
              </a:ext>
            </a:extLst>
          </p:cNvPr>
          <p:cNvSpPr txBox="1"/>
          <p:nvPr/>
        </p:nvSpPr>
        <p:spPr>
          <a:xfrm>
            <a:off x="577777" y="2145792"/>
            <a:ext cx="9200207" cy="4062651"/>
          </a:xfrm>
          <a:prstGeom prst="rect">
            <a:avLst/>
          </a:prstGeom>
          <a:noFill/>
        </p:spPr>
        <p:txBody>
          <a:bodyPr wrap="square" rtlCol="0">
            <a:spAutoFit/>
          </a:bodyPr>
          <a:lstStyle/>
          <a:p>
            <a:pPr marL="285750" indent="-285750">
              <a:buFont typeface="Arial" panose="020B0604020202020204" pitchFamily="34" charset="0"/>
              <a:buChar char="•"/>
            </a:pPr>
            <a:r>
              <a:rPr lang="fr-FR" sz="2400" dirty="0"/>
              <a:t>Un modèle de Markov caché  est un modèle statistique dans lequel le système modélisé est supposé être un processus Markovien de paramètres inconnus. Contrairement à une chaîne de Markov classique, où les transitions prises sont inconnues de l'utilisateur mais où les états d'une exécution sont connus, dans un modèle de Markov caché, les états d'une exécution sont inconnus de l'utilisateur</a:t>
            </a:r>
          </a:p>
          <a:p>
            <a:pPr marL="285750" indent="-285750">
              <a:buFont typeface="Arial" panose="020B0604020202020204" pitchFamily="34" charset="0"/>
              <a:buChar char="•"/>
            </a:pPr>
            <a:r>
              <a:rPr lang="fr-FR" sz="2400" dirty="0"/>
              <a:t>Les modèles de Markov cachés sont massivement utilisés notamment en reconnaissance de forme, en IA ou encore en traitement automatique de langage.</a:t>
            </a:r>
          </a:p>
          <a:p>
            <a:endParaRPr lang="fr-FR" dirty="0"/>
          </a:p>
        </p:txBody>
      </p:sp>
    </p:spTree>
    <p:extLst>
      <p:ext uri="{BB962C8B-B14F-4D97-AF65-F5344CB8AC3E}">
        <p14:creationId xmlns:p14="http://schemas.microsoft.com/office/powerpoint/2010/main" val="81162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à coins arrondis 29"/>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15"/>
          <p:cNvSpPr/>
          <p:nvPr/>
        </p:nvSpPr>
        <p:spPr>
          <a:xfrm>
            <a:off x="1137936" y="1075075"/>
            <a:ext cx="1947969"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Modèle CNN</a:t>
            </a:r>
            <a:endParaRPr lang="fr-FR" sz="2400" cap="none" spc="0" dirty="0">
              <a:ln w="0"/>
              <a:solidFill>
                <a:srgbClr val="2F7BCF"/>
              </a:solidFill>
              <a:latin typeface="Imprint MT Shadow" panose="04020605060303030202" pitchFamily="82" charset="0"/>
            </a:endParaRPr>
          </a:p>
        </p:txBody>
      </p:sp>
      <p:grpSp>
        <p:nvGrpSpPr>
          <p:cNvPr id="17" name="Group 27"/>
          <p:cNvGrpSpPr/>
          <p:nvPr/>
        </p:nvGrpSpPr>
        <p:grpSpPr>
          <a:xfrm>
            <a:off x="478356" y="1084630"/>
            <a:ext cx="593622" cy="593622"/>
            <a:chOff x="28575" y="3948113"/>
            <a:chExt cx="649288" cy="649288"/>
          </a:xfrm>
          <a:solidFill>
            <a:srgbClr val="262A35"/>
          </a:solidFill>
        </p:grpSpPr>
        <p:sp>
          <p:nvSpPr>
            <p:cNvPr id="18"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9"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AutoShape 6" descr="data:image/jpeg;base64,/9j/4AAQSkZJRgABAQAAAQABAAD/2wCEAAkGBxQQEhUQEhQUFhUUFxQVFRgVFxgVFhMUFRUWFxcXFRgaHCggGBolHBUUITEtJSkrLi4uFx8zODMsNygtLisBCgoKDg0OGxAQGzQkICYvLCw3ODQsLCw3NCwsLCwsLDQsLCwsLCwsLCwsLCwsLCwsLCwsLCwsLCwsLCwsLCwsLP/AABEIAMwAzAMBEQACEQEDEQH/xAAbAAEAAgMBAQAAAAAAAAAAAAAABQYCAwQBB//EADoQAAIBAgMHAQUIAQMFAQAAAAECAAMRBAUhBhIxQVFhcSITMoGh0QcUQlJykbHBIzOS0kNigqLxJP/EABoBAQACAwEAAAAAAAAAAAAAAAAEBQECAwb/xAAyEQACAgIBAgUDBAEDBQEAAAAAAQIDBBEhEjEFIkFRcROR0WGhsfCBIzLBFCRC4fEG/9oADAMBAAIRAxEAPwD7jAEAQBAEAQBAEAQBAEAQBAEAQBAEAQBAEAQBAEAQBAEAQBAEAQBAEAQBAEAQBAEAQBAEAQDVicQtNd5zYfz2HWcb8iuiHXY9I3rrlN6iiuZhj6lYaeinyubFvM8pm5uRlry+SH6vW/n8fyWtNFdT55kRtOo9EhlNu4NwexlVXK7Empwf2e18MlSULV0yRb8txorIGHHgw6Ge6wcyOVUprv6r2ZR30uqfSzrkw4iAIAgCAIAgCAIAgCAIAgCAIAgCAIAgCAIBxZjmK0Rbi54KP77SuzvEa8Va7yfZEijHlbz2XuVzGYgk79U7zcl5L5nlsm9yn9TIe5ekfRFpVBJdNfC9/cj61Ysbn/5Ky22dstyZJjFRWka96aptG2jpyzHmg+8NQdGHUfWTfD82WJb1rt6r9Pycb6FbDXqXijVDqGU3BFxPf12Rsgpxe0yglFxemZzc1EAQBAEAQBAEAQBAEAQBAEAQBAEAQBAIbH5vcmnR1PNuS+JQZnirlJ1YvL9X6In04qS67fscjVmrhiGTeprqx0v1t+0hu2eYpOMl1QXf8fk7KEaWtp6b7EAWnmntvbLIxJgGJMyZMSZkFp2R39xrn0X9PnnbtPW//n1b9KW/9vp8+v8AgqPEejqWu5YJ6ErhAEAQBAEAQBAEAQBAEAQBAEAQBANdesqKWYgATlddCmDnY9I2hCU3qKK9j8xasDruUv8A2eeWzPEJ5SfPRV+7LSnHjV+sv4ImtiLjdUWX5nzKa3J2uitaj/PyTYV6fVLlnNeRkdDtxoWr6qNNgqqN7S+vWWWUq8h9WNW0kuSPU5V8Wy5b4I8mVxJMSZkGJMyC+ZHT3aFPuoP76/3Pf+GwUcWCXtv7nn8qW7pfJ3ycRxAEAQBAEAQBAEAQBAEAQBAEAQDjzDMVojXVjwUcT9BIGb4hVirnmXol3/8Ah3px5Wvjt7ldxuJLHfqm5/Cg4DzPLZWRKcvqZL2/SPovktKq1FdNf3I6vWLG5+A5DxKu26dr3IlQgorSNRM5mxiTMmTdhsW6AqrbofRvElY+TbUnCEtKXc52VRk02t6GZYdabBUcOLA3HI9NJvmY9dM1GufUtGKbJTjuS0cZMiHUxJmTJeNmMUHoKOaek/18p7jwe9WYyXrHgoc2txtb9+SWloRBAEAQBAEAQBAEAQBAEAQBAEAiMwzex9nR9Tc2/Cv1lHm+Laf0sbzS9/Rf3++xOpxeOuzhfyQNXEbpJB3nPFjrbxPN2XquTafVN93+CxjByXPC9jiZr6mV7bk9skJaMGa0JA2YTBNW11VOvNv0/WTaMXfMjjZco8LuZY/K/YjfQsyj3gdSB1FhOt2MuncTSq/qepHHvSBolHXhMYqI6GmGL6A81k7HyYV1TrcNuXZnGyqUpqSlpI5sTh3pmzqVJF9ek4XY9lL1YtM6QsjNbi9mgmczc68qzJsO++NQdGHUfWTcHMli2dS5XqjhfQro6ZeMvzSlXF0YX5qdGHwns8bNpyFuD59vUo7ceyp+ZHbJRxPFYHhMJp9ho9mQIAgCAIAgCAIAgCAYVaoQFmIAHEmc7bYVRc5vSRtGLk9Ir+PzNqtwp3KfNubeJ5nM8SnkpqD6K/f1fwWdOPGv/dzL+CIrYjTdTRfmfMorchdP06lqP7v5Jsa+eqXLOUmRTqYPUt3J4Aak+BN4wcnpDsSGByomz1fgnIfq6mWdOMo8vuRLb98RJcSURQRAK3mWD9i2nuMfT/2n8v0lfkU9L6kT6bepafc5d6RVxySCQVhXV6latZ0UbgNvV46/CWcWsqErL7PNFcfr/f0Ir3VJRrjw+5FXlcSjwmZMmN5lGDNsW5Ft97fqP1nZ5FrWnJ/dmv04ey+xLbMZz7B/Zuf8bnn+BuvjrLPwrP8AoT6Jvyv9n/e5FzMb6keqPdF9nriiEAQBAEAQBAEAQDlx+PSiLtxPBRxMhZmdVix3N8+i9WdqaJWvjsVzHYoud6qf00x/c8tl5M7X9TJfxFf8/wB/BaVVqHlr/wAsjq9ctx4cgOAlVdfK189vYlQgo9jSTOJuYIGdtxBc8+i9yZ3qplNmspqK2yawGXLS9R9T82PLsvQS0qqjWuCDZa5/B3Tqcjx2sCegJ/aZBV9ntusNizUW5omldiKpC3ReLA35cxyvJFuLOGvXZpGxMn1aniaQZWV6dQXVlNwRyKkSNOHeMkdIy09orWIommxRuI4H8w5GVdtbgyzrmpraNatYg2vYg2PA9jNYvTT1s3a2tEljVbFb1dKaqlMANYjlz76SyvjZmKV8IJKK55ItbjRquUttkQTK0lmJMyDEmZB4TMguex+d74+71D6gPQT+ID8PkfxPT+EZ3WvozfK7fH/oqM/G6X9SPb1LTL0rBAEAQBAEAQCKzHNt0+zpep/kvmU2b4qoP6VHmn+y+SZRi9S6rOEQFfEbpLE79Q8WPAeJ5m69Vycm+qz39vgsoQ6lrWonC7km5lfKTk9y7khJJaRgTMJGTPCYVq3D0pzbmf0/WTKMZy5kcrLlDj1J3DYZaa7qCw+Z7k85ZRiorSIMpOT2zdMmogGLOBxIHk2mdA+LfaBsvXStiMYKCrQ9oLFGvcMB/kKg3UE8eGp+Mt8a+Diob5I84vez6TsHm1HE4SmKKhPZgI9Mf9Nh05kHjfneV+TXKFj6udnaDTXBKZngxXTQjeXVT35g9pEtr61o71WdDKubi4OhGhHQytcdPTLJPa2jZQrkekswRiN+3MX105zrVY15G2ovv8Gsop865XYzzSnSDn2BZkAGpHPnyE65VdKm/oNuJrTKbj/qLTOImRjqYkzIMSZkyb8tLe2p7nvb6283EkY3V9aPT32jnbr6ct9tM+sT3Z5gQBAEAQDGo4UFiQAOJM1nOMIuUnpIzGLk9IgMdmrVbrTO7T/E50J8TzOX4nPI3Gl9MPWXv8f3ZZU40a+Z8y9iGq4gAbqaDmebShsyFGP06eF7+rJ8a231T7nKTIh1MKlQD+up8TeMXJ6QO7BZWXs1XQck/wCX0ljTiqPMiLbf6RJkC2gkwinsGBAIjavORgcLUxFrlQAg6uxCrftc3PYGdaa/qTUTEpaWz55iNnhiMGMyx+NdXqr7ROaLvaoqrzJFtF4fCWCu6bPpVx7HHp2upsmfs+xdSnhxRx7+jENuYZKt9+opHqFjrunlf6TjlRTl1Vrt30bQfGmRuI2DxuGxLfcKu5RqgqW390ohOqsOLW5Ea+J0WVXOH+ouUY+nJPgv2zOSrgcOuHVi1rszH8TsbsewvIN1rsn1M6xj0rRqz7L7j2qDUe8Oo6+RIV9XUtol49un0srxMhk4kMvxz7jYVQlqzAXbiL6cZPxcizoePFLzP1I9tUepWvfBy5ngzQqGkxBItqOGs45OO6LHW3s6U2q2CkjjJnA6mdCg1RgiKWY8AJ0rrlZLpgts1lJRW5PSL3s5s0KBFWp6qnIfhTx1M9TgeGRo88+ZfwUuVmuzyx7FilsQBAEAQDmxuNSiLsfA5nxImXm1YsOqx/C9WdaqZWvUSu47GNU9VU2X8KDn5nlsvKnf58h6j6R/JaU1KHFfL9WRtfEFuwHADgJU3ZEreOy9iXCtRNBM4G5gLsdxBvN05DuTyE7VUym+DEpKK2yZy/LRT9Tep+vJeyiWlVMa0QbLnP4O+djiIBSftB2jxWAqUKlJVNA39pcX3mv7hP4dLkW5/tJuLTXamn3Oc5OJu2o2mDZU+MwrkF/ZqpGjIzVFVx2YDfmtNGr1Ca/uhKXl2jXRyupmOTU6VR96q9Nagcm53w2+gY+LKfMy5qrIbS4GuqBQdn8xpYWuKeaJWb7uLUUOqUjckkoSN7jodR8pOthKcd1Nc9zlFpPzFuy5aub46ljTTanhMN/pb+jVX46Dpe3gDvpFl00VOG9yZ0Xnlv0PokrzqIB4bWJNgBxJ4Ad5vCDl8D4KRi2UuxT3d5t39N9JWWdPW+ntstob6VvuaCZqbnfRek1FkKO2IZhusCTppyv55SdB0ypcWm7G+CPJWKxPaURl2R1q7lApXdNnLCwXz37Rj4F10+hLWu+/QW5Vdcerey/ZPk9PDLZBdj7zHi30HaeqxcOvHjqPf3KO/Inc/N2JGSzgIAgCARmY5qEO4nqfpyXzKjO8VjS/pUrqn+y+fx/BLoxXNdU+IlfxGIsd5jv1OvJZ5m6/ol12Prs/ZFnCG1qK1H+ThqVCxuTcytnOU31Se2SEklpGsmYMmWFw7Vj6dF5uf4XqZLpxnLl9jlZaofJO4TCrSG6o8nmT1JllGKitIhSm5PbN82NBAOXM8xpYama1ZwiLxJ/gAak9hrN4QlN6ig2l3KidssvzInAMKhFf0KWSwLH3bEG6m9rHTXpJX/TXU/6i9Dn1xlwfNto8FiMuNXAMSaTstRSfdqBfdcdDrY9x4lhVKFurF3OMk48FsXYXG4ZVrYDFbwIDBQ25e4vpqUb42kb/AKqqb1ZE36JLlMuuzOFr1cOpzGlTNcMeK0y26PdLbl1vx4dpDulGMv8ASfB1inrzE+BbQaCRzY9gGnF4lKS7zmw5Dmx6ATfSiuqfC/k2hGU3qJVszzVqxtwQcFH8nqZCuyJWcLiPsWFVMa/kjiZHO5iTMgs2y+z9RnWuxKKpDL+ZvAPAeZeeG+HWOStl5Uu3uyuzMuCi61yy9WnpilPYAgCAeMbangJhtJbZlLfCIDHZuahKUjZR7znp26TzOX4tK9uvGeorvL8FlViqtdVnL9iGqYgAbqc+Lc2+kobMiME4U/5fqydGtt7mcpMhnY11HAFzNkt8A68DlpqWepovELzYdW6CWNGKlzIjW364iTiqALAWA4ASaRD2DBEZ3nHskqrQ3KuJRN9aO8N862uVBvbie9p1rr205cL3NXL2PNl8wrV8Oj4pFpVjvEoNDuhiFbdJJW4sdZm6EYyag9oRba5KNtpWGIzjDYTEH/8AOvs/STZWZwxufJ3U+BkzHXTjynHuc58zSZ9BbKqFO1RaFINSBKEIoKWB9020kH6k3w33OukUnLCdocHVFdUp1aVT/FUQGy3FwLE6i2h68dJMn/2ti6ezOS865LZsfk74LCph6lT2jKWNxeygm4Vb62Ei32Kybklo6QWlompxNhMpb7Aj8zzVaPpFmfpyX9X0mZ2Qp78y9vb5O1VMrOeyKtisU1Rizm5Py7AchK6yyVj3JlhCCgtI0EzQ3PaVNnYKoJJ4AakzeEJTfTFbZiUlFbZdtn9lRTtUrgM/ELxVT36n5T0uD4TGvU7eX7e35KfJznLy19i0S7K0QBAEAQCN2hYig1uoB8XlT43KSw5dP6fbZLwknctlV3/8ZA5sL+Laf3PGKWsdpe/P24LjXn3+hzkyOdDEmZMmqum8CJvF6ewWHLMWKqA8CujDoR/Uua5qcdorbIOMjqJm5zPnG2/2iinvYfBNd9Q1XQqh5infRm78PMsMfD35rO3scp2eiOr7NNm0VVzF6vtq1UNYgkhL6MDfUvpY34TXLue/ppaSFcfUjPtGyuvhMUubYdjxQPz9mQN0A9abDS3U950xZxnD6UjFiafUjqzjLUz7DU8ZhiqYmmNxlY21Gu4x5aklT3/bWubxpuE+zMtda2jmw+Czyun3SoRTpn0vVc09/c6byEltNNBc8zNnLFi+tcsxqb4L5s3kdPA0Fw9O5AuWY8Xc8WP8eAJCttdkupnWMelaJScjI78hxJ4Cbxg5dgQOa57xSiexf/j9ZxtyVDy1d/f8EurG9Z/YrzNfWQO5NMSZkydeV5XUxLbtMeWPuqO5krGxLMiWoL/JxuvhUtyPoOS5JTwo9Iu5Hqc8T2HQT1eJg14y8vL9yjyMmdz57exKSaRhAEAQBAEAwrUg6lWFwRYznbVG2DhNcM2jJxfUikZlg2oOUPA6g9RPAZ2HPEtdb7Pt+qL+i1Wx6kcZMhncxJmQYkzIPaGINJxUXww/Mv1nei1wZzsrU1olc8wP33CvSp1TT9qBZ16X1BHQ8DLmmxRkp62Vs4vsyGwP2e4Wnhnw5XeaoPVVI9YYe6U/KAeX73neWZY5qX7GirWtFK2bzSrkmMbB4n/RcjeI4C+i1k7G2vjtJltccivrj3/vByi3B6Z9dr0krUyjBXp1FII4qysPmLSqTcXtdyR3KXspsZXwGNqVEqL91ZWAW5Lte26GW1vSb63/AJku7JjbWk15jnGDi/0L1IR0EA14mutNd9zYfM9gOc36Ul1Tel/exmMXJ6iVbNM3at6R6U5L17t1kO7Jc/LHiP8Ae5YVUKHL5ZGEyMSDEmZBPZBs0+Is73Sn1/E/6e3eWuD4ZO/U58R/n4/JCyc2NXljyy+YPCJRUJTUKo5D+T1M9TVVCqKjBaRSTslN9Unyb50NBAEAQBAEAQBAOLNcAK6FTxGqnofpIWfhRyqnB9/R/qd8e91T36FGrUyjFWFiNCJ4GyuVcnCS00X8ZKS2jUTNTYxJmQeEzJk68px3sm3G9xj/ALWPPwZMx7deVka+rqW13LJJxBK1tzssuYUbLuiugJpMdPKMfyn5cZJxr3VL9DScOpHuwGW4nDYQUcURvKzbgDBilPSylhpx3jzsCPAxkzhOe4CCaXJZJHNxMg4syzNKAt7z8l6d26TM5QpXm5ft+TrVTKz4KpjMW1Vt5zc/IDoByldZbKx7kyxhXGC1E5yZobhELEKoJJ0AGpJm8YuT0u5htJbZc9n9lAtqmIAJ4hOIH6up7T0eD4So6nd39vyVOTnt+Wv7lrAl6VZ7AEAQBAEAQBAEAQBAOWtl9J232RWbhqL/AC4GRbMKiyfXOCbOsb7Ix6YvSPKmWUWFjST4KAf3ExLAxpLTrX2S/gysi1dpP7kFm+zVgXo304odf9plJneBpLro+34J+Pn7fTZ9yrGeb1otDFplAm8izDeHsnOo90/mHTyJYUW9S0yDfV0vqRMyQRhAAE2jFyekCEzTPQt0onXm/T9P1nOzJjX5a+X7/glVY2+Z/YrjuSbk3J6yvbbe2TkjAmZMnTl2X1MQ25TF+p5KOpMkY+NZfLpgjlbdCqO5M+gZHkNPDC/vVCNWP8L0E9Xh4FeMtrmXv+CjyMqdz12RLyeRRAEAQBAEAQBAEAQBAEAQBAEAo+1uCFKqGUWFQX/8h739H4zx3jWMqr+uPaXP+fUvMC1zr0/QgiZUE4xDEEEGxBuD0M2i2ntGGtrTLXleOFZL8GGjDv1HaWVc1NbK22twejqr1lpqXc2A+fYDmZ2UVrqk9I5pOT0u5V81zhqvpW6p05t+qRLslzXTDiP8/JPpx1Dl8siiZFJJiTMgmsh2dfEkO3pp/m5t2Uf3LPC8NnkPqlxH+9iHk5kauFy/73L/AIHBJQQJTUAD9yepPMz1VNEKY9MFpFJZbKyXVJnROpzEAQBAEAQBAEAQBAEAQBAEAQBAKrtywtSHP1n4aTzvj7WoL5/4LTwxf7n8FRJnmi2MSZkGzDYpqZ3kNj/I7idK7JQe4ms4RmtM8xeMeqbuxPToPAm9ls7HuTEK4wWoo5yZzNzwAk2GpOgtzmyTb0g3ot+z+yfCpiB3FP8A5/SehwfCdee/7fn8FTk5/wD41/f8FwVQBYaAdJfpa4RVN7PZkCAIAgCAIAgCAIAgCAIAgCAIAgCAfPtqsWamIYEEBPSAenG/xv8AxPGeLXSsyWmta4L/AAq1Cpa9eSGJlaSzEmAYkzYyYkzIN+BwT13CU1ufkB1J5CdqMey6XTBbOdlsa49UmX/IdnkwwDGz1PzW0XsvTzPV4Xh1eOup8y9/wUmTlyt4XC/vcmpYkMQBAEAQBAEAQBAEAQBAEAQBAEAQBAEAgNqcm9sntEH+RB/vUcvPSVHimB9eHXBeZfuidhZP05dMuzKETPJaLwwJmTJiTMglsjyCpijf3ad9WPPso5mWGF4fZkPfaPv+CLkZcKVruz6Dl2X08Om5TWw5nmx6k856ujHroj0wWiittlbLcmdU7nMQBAEAQBAEAQBAEAQBAEAQBAEAQBAEAQDy8ApO2GS7h+8Ux6W98D8J/N4M814t4e4v61a49fyXGDlbX05d/QqvGUaWyzLRkGzN7VcRoOITmf1dB2l9g+EN6nd9vyVeTn68tf3/AAXakAAAoAA4AaADtPRJKK0ipbbe2ZzJgQBAEAQBAEAQBAEAQBAEAQBAEAQBAEAQBAEA8ZQdDrAOWnllJW31poG6gCc1TXF7UVv4Ru7Jtabevk650NBAEAQBAEAQBAEAQBAEAQDwwDyx6/KAegGAewBAEAQBAEAwub9oBnAEAQBAEAQBAEAQBAEAQBAEAQBAEAQBAEAQBAEAQBAEAQBAEAQBAEAQBAEAQBAEAQBAEAQBAEAQBAEA/9k="/>
          <p:cNvSpPr>
            <a:spLocks noChangeAspect="1" noChangeArrowheads="1"/>
          </p:cNvSpPr>
          <p:nvPr/>
        </p:nvSpPr>
        <p:spPr bwMode="auto">
          <a:xfrm>
            <a:off x="1851210" y="990609"/>
            <a:ext cx="2569870" cy="6876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u numéro de diapositive 2"/>
          <p:cNvSpPr>
            <a:spLocks noGrp="1"/>
          </p:cNvSpPr>
          <p:nvPr>
            <p:ph type="sldNum" sz="quarter" idx="12"/>
          </p:nvPr>
        </p:nvSpPr>
        <p:spPr>
          <a:xfrm>
            <a:off x="10733532" y="6465193"/>
            <a:ext cx="551688" cy="366099"/>
          </a:xfrm>
        </p:spPr>
        <p:txBody>
          <a:bodyPr/>
          <a:lstStyle/>
          <a:p>
            <a:fld id="{A9BA42B7-FD63-4E73-83E0-47365F3C1431}" type="slidenum">
              <a:rPr lang="fr-FR" sz="2400" b="1" smtClean="0">
                <a:solidFill>
                  <a:schemeClr val="bg1"/>
                </a:solidFill>
              </a:rPr>
              <a:t>14</a:t>
            </a:fld>
            <a:endParaRPr lang="fr-FR" sz="2400" b="1" dirty="0">
              <a:solidFill>
                <a:schemeClr val="bg1"/>
              </a:solidFill>
            </a:endParaRPr>
          </a:p>
        </p:txBody>
      </p:sp>
      <p:sp>
        <p:nvSpPr>
          <p:cNvPr id="32" name="Rectangle 31"/>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50055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a:p>
            <a:pPr algn="ctr"/>
            <a:r>
              <a:rPr lang="en-US" sz="2000" spc="-310" dirty="0">
                <a:solidFill>
                  <a:schemeClr val="bg1"/>
                </a:solidFill>
                <a:latin typeface="Bookman Old Style" panose="02050604050505020204" pitchFamily="18" charset="0"/>
              </a:rPr>
              <a:t>Contexte  du projet</a:t>
            </a:r>
          </a:p>
          <a:p>
            <a:pPr algn="ctr"/>
            <a:endParaRPr lang="fr-FR" sz="2000" dirty="0"/>
          </a:p>
        </p:txBody>
      </p:sp>
      <p:sp>
        <p:nvSpPr>
          <p:cNvPr id="34" name="Rectangle 33"/>
          <p:cNvSpPr/>
          <p:nvPr/>
        </p:nvSpPr>
        <p:spPr>
          <a:xfrm>
            <a:off x="3282460" y="2"/>
            <a:ext cx="1781908" cy="74600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spc="-310" dirty="0">
                <a:solidFill>
                  <a:schemeClr val="bg1"/>
                </a:solidFill>
                <a:latin typeface="Bookman Old Style" panose="02050604050505020204" pitchFamily="18" charset="0"/>
              </a:rPr>
              <a:t>Etat de l’art</a:t>
            </a:r>
            <a:endParaRPr lang="en-US" sz="2400" spc="-310" dirty="0">
              <a:solidFill>
                <a:schemeClr val="bg1"/>
              </a:solidFill>
              <a:latin typeface="Bookman Old Style" panose="02050604050505020204" pitchFamily="18" charset="0"/>
            </a:endParaRPr>
          </a:p>
        </p:txBody>
      </p:sp>
      <p:sp>
        <p:nvSpPr>
          <p:cNvPr id="43" name="Rectangle 42"/>
          <p:cNvSpPr/>
          <p:nvPr/>
        </p:nvSpPr>
        <p:spPr>
          <a:xfrm>
            <a:off x="5064368"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44" name="Rectangle 43"/>
          <p:cNvSpPr/>
          <p:nvPr/>
        </p:nvSpPr>
        <p:spPr>
          <a:xfrm>
            <a:off x="6846276"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p:txBody>
      </p:sp>
      <p:sp>
        <p:nvSpPr>
          <p:cNvPr id="45" name="Rectangle 44"/>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47" name="Chevron 46"/>
          <p:cNvSpPr/>
          <p:nvPr/>
        </p:nvSpPr>
        <p:spPr>
          <a:xfrm rot="5400000">
            <a:off x="4060335" y="658956"/>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8" name="Chevron 47"/>
          <p:cNvSpPr/>
          <p:nvPr/>
        </p:nvSpPr>
        <p:spPr>
          <a:xfrm rot="5400000">
            <a:off x="4058001" y="739198"/>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ZoneTexte 1">
            <a:extLst>
              <a:ext uri="{FF2B5EF4-FFF2-40B4-BE49-F238E27FC236}">
                <a16:creationId xmlns:a16="http://schemas.microsoft.com/office/drawing/2014/main" id="{DF6D8A63-CBA4-4B34-BFC7-0CFE50F96EB2}"/>
              </a:ext>
            </a:extLst>
          </p:cNvPr>
          <p:cNvSpPr txBox="1"/>
          <p:nvPr/>
        </p:nvSpPr>
        <p:spPr>
          <a:xfrm>
            <a:off x="256111" y="3883410"/>
            <a:ext cx="11338481" cy="2246769"/>
          </a:xfrm>
          <a:prstGeom prst="rect">
            <a:avLst/>
          </a:prstGeom>
          <a:noFill/>
        </p:spPr>
        <p:txBody>
          <a:bodyPr wrap="square" rtlCol="0">
            <a:spAutoFit/>
          </a:bodyPr>
          <a:lstStyle/>
          <a:p>
            <a:pPr marL="285750" indent="-285750">
              <a:buFont typeface="Arial" panose="020B0604020202020204" pitchFamily="34" charset="0"/>
              <a:buChar char="•"/>
            </a:pPr>
            <a:r>
              <a:rPr lang="fr-FR" sz="2000" dirty="0"/>
              <a:t>En apprentissage automatique, un réseau de neurones convolutifs ou réseau de neurones à convolution est un type de réseau de neurones artificiels acycliques (</a:t>
            </a:r>
            <a:r>
              <a:rPr lang="fr-FR" sz="2000" dirty="0" err="1"/>
              <a:t>feed-forward</a:t>
            </a:r>
            <a:r>
              <a:rPr lang="fr-FR" sz="2000" dirty="0"/>
              <a:t>), dans lequel le motif de connexion entre les neurones est inspiré par le cortex visuel des animaux. Leur fonctionnement est inspiré par les processus biologiques, ils consistent en un empilage multicouche de perceptrons, dont le but est de prétraiter de petites quantités d'informations. Les réseaux neuronaux convolutifs ont de larges applications dans la reconnaissance d'image et vidéo, les systèmes de recommandation et le traitement du langage naturel.</a:t>
            </a:r>
          </a:p>
        </p:txBody>
      </p:sp>
      <p:pic>
        <p:nvPicPr>
          <p:cNvPr id="3074" name="Picture 2" descr="https://upload.wikimedia.org/wikipedia/commons/thumb/6/63/Typical_cnn.png/614px-Typical_cnn.png">
            <a:extLst>
              <a:ext uri="{FF2B5EF4-FFF2-40B4-BE49-F238E27FC236}">
                <a16:creationId xmlns:a16="http://schemas.microsoft.com/office/drawing/2014/main" id="{44AABCEB-831B-49B6-B8A3-2410DC9C4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943" y="1678252"/>
            <a:ext cx="6704120" cy="206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93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37"/>
          <p:cNvSpPr>
            <a:spLocks noChangeArrowheads="1"/>
          </p:cNvSpPr>
          <p:nvPr/>
        </p:nvSpPr>
        <p:spPr bwMode="auto">
          <a:xfrm>
            <a:off x="797133" y="1345031"/>
            <a:ext cx="593622" cy="593622"/>
          </a:xfrm>
          <a:prstGeom prst="ellipse">
            <a:avLst/>
          </a:prstGeom>
          <a:solidFill>
            <a:schemeClr val="bg2">
              <a:lumMod val="90000"/>
            </a:schemeClr>
          </a:solidFill>
          <a:ln w="38100">
            <a:solidFill>
              <a:schemeClr val="bg2">
                <a:lumMod val="90000"/>
              </a:schemeClr>
            </a:solid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13" name="Oval 37"/>
          <p:cNvSpPr>
            <a:spLocks noChangeArrowheads="1"/>
          </p:cNvSpPr>
          <p:nvPr/>
        </p:nvSpPr>
        <p:spPr bwMode="auto">
          <a:xfrm>
            <a:off x="797133" y="2203307"/>
            <a:ext cx="593622" cy="593622"/>
          </a:xfrm>
          <a:prstGeom prst="ellipse">
            <a:avLst/>
          </a:prstGeom>
          <a:solidFill>
            <a:schemeClr val="bg2">
              <a:lumMod val="90000"/>
            </a:schemeClr>
          </a:solidFill>
          <a:ln w="38100">
            <a:solidFill>
              <a:schemeClr val="bg2">
                <a:lumMod val="9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6" name="Oval 37"/>
          <p:cNvSpPr>
            <a:spLocks noChangeArrowheads="1"/>
          </p:cNvSpPr>
          <p:nvPr/>
        </p:nvSpPr>
        <p:spPr bwMode="auto">
          <a:xfrm>
            <a:off x="797133" y="3062412"/>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0" name="Rectangle 19"/>
          <p:cNvSpPr/>
          <p:nvPr/>
        </p:nvSpPr>
        <p:spPr>
          <a:xfrm>
            <a:off x="1439469" y="1230767"/>
            <a:ext cx="4802597" cy="707886"/>
          </a:xfrm>
          <a:prstGeom prst="rect">
            <a:avLst/>
          </a:prstGeom>
        </p:spPr>
        <p:txBody>
          <a:bodyPr wrap="none">
            <a:spAutoFit/>
          </a:bodyPr>
          <a:lstStyle/>
          <a:p>
            <a:r>
              <a:rPr lang="en-US" sz="4000" spc="-310" dirty="0">
                <a:solidFill>
                  <a:schemeClr val="bg2">
                    <a:lumMod val="90000"/>
                  </a:schemeClr>
                </a:solidFill>
                <a:latin typeface="Bookman Old Style" panose="02050604050505020204" pitchFamily="18" charset="0"/>
              </a:rPr>
              <a:t>Contexte du </a:t>
            </a:r>
            <a:r>
              <a:rPr lang="en-US" sz="4000" spc="-310" dirty="0" err="1">
                <a:solidFill>
                  <a:schemeClr val="bg2">
                    <a:lumMod val="90000"/>
                  </a:schemeClr>
                </a:solidFill>
                <a:latin typeface="Bookman Old Style" panose="02050604050505020204" pitchFamily="18" charset="0"/>
              </a:rPr>
              <a:t>mémoire</a:t>
            </a:r>
            <a:endParaRPr lang="en-US" sz="4000" spc="-310" dirty="0">
              <a:solidFill>
                <a:schemeClr val="bg2">
                  <a:lumMod val="90000"/>
                </a:schemeClr>
              </a:solidFill>
              <a:latin typeface="Bookman Old Style" panose="02050604050505020204" pitchFamily="18" charset="0"/>
            </a:endParaRPr>
          </a:p>
        </p:txBody>
      </p:sp>
      <p:sp>
        <p:nvSpPr>
          <p:cNvPr id="21" name="Rectangle 20"/>
          <p:cNvSpPr/>
          <p:nvPr/>
        </p:nvSpPr>
        <p:spPr>
          <a:xfrm>
            <a:off x="1439469" y="2146588"/>
            <a:ext cx="2622193" cy="707886"/>
          </a:xfrm>
          <a:prstGeom prst="rect">
            <a:avLst/>
          </a:prstGeom>
        </p:spPr>
        <p:txBody>
          <a:bodyPr wrap="none">
            <a:spAutoFit/>
          </a:bodyPr>
          <a:lstStyle/>
          <a:p>
            <a:r>
              <a:rPr lang="fr-FR" sz="4000" spc="-310" dirty="0">
                <a:solidFill>
                  <a:schemeClr val="bg2">
                    <a:lumMod val="90000"/>
                  </a:schemeClr>
                </a:solidFill>
                <a:latin typeface="Bookman Old Style" panose="02050604050505020204" pitchFamily="18" charset="0"/>
              </a:rPr>
              <a:t>Etat de l’art</a:t>
            </a:r>
            <a:endParaRPr lang="en-US" sz="4000" spc="-310" dirty="0">
              <a:solidFill>
                <a:schemeClr val="bg2">
                  <a:lumMod val="90000"/>
                </a:schemeClr>
              </a:solidFill>
              <a:latin typeface="Bookman Old Style" panose="02050604050505020204" pitchFamily="18" charset="0"/>
            </a:endParaRPr>
          </a:p>
        </p:txBody>
      </p:sp>
      <p:sp>
        <p:nvSpPr>
          <p:cNvPr id="22" name="Rectangle 21"/>
          <p:cNvSpPr/>
          <p:nvPr/>
        </p:nvSpPr>
        <p:spPr>
          <a:xfrm>
            <a:off x="1456099" y="3005280"/>
            <a:ext cx="3720890" cy="707886"/>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Etude technique</a:t>
            </a:r>
          </a:p>
        </p:txBody>
      </p:sp>
      <p:sp>
        <p:nvSpPr>
          <p:cNvPr id="3" name="Rectangle 2"/>
          <p:cNvSpPr/>
          <p:nvPr/>
        </p:nvSpPr>
        <p:spPr>
          <a:xfrm>
            <a:off x="-3225" y="-48340"/>
            <a:ext cx="12192000" cy="100628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74422" y="34613"/>
            <a:ext cx="6077950" cy="923330"/>
          </a:xfrm>
          <a:prstGeom prst="rect">
            <a:avLst/>
          </a:prstGeom>
        </p:spPr>
        <p:txBody>
          <a:bodyPr wrap="square">
            <a:spAutoFit/>
          </a:bodyPr>
          <a:lstStyle/>
          <a:p>
            <a:r>
              <a:rPr lang="en-US" sz="5400" b="1" spc="-150" dirty="0">
                <a:solidFill>
                  <a:schemeClr val="bg1"/>
                </a:solidFill>
                <a:latin typeface="Segoe UI" panose="020B0502040204020203" pitchFamily="34" charset="0"/>
                <a:ea typeface="Segoe UI" panose="020B0502040204020203" pitchFamily="34" charset="0"/>
                <a:cs typeface="Segoe UI" panose="020B0502040204020203" pitchFamily="34" charset="0"/>
              </a:rPr>
              <a:t>Plan </a:t>
            </a:r>
            <a:endParaRPr lang="en-US" sz="5400" b="1" spc="-150" dirty="0">
              <a:latin typeface="Segoe UI" panose="020B0502040204020203" pitchFamily="34" charset="0"/>
              <a:ea typeface="Segoe UI" panose="020B0502040204020203" pitchFamily="34" charset="0"/>
              <a:cs typeface="Segoe UI" panose="020B0502040204020203" pitchFamily="34" charset="0"/>
            </a:endParaRPr>
          </a:p>
        </p:txBody>
      </p:sp>
      <p:sp>
        <p:nvSpPr>
          <p:cNvPr id="29" name="Oval 37"/>
          <p:cNvSpPr>
            <a:spLocks noChangeArrowheads="1"/>
          </p:cNvSpPr>
          <p:nvPr/>
        </p:nvSpPr>
        <p:spPr bwMode="auto">
          <a:xfrm>
            <a:off x="809031" y="3921101"/>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32" name="Oval 37"/>
          <p:cNvSpPr>
            <a:spLocks noChangeArrowheads="1"/>
          </p:cNvSpPr>
          <p:nvPr/>
        </p:nvSpPr>
        <p:spPr bwMode="auto">
          <a:xfrm>
            <a:off x="809031" y="4779377"/>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37" name="Rectangle 36"/>
          <p:cNvSpPr/>
          <p:nvPr/>
        </p:nvSpPr>
        <p:spPr>
          <a:xfrm>
            <a:off x="1451367" y="3806837"/>
            <a:ext cx="2616422" cy="707886"/>
          </a:xfrm>
          <a:prstGeom prst="rect">
            <a:avLst/>
          </a:prstGeom>
        </p:spPr>
        <p:txBody>
          <a:bodyPr wrap="none">
            <a:spAutoFit/>
          </a:bodyPr>
          <a:lstStyle/>
          <a:p>
            <a:r>
              <a:rPr lang="fr-FR" sz="4000" spc="-310" dirty="0">
                <a:solidFill>
                  <a:schemeClr val="accent1">
                    <a:lumMod val="50000"/>
                  </a:schemeClr>
                </a:solidFill>
                <a:latin typeface="Bookman Old Style" panose="02050604050505020204" pitchFamily="18" charset="0"/>
              </a:rPr>
              <a:t>Réalisation</a:t>
            </a:r>
            <a:endParaRPr lang="en-US" sz="4000" spc="-310" dirty="0">
              <a:solidFill>
                <a:schemeClr val="accent1">
                  <a:lumMod val="50000"/>
                </a:schemeClr>
              </a:solidFill>
              <a:latin typeface="Bookman Old Style" panose="02050604050505020204" pitchFamily="18" charset="0"/>
            </a:endParaRPr>
          </a:p>
        </p:txBody>
      </p:sp>
      <p:sp>
        <p:nvSpPr>
          <p:cNvPr id="38" name="Rectangle 37"/>
          <p:cNvSpPr/>
          <p:nvPr/>
        </p:nvSpPr>
        <p:spPr>
          <a:xfrm>
            <a:off x="1451367" y="4722658"/>
            <a:ext cx="5832366" cy="707886"/>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Conclusion et perspectives</a:t>
            </a:r>
          </a:p>
        </p:txBody>
      </p:sp>
      <p:sp>
        <p:nvSpPr>
          <p:cNvPr id="2" name="Rectangle 1"/>
          <p:cNvSpPr/>
          <p:nvPr/>
        </p:nvSpPr>
        <p:spPr>
          <a:xfrm>
            <a:off x="868562" y="1291493"/>
            <a:ext cx="450764" cy="646331"/>
          </a:xfrm>
          <a:prstGeom prst="rect">
            <a:avLst/>
          </a:prstGeom>
          <a:noFill/>
        </p:spPr>
        <p:txBody>
          <a:bodyPr wrap="none" lIns="91440" tIns="45720" rIns="91440" bIns="45720">
            <a:spAutoFit/>
          </a:bodyPr>
          <a:lstStyle/>
          <a:p>
            <a:pPr algn="ctr"/>
            <a:r>
              <a:rPr lang="fr-FR" sz="3600" b="1" cap="none" spc="0" dirty="0">
                <a:ln w="0"/>
                <a:solidFill>
                  <a:schemeClr val="bg2"/>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1</a:t>
            </a:r>
          </a:p>
        </p:txBody>
      </p:sp>
      <p:sp>
        <p:nvSpPr>
          <p:cNvPr id="41" name="Rectangle 40"/>
          <p:cNvSpPr/>
          <p:nvPr/>
        </p:nvSpPr>
        <p:spPr>
          <a:xfrm>
            <a:off x="864880" y="2153260"/>
            <a:ext cx="450764" cy="646331"/>
          </a:xfrm>
          <a:prstGeom prst="rect">
            <a:avLst/>
          </a:prstGeom>
          <a:noFill/>
        </p:spPr>
        <p:txBody>
          <a:bodyPr wrap="none" lIns="91440" tIns="45720" rIns="91440" bIns="45720">
            <a:spAutoFit/>
          </a:bodyPr>
          <a:lstStyle/>
          <a:p>
            <a:pPr algn="ctr"/>
            <a:r>
              <a:rPr lang="fr-FR" sz="3600" b="1" dirty="0">
                <a:ln w="0"/>
                <a:solidFill>
                  <a:schemeClr val="bg2"/>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2</a:t>
            </a:r>
          </a:p>
        </p:txBody>
      </p:sp>
      <p:sp>
        <p:nvSpPr>
          <p:cNvPr id="42" name="Rectangle 41"/>
          <p:cNvSpPr/>
          <p:nvPr/>
        </p:nvSpPr>
        <p:spPr>
          <a:xfrm>
            <a:off x="864880" y="3012392"/>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3</a:t>
            </a:r>
          </a:p>
        </p:txBody>
      </p:sp>
      <p:sp>
        <p:nvSpPr>
          <p:cNvPr id="43" name="Rectangle 42"/>
          <p:cNvSpPr/>
          <p:nvPr/>
        </p:nvSpPr>
        <p:spPr>
          <a:xfrm>
            <a:off x="880460" y="3858175"/>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4</a:t>
            </a:r>
          </a:p>
        </p:txBody>
      </p:sp>
      <p:sp>
        <p:nvSpPr>
          <p:cNvPr id="44" name="Rectangle 43"/>
          <p:cNvSpPr/>
          <p:nvPr/>
        </p:nvSpPr>
        <p:spPr>
          <a:xfrm>
            <a:off x="880460" y="4716451"/>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5</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7437" y="1201605"/>
            <a:ext cx="2768888" cy="2959175"/>
          </a:xfrm>
          <a:prstGeom prst="rect">
            <a:avLst/>
          </a:prstGeom>
        </p:spPr>
      </p:pic>
      <p:sp>
        <p:nvSpPr>
          <p:cNvPr id="26" name="Rectangle à coins arrondis 25"/>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a:xfrm>
            <a:off x="8574024" y="6465680"/>
            <a:ext cx="2743200" cy="365125"/>
          </a:xfrm>
        </p:spPr>
        <p:txBody>
          <a:bodyPr/>
          <a:lstStyle/>
          <a:p>
            <a:fld id="{3AA2C0C2-B413-4EDF-AF80-F7139BEC61AB}" type="slidenum">
              <a:rPr lang="fr-FR" sz="2400" b="1" smtClean="0">
                <a:solidFill>
                  <a:schemeClr val="bg1"/>
                </a:solidFill>
              </a:rPr>
              <a:t>15</a:t>
            </a:fld>
            <a:endParaRPr lang="fr-FR" sz="2400" b="1" dirty="0">
              <a:solidFill>
                <a:schemeClr val="bg1"/>
              </a:solidFill>
            </a:endParaRPr>
          </a:p>
        </p:txBody>
      </p:sp>
    </p:spTree>
    <p:extLst>
      <p:ext uri="{BB962C8B-B14F-4D97-AF65-F5344CB8AC3E}">
        <p14:creationId xmlns:p14="http://schemas.microsoft.com/office/powerpoint/2010/main" val="14461594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par>
                              <p:cTn id="21" fill="hold">
                                <p:stCondLst>
                                  <p:cond delay="2000"/>
                                </p:stCondLst>
                                <p:childTnLst>
                                  <p:par>
                                    <p:cTn id="22" presetID="2" presetClass="entr" presetSubtype="8" fill="hold" grpId="0" nodeType="afterEffect" p14:presetBounceEnd="80000">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14:bounceEnd="80000">
                                          <p:cBhvr additive="base">
                                            <p:cTn id="24" dur="500" fill="hold"/>
                                            <p:tgtEl>
                                              <p:spTgt spid="22"/>
                                            </p:tgtEl>
                                            <p:attrNameLst>
                                              <p:attrName>ppt_x</p:attrName>
                                            </p:attrNameLst>
                                          </p:cBhvr>
                                          <p:tavLst>
                                            <p:tav tm="0">
                                              <p:val>
                                                <p:strVal val="0-#ppt_w/2"/>
                                              </p:val>
                                            </p:tav>
                                            <p:tav tm="100000">
                                              <p:val>
                                                <p:strVal val="#ppt_x"/>
                                              </p:val>
                                            </p:tav>
                                          </p:tavLst>
                                        </p:anim>
                                        <p:anim calcmode="lin" valueType="num" p14:bounceEnd="80000">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18" grpId="0"/>
          <p:bldP spid="37" grpId="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18" grpId="0"/>
          <p:bldP spid="37" grpId="0"/>
          <p:bldP spid="38"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à coins arrondis 13"/>
          <p:cNvSpPr/>
          <p:nvPr/>
        </p:nvSpPr>
        <p:spPr>
          <a:xfrm>
            <a:off x="1060704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p:cNvSpPr>
            <a:spLocks noGrp="1"/>
          </p:cNvSpPr>
          <p:nvPr>
            <p:ph type="sldNum" sz="quarter" idx="12"/>
          </p:nvPr>
        </p:nvSpPr>
        <p:spPr>
          <a:xfrm>
            <a:off x="8756904" y="6466078"/>
            <a:ext cx="2743200" cy="365125"/>
          </a:xfrm>
        </p:spPr>
        <p:txBody>
          <a:bodyPr/>
          <a:lstStyle/>
          <a:p>
            <a:fld id="{A9BA42B7-FD63-4E73-83E0-47365F3C1431}" type="slidenum">
              <a:rPr lang="fr-FR" sz="2400" b="1" smtClean="0">
                <a:solidFill>
                  <a:schemeClr val="bg1"/>
                </a:solidFill>
              </a:rPr>
              <a:t>16</a:t>
            </a:fld>
            <a:endParaRPr lang="fr-FR" sz="2400" b="1" dirty="0">
              <a:solidFill>
                <a:schemeClr val="bg1"/>
              </a:solidFill>
            </a:endParaRPr>
          </a:p>
        </p:txBody>
      </p:sp>
      <p:sp>
        <p:nvSpPr>
          <p:cNvPr id="46" name="Rectangle 45"/>
          <p:cNvSpPr/>
          <p:nvPr/>
        </p:nvSpPr>
        <p:spPr>
          <a:xfrm>
            <a:off x="1500552"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projet</a:t>
            </a:r>
          </a:p>
          <a:p>
            <a:pPr algn="ctr"/>
            <a:endParaRPr lang="fr-FR" dirty="0">
              <a:solidFill>
                <a:srgbClr val="0070C0"/>
              </a:solidFill>
            </a:endParaRPr>
          </a:p>
        </p:txBody>
      </p:sp>
      <p:sp>
        <p:nvSpPr>
          <p:cNvPr id="47" name="Rectangle 46"/>
          <p:cNvSpPr/>
          <p:nvPr/>
        </p:nvSpPr>
        <p:spPr>
          <a:xfrm>
            <a:off x="5064368" y="3"/>
            <a:ext cx="1781908" cy="735756"/>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48" name="Chevron 47"/>
          <p:cNvSpPr/>
          <p:nvPr/>
        </p:nvSpPr>
        <p:spPr>
          <a:xfrm rot="5400000">
            <a:off x="5818797" y="703346"/>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9" name="Chevron 48"/>
          <p:cNvSpPr/>
          <p:nvPr/>
        </p:nvSpPr>
        <p:spPr>
          <a:xfrm rot="5400000">
            <a:off x="5816463" y="783588"/>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0" name="Rectangle 49"/>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p:txBody>
      </p:sp>
      <p:sp>
        <p:nvSpPr>
          <p:cNvPr id="51" name="Rectangle 50"/>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6846276"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p:txBody>
      </p:sp>
      <p:sp>
        <p:nvSpPr>
          <p:cNvPr id="53" name="Rectangle 52"/>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54" name="Rectangle 53"/>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sp>
        <p:nvSpPr>
          <p:cNvPr id="23" name="Rectangle 22">
            <a:extLst>
              <a:ext uri="{FF2B5EF4-FFF2-40B4-BE49-F238E27FC236}">
                <a16:creationId xmlns:a16="http://schemas.microsoft.com/office/drawing/2014/main" id="{932B13A0-C835-4490-8090-AC08A324B037}"/>
              </a:ext>
            </a:extLst>
          </p:cNvPr>
          <p:cNvSpPr/>
          <p:nvPr/>
        </p:nvSpPr>
        <p:spPr>
          <a:xfrm>
            <a:off x="1171399" y="1134636"/>
            <a:ext cx="5282216"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Représentation matricielle d’une image</a:t>
            </a:r>
            <a:endParaRPr lang="fr-FR" sz="2400" cap="none" spc="0" dirty="0">
              <a:ln w="0"/>
              <a:solidFill>
                <a:srgbClr val="2F7BCF"/>
              </a:solidFill>
              <a:latin typeface="Imprint MT Shadow" panose="04020605060303030202" pitchFamily="82" charset="0"/>
            </a:endParaRPr>
          </a:p>
        </p:txBody>
      </p:sp>
      <p:grpSp>
        <p:nvGrpSpPr>
          <p:cNvPr id="24" name="Group 27">
            <a:extLst>
              <a:ext uri="{FF2B5EF4-FFF2-40B4-BE49-F238E27FC236}">
                <a16:creationId xmlns:a16="http://schemas.microsoft.com/office/drawing/2014/main" id="{095619A8-F540-4995-9C96-DB87CE7C51F6}"/>
              </a:ext>
            </a:extLst>
          </p:cNvPr>
          <p:cNvGrpSpPr/>
          <p:nvPr/>
        </p:nvGrpSpPr>
        <p:grpSpPr>
          <a:xfrm>
            <a:off x="478356" y="1084630"/>
            <a:ext cx="593622" cy="593622"/>
            <a:chOff x="28575" y="3948113"/>
            <a:chExt cx="649288" cy="649288"/>
          </a:xfrm>
          <a:solidFill>
            <a:srgbClr val="262A35"/>
          </a:solidFill>
        </p:grpSpPr>
        <p:sp>
          <p:nvSpPr>
            <p:cNvPr id="25" name="Oval 37">
              <a:extLst>
                <a:ext uri="{FF2B5EF4-FFF2-40B4-BE49-F238E27FC236}">
                  <a16:creationId xmlns:a16="http://schemas.microsoft.com/office/drawing/2014/main" id="{BD890602-19FA-422E-8FE4-A10209A67C89}"/>
                </a:ext>
              </a:extLst>
            </p:cNvPr>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6" name="Freeform 38">
              <a:extLst>
                <a:ext uri="{FF2B5EF4-FFF2-40B4-BE49-F238E27FC236}">
                  <a16:creationId xmlns:a16="http://schemas.microsoft.com/office/drawing/2014/main" id="{D4BF63FA-201E-4D19-B698-1326F0DB1C3A}"/>
                </a:ext>
              </a:extLst>
            </p:cNvPr>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7" name="Image 26">
            <a:extLst>
              <a:ext uri="{FF2B5EF4-FFF2-40B4-BE49-F238E27FC236}">
                <a16:creationId xmlns:a16="http://schemas.microsoft.com/office/drawing/2014/main" id="{F17F4738-C3BD-4B22-B25F-3320AEAA50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963" y="1835473"/>
            <a:ext cx="6640222" cy="3445767"/>
          </a:xfrm>
          <a:prstGeom prst="rect">
            <a:avLst/>
          </a:prstGeom>
        </p:spPr>
      </p:pic>
    </p:spTree>
    <p:extLst>
      <p:ext uri="{BB962C8B-B14F-4D97-AF65-F5344CB8AC3E}">
        <p14:creationId xmlns:p14="http://schemas.microsoft.com/office/powerpoint/2010/main" val="35052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p:bldP spid="3" grpId="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à coins arrondis 13"/>
          <p:cNvSpPr/>
          <p:nvPr/>
        </p:nvSpPr>
        <p:spPr>
          <a:xfrm>
            <a:off x="1060704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p:cNvSpPr>
            <a:spLocks noGrp="1"/>
          </p:cNvSpPr>
          <p:nvPr>
            <p:ph type="sldNum" sz="quarter" idx="12"/>
          </p:nvPr>
        </p:nvSpPr>
        <p:spPr>
          <a:xfrm>
            <a:off x="8756904" y="6466078"/>
            <a:ext cx="2743200" cy="365125"/>
          </a:xfrm>
        </p:spPr>
        <p:txBody>
          <a:bodyPr/>
          <a:lstStyle/>
          <a:p>
            <a:fld id="{A9BA42B7-FD63-4E73-83E0-47365F3C1431}" type="slidenum">
              <a:rPr lang="fr-FR" sz="2400" b="1" smtClean="0">
                <a:solidFill>
                  <a:schemeClr val="bg1"/>
                </a:solidFill>
              </a:rPr>
              <a:t>17</a:t>
            </a:fld>
            <a:endParaRPr lang="fr-FR" sz="2400" b="1" dirty="0">
              <a:solidFill>
                <a:schemeClr val="bg1"/>
              </a:solidFill>
            </a:endParaRPr>
          </a:p>
        </p:txBody>
      </p:sp>
      <p:sp>
        <p:nvSpPr>
          <p:cNvPr id="46" name="Rectangle 45"/>
          <p:cNvSpPr/>
          <p:nvPr/>
        </p:nvSpPr>
        <p:spPr>
          <a:xfrm>
            <a:off x="1500552"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projet</a:t>
            </a:r>
          </a:p>
          <a:p>
            <a:pPr algn="ctr"/>
            <a:endParaRPr lang="fr-FR" dirty="0">
              <a:solidFill>
                <a:srgbClr val="0070C0"/>
              </a:solidFill>
            </a:endParaRPr>
          </a:p>
        </p:txBody>
      </p:sp>
      <p:sp>
        <p:nvSpPr>
          <p:cNvPr id="47" name="Rectangle 46"/>
          <p:cNvSpPr/>
          <p:nvPr/>
        </p:nvSpPr>
        <p:spPr>
          <a:xfrm>
            <a:off x="5064368" y="3"/>
            <a:ext cx="1781908" cy="735756"/>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48" name="Chevron 47"/>
          <p:cNvSpPr/>
          <p:nvPr/>
        </p:nvSpPr>
        <p:spPr>
          <a:xfrm rot="5400000">
            <a:off x="5818797" y="703346"/>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9" name="Chevron 48"/>
          <p:cNvSpPr/>
          <p:nvPr/>
        </p:nvSpPr>
        <p:spPr>
          <a:xfrm rot="5400000">
            <a:off x="5816463" y="783588"/>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0" name="Rectangle 49"/>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p:txBody>
      </p:sp>
      <p:sp>
        <p:nvSpPr>
          <p:cNvPr id="51" name="Rectangle 50"/>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6846276"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p:txBody>
      </p:sp>
      <p:sp>
        <p:nvSpPr>
          <p:cNvPr id="53" name="Rectangle 52"/>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54" name="Rectangle 53"/>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sp>
        <p:nvSpPr>
          <p:cNvPr id="23" name="Rectangle 22">
            <a:extLst>
              <a:ext uri="{FF2B5EF4-FFF2-40B4-BE49-F238E27FC236}">
                <a16:creationId xmlns:a16="http://schemas.microsoft.com/office/drawing/2014/main" id="{932B13A0-C835-4490-8090-AC08A324B037}"/>
              </a:ext>
            </a:extLst>
          </p:cNvPr>
          <p:cNvSpPr/>
          <p:nvPr/>
        </p:nvSpPr>
        <p:spPr>
          <a:xfrm>
            <a:off x="1096058" y="1134636"/>
            <a:ext cx="5432898"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Représentation vectorielle d’une matrice</a:t>
            </a:r>
          </a:p>
        </p:txBody>
      </p:sp>
      <p:grpSp>
        <p:nvGrpSpPr>
          <p:cNvPr id="24" name="Group 27">
            <a:extLst>
              <a:ext uri="{FF2B5EF4-FFF2-40B4-BE49-F238E27FC236}">
                <a16:creationId xmlns:a16="http://schemas.microsoft.com/office/drawing/2014/main" id="{095619A8-F540-4995-9C96-DB87CE7C51F6}"/>
              </a:ext>
            </a:extLst>
          </p:cNvPr>
          <p:cNvGrpSpPr/>
          <p:nvPr/>
        </p:nvGrpSpPr>
        <p:grpSpPr>
          <a:xfrm>
            <a:off x="478356" y="1084630"/>
            <a:ext cx="593622" cy="593622"/>
            <a:chOff x="28575" y="3948113"/>
            <a:chExt cx="649288" cy="649288"/>
          </a:xfrm>
          <a:solidFill>
            <a:srgbClr val="262A35"/>
          </a:solidFill>
        </p:grpSpPr>
        <p:sp>
          <p:nvSpPr>
            <p:cNvPr id="25" name="Oval 37">
              <a:extLst>
                <a:ext uri="{FF2B5EF4-FFF2-40B4-BE49-F238E27FC236}">
                  <a16:creationId xmlns:a16="http://schemas.microsoft.com/office/drawing/2014/main" id="{BD890602-19FA-422E-8FE4-A10209A67C89}"/>
                </a:ext>
              </a:extLst>
            </p:cNvPr>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6" name="Freeform 38">
              <a:extLst>
                <a:ext uri="{FF2B5EF4-FFF2-40B4-BE49-F238E27FC236}">
                  <a16:creationId xmlns:a16="http://schemas.microsoft.com/office/drawing/2014/main" id="{D4BF63FA-201E-4D19-B698-1326F0DB1C3A}"/>
                </a:ext>
              </a:extLst>
            </p:cNvPr>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8" name="Image 17">
            <a:extLst>
              <a:ext uri="{FF2B5EF4-FFF2-40B4-BE49-F238E27FC236}">
                <a16:creationId xmlns:a16="http://schemas.microsoft.com/office/drawing/2014/main" id="{0529070B-61E8-4E57-BE95-9E3F3620C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836" y="3022115"/>
            <a:ext cx="7286328" cy="3053520"/>
          </a:xfrm>
          <a:prstGeom prst="rect">
            <a:avLst/>
          </a:prstGeom>
        </p:spPr>
      </p:pic>
      <p:sp>
        <p:nvSpPr>
          <p:cNvPr id="19" name="ZoneTexte 18">
            <a:extLst>
              <a:ext uri="{FF2B5EF4-FFF2-40B4-BE49-F238E27FC236}">
                <a16:creationId xmlns:a16="http://schemas.microsoft.com/office/drawing/2014/main" id="{63D7D615-8FC0-4463-9C2B-B1342331A671}"/>
              </a:ext>
            </a:extLst>
          </p:cNvPr>
          <p:cNvSpPr txBox="1"/>
          <p:nvPr/>
        </p:nvSpPr>
        <p:spPr>
          <a:xfrm>
            <a:off x="2037183" y="1838130"/>
            <a:ext cx="8117633" cy="461665"/>
          </a:xfrm>
          <a:prstGeom prst="rect">
            <a:avLst/>
          </a:prstGeom>
          <a:noFill/>
        </p:spPr>
        <p:txBody>
          <a:bodyPr wrap="square" rtlCol="0">
            <a:spAutoFit/>
          </a:bodyPr>
          <a:lstStyle/>
          <a:p>
            <a:r>
              <a:rPr lang="fr-FR" sz="2400" dirty="0"/>
              <a:t>Image de </a:t>
            </a:r>
            <a:r>
              <a:rPr lang="fr-FR" sz="2400" b="1" dirty="0"/>
              <a:t>50 x 50 </a:t>
            </a:r>
            <a:r>
              <a:rPr lang="fr-FR" sz="2400" dirty="0"/>
              <a:t>pixels     →    Vecteur de </a:t>
            </a:r>
            <a:r>
              <a:rPr lang="fr-FR" sz="2400" b="1" dirty="0"/>
              <a:t>2500</a:t>
            </a:r>
            <a:r>
              <a:rPr lang="fr-FR" sz="2400" dirty="0"/>
              <a:t> paramètres </a:t>
            </a:r>
          </a:p>
        </p:txBody>
      </p:sp>
      <p:sp>
        <p:nvSpPr>
          <p:cNvPr id="20" name="ZoneTexte 19">
            <a:extLst>
              <a:ext uri="{FF2B5EF4-FFF2-40B4-BE49-F238E27FC236}">
                <a16:creationId xmlns:a16="http://schemas.microsoft.com/office/drawing/2014/main" id="{E74346B5-9305-459C-B6A3-27E99636D7DD}"/>
              </a:ext>
            </a:extLst>
          </p:cNvPr>
          <p:cNvSpPr txBox="1"/>
          <p:nvPr/>
        </p:nvSpPr>
        <p:spPr>
          <a:xfrm>
            <a:off x="7892216" y="3610944"/>
            <a:ext cx="530220" cy="400110"/>
          </a:xfrm>
          <a:prstGeom prst="rect">
            <a:avLst/>
          </a:prstGeom>
          <a:noFill/>
        </p:spPr>
        <p:txBody>
          <a:bodyPr wrap="square" rtlCol="0">
            <a:spAutoFit/>
          </a:bodyPr>
          <a:lstStyle/>
          <a:p>
            <a:r>
              <a:rPr lang="fr-FR" sz="2000" b="1" dirty="0"/>
              <a:t>x1</a:t>
            </a:r>
          </a:p>
        </p:txBody>
      </p:sp>
      <p:sp>
        <p:nvSpPr>
          <p:cNvPr id="21" name="ZoneTexte 20">
            <a:extLst>
              <a:ext uri="{FF2B5EF4-FFF2-40B4-BE49-F238E27FC236}">
                <a16:creationId xmlns:a16="http://schemas.microsoft.com/office/drawing/2014/main" id="{6C428594-9ABD-4869-9935-9C5348DE0D4D}"/>
              </a:ext>
            </a:extLst>
          </p:cNvPr>
          <p:cNvSpPr txBox="1"/>
          <p:nvPr/>
        </p:nvSpPr>
        <p:spPr>
          <a:xfrm>
            <a:off x="7913984" y="4117903"/>
            <a:ext cx="530220" cy="400110"/>
          </a:xfrm>
          <a:prstGeom prst="rect">
            <a:avLst/>
          </a:prstGeom>
          <a:noFill/>
        </p:spPr>
        <p:txBody>
          <a:bodyPr wrap="square" rtlCol="0">
            <a:spAutoFit/>
          </a:bodyPr>
          <a:lstStyle/>
          <a:p>
            <a:r>
              <a:rPr lang="fr-FR" sz="2000" b="1" dirty="0"/>
              <a:t>x2</a:t>
            </a:r>
          </a:p>
        </p:txBody>
      </p:sp>
      <p:sp>
        <p:nvSpPr>
          <p:cNvPr id="22" name="ZoneTexte 21">
            <a:extLst>
              <a:ext uri="{FF2B5EF4-FFF2-40B4-BE49-F238E27FC236}">
                <a16:creationId xmlns:a16="http://schemas.microsoft.com/office/drawing/2014/main" id="{7539A7C5-6A39-45BD-90B9-5F6BEF7E272C}"/>
              </a:ext>
            </a:extLst>
          </p:cNvPr>
          <p:cNvSpPr txBox="1"/>
          <p:nvPr/>
        </p:nvSpPr>
        <p:spPr>
          <a:xfrm>
            <a:off x="7904653" y="5452177"/>
            <a:ext cx="1006081" cy="400110"/>
          </a:xfrm>
          <a:prstGeom prst="rect">
            <a:avLst/>
          </a:prstGeom>
          <a:noFill/>
        </p:spPr>
        <p:txBody>
          <a:bodyPr wrap="square" rtlCol="0">
            <a:spAutoFit/>
          </a:bodyPr>
          <a:lstStyle/>
          <a:p>
            <a:r>
              <a:rPr lang="fr-FR" sz="2000" b="1" dirty="0"/>
              <a:t>x2500</a:t>
            </a:r>
          </a:p>
        </p:txBody>
      </p:sp>
    </p:spTree>
    <p:extLst>
      <p:ext uri="{BB962C8B-B14F-4D97-AF65-F5344CB8AC3E}">
        <p14:creationId xmlns:p14="http://schemas.microsoft.com/office/powerpoint/2010/main" val="275268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p:bldP spid="3" grpId="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à coins arrondis 13"/>
          <p:cNvSpPr/>
          <p:nvPr/>
        </p:nvSpPr>
        <p:spPr>
          <a:xfrm>
            <a:off x="1060704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p:cNvSpPr>
            <a:spLocks noGrp="1"/>
          </p:cNvSpPr>
          <p:nvPr>
            <p:ph type="sldNum" sz="quarter" idx="12"/>
          </p:nvPr>
        </p:nvSpPr>
        <p:spPr>
          <a:xfrm>
            <a:off x="8756904" y="6466078"/>
            <a:ext cx="2743200" cy="365125"/>
          </a:xfrm>
        </p:spPr>
        <p:txBody>
          <a:bodyPr/>
          <a:lstStyle/>
          <a:p>
            <a:fld id="{A9BA42B7-FD63-4E73-83E0-47365F3C1431}" type="slidenum">
              <a:rPr lang="fr-FR" sz="2400" b="1" smtClean="0">
                <a:solidFill>
                  <a:schemeClr val="bg1"/>
                </a:solidFill>
              </a:rPr>
              <a:t>18</a:t>
            </a:fld>
            <a:endParaRPr lang="fr-FR" sz="2400" b="1" dirty="0">
              <a:solidFill>
                <a:schemeClr val="bg1"/>
              </a:solidFill>
            </a:endParaRPr>
          </a:p>
        </p:txBody>
      </p:sp>
      <p:sp>
        <p:nvSpPr>
          <p:cNvPr id="46" name="Rectangle 45"/>
          <p:cNvSpPr/>
          <p:nvPr/>
        </p:nvSpPr>
        <p:spPr>
          <a:xfrm>
            <a:off x="1500552"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projet</a:t>
            </a:r>
          </a:p>
          <a:p>
            <a:pPr algn="ctr"/>
            <a:endParaRPr lang="fr-FR" dirty="0">
              <a:solidFill>
                <a:srgbClr val="0070C0"/>
              </a:solidFill>
            </a:endParaRPr>
          </a:p>
        </p:txBody>
      </p:sp>
      <p:sp>
        <p:nvSpPr>
          <p:cNvPr id="47" name="Rectangle 46"/>
          <p:cNvSpPr/>
          <p:nvPr/>
        </p:nvSpPr>
        <p:spPr>
          <a:xfrm>
            <a:off x="5064368" y="3"/>
            <a:ext cx="1781908" cy="735756"/>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48" name="Chevron 47"/>
          <p:cNvSpPr/>
          <p:nvPr/>
        </p:nvSpPr>
        <p:spPr>
          <a:xfrm rot="5400000">
            <a:off x="5818797" y="703346"/>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9" name="Chevron 48"/>
          <p:cNvSpPr/>
          <p:nvPr/>
        </p:nvSpPr>
        <p:spPr>
          <a:xfrm rot="5400000">
            <a:off x="5816463" y="783588"/>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0" name="Rectangle 49"/>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p:txBody>
      </p:sp>
      <p:sp>
        <p:nvSpPr>
          <p:cNvPr id="51" name="Rectangle 50"/>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6846276"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p:txBody>
      </p:sp>
      <p:sp>
        <p:nvSpPr>
          <p:cNvPr id="53" name="Rectangle 52"/>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54" name="Rectangle 53"/>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sp>
        <p:nvSpPr>
          <p:cNvPr id="23" name="Rectangle 22">
            <a:extLst>
              <a:ext uri="{FF2B5EF4-FFF2-40B4-BE49-F238E27FC236}">
                <a16:creationId xmlns:a16="http://schemas.microsoft.com/office/drawing/2014/main" id="{932B13A0-C835-4490-8090-AC08A324B037}"/>
              </a:ext>
            </a:extLst>
          </p:cNvPr>
          <p:cNvSpPr/>
          <p:nvPr/>
        </p:nvSpPr>
        <p:spPr>
          <a:xfrm>
            <a:off x="1171399" y="1109253"/>
            <a:ext cx="10099367" cy="830997"/>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Schéma graphique d’un réseau de neurones pour une classification à 4 classes</a:t>
            </a:r>
          </a:p>
          <a:p>
            <a:pPr algn="ctr"/>
            <a:endParaRPr lang="fr-FR" sz="2400" dirty="0">
              <a:ln w="0"/>
              <a:solidFill>
                <a:srgbClr val="2F7BCF"/>
              </a:solidFill>
              <a:latin typeface="Imprint MT Shadow" panose="04020605060303030202" pitchFamily="82" charset="0"/>
            </a:endParaRPr>
          </a:p>
        </p:txBody>
      </p:sp>
      <p:grpSp>
        <p:nvGrpSpPr>
          <p:cNvPr id="24" name="Group 27">
            <a:extLst>
              <a:ext uri="{FF2B5EF4-FFF2-40B4-BE49-F238E27FC236}">
                <a16:creationId xmlns:a16="http://schemas.microsoft.com/office/drawing/2014/main" id="{095619A8-F540-4995-9C96-DB87CE7C51F6}"/>
              </a:ext>
            </a:extLst>
          </p:cNvPr>
          <p:cNvGrpSpPr/>
          <p:nvPr/>
        </p:nvGrpSpPr>
        <p:grpSpPr>
          <a:xfrm>
            <a:off x="478356" y="1084630"/>
            <a:ext cx="593622" cy="593622"/>
            <a:chOff x="28575" y="3948113"/>
            <a:chExt cx="649288" cy="649288"/>
          </a:xfrm>
          <a:solidFill>
            <a:srgbClr val="262A35"/>
          </a:solidFill>
        </p:grpSpPr>
        <p:sp>
          <p:nvSpPr>
            <p:cNvPr id="25" name="Oval 37">
              <a:extLst>
                <a:ext uri="{FF2B5EF4-FFF2-40B4-BE49-F238E27FC236}">
                  <a16:creationId xmlns:a16="http://schemas.microsoft.com/office/drawing/2014/main" id="{BD890602-19FA-422E-8FE4-A10209A67C89}"/>
                </a:ext>
              </a:extLst>
            </p:cNvPr>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6" name="Freeform 38">
              <a:extLst>
                <a:ext uri="{FF2B5EF4-FFF2-40B4-BE49-F238E27FC236}">
                  <a16:creationId xmlns:a16="http://schemas.microsoft.com/office/drawing/2014/main" id="{D4BF63FA-201E-4D19-B698-1326F0DB1C3A}"/>
                </a:ext>
              </a:extLst>
            </p:cNvPr>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6" name="Image 35">
            <a:extLst>
              <a:ext uri="{FF2B5EF4-FFF2-40B4-BE49-F238E27FC236}">
                <a16:creationId xmlns:a16="http://schemas.microsoft.com/office/drawing/2014/main" id="{04A3C285-D21E-4E1F-845C-4C3BE8A72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959" y="1905710"/>
            <a:ext cx="8557725" cy="1336505"/>
          </a:xfrm>
          <a:prstGeom prst="rect">
            <a:avLst/>
          </a:prstGeom>
        </p:spPr>
      </p:pic>
      <p:sp>
        <p:nvSpPr>
          <p:cNvPr id="37" name="ZoneTexte 36">
            <a:extLst>
              <a:ext uri="{FF2B5EF4-FFF2-40B4-BE49-F238E27FC236}">
                <a16:creationId xmlns:a16="http://schemas.microsoft.com/office/drawing/2014/main" id="{5B0DBC37-F8A7-4168-8D17-9A2257B183CA}"/>
              </a:ext>
            </a:extLst>
          </p:cNvPr>
          <p:cNvSpPr txBox="1"/>
          <p:nvPr/>
        </p:nvSpPr>
        <p:spPr>
          <a:xfrm>
            <a:off x="3505396" y="3343170"/>
            <a:ext cx="1513768" cy="369332"/>
          </a:xfrm>
          <a:prstGeom prst="rect">
            <a:avLst/>
          </a:prstGeom>
          <a:noFill/>
        </p:spPr>
        <p:txBody>
          <a:bodyPr wrap="square" rtlCol="0">
            <a:spAutoFit/>
          </a:bodyPr>
          <a:lstStyle/>
          <a:p>
            <a:r>
              <a:rPr lang="fr-FR" b="1" dirty="0"/>
              <a:t>Voiture</a:t>
            </a:r>
          </a:p>
        </p:txBody>
      </p:sp>
      <p:sp>
        <p:nvSpPr>
          <p:cNvPr id="38" name="ZoneTexte 37">
            <a:extLst>
              <a:ext uri="{FF2B5EF4-FFF2-40B4-BE49-F238E27FC236}">
                <a16:creationId xmlns:a16="http://schemas.microsoft.com/office/drawing/2014/main" id="{5CE60732-DC8A-4892-8C7E-068FCD2E86DE}"/>
              </a:ext>
            </a:extLst>
          </p:cNvPr>
          <p:cNvSpPr txBox="1"/>
          <p:nvPr/>
        </p:nvSpPr>
        <p:spPr>
          <a:xfrm>
            <a:off x="1105654" y="3343170"/>
            <a:ext cx="1513768" cy="369332"/>
          </a:xfrm>
          <a:prstGeom prst="rect">
            <a:avLst/>
          </a:prstGeom>
          <a:noFill/>
        </p:spPr>
        <p:txBody>
          <a:bodyPr wrap="square" rtlCol="0">
            <a:spAutoFit/>
          </a:bodyPr>
          <a:lstStyle/>
          <a:p>
            <a:r>
              <a:rPr lang="fr-FR" b="1" dirty="0"/>
              <a:t>Piéton</a:t>
            </a:r>
          </a:p>
        </p:txBody>
      </p:sp>
      <p:sp>
        <p:nvSpPr>
          <p:cNvPr id="39" name="ZoneTexte 38">
            <a:extLst>
              <a:ext uri="{FF2B5EF4-FFF2-40B4-BE49-F238E27FC236}">
                <a16:creationId xmlns:a16="http://schemas.microsoft.com/office/drawing/2014/main" id="{A416F01A-B6CD-4EBD-ADA4-C54901AAF9D3}"/>
              </a:ext>
            </a:extLst>
          </p:cNvPr>
          <p:cNvSpPr txBox="1"/>
          <p:nvPr/>
        </p:nvSpPr>
        <p:spPr>
          <a:xfrm>
            <a:off x="6041552" y="3343170"/>
            <a:ext cx="1513768" cy="369332"/>
          </a:xfrm>
          <a:prstGeom prst="rect">
            <a:avLst/>
          </a:prstGeom>
          <a:noFill/>
        </p:spPr>
        <p:txBody>
          <a:bodyPr wrap="square" rtlCol="0">
            <a:spAutoFit/>
          </a:bodyPr>
          <a:lstStyle/>
          <a:p>
            <a:r>
              <a:rPr lang="fr-FR" b="1" dirty="0"/>
              <a:t>Moto</a:t>
            </a:r>
          </a:p>
        </p:txBody>
      </p:sp>
      <p:sp>
        <p:nvSpPr>
          <p:cNvPr id="40" name="ZoneTexte 39">
            <a:extLst>
              <a:ext uri="{FF2B5EF4-FFF2-40B4-BE49-F238E27FC236}">
                <a16:creationId xmlns:a16="http://schemas.microsoft.com/office/drawing/2014/main" id="{6234289C-2AC3-490C-83E8-70AD87EA5332}"/>
              </a:ext>
            </a:extLst>
          </p:cNvPr>
          <p:cNvSpPr txBox="1"/>
          <p:nvPr/>
        </p:nvSpPr>
        <p:spPr>
          <a:xfrm>
            <a:off x="8235155" y="3321214"/>
            <a:ext cx="1513768" cy="369332"/>
          </a:xfrm>
          <a:prstGeom prst="rect">
            <a:avLst/>
          </a:prstGeom>
          <a:noFill/>
        </p:spPr>
        <p:txBody>
          <a:bodyPr wrap="square" rtlCol="0">
            <a:spAutoFit/>
          </a:bodyPr>
          <a:lstStyle/>
          <a:p>
            <a:r>
              <a:rPr lang="fr-FR" b="1" dirty="0"/>
              <a:t>Camion</a:t>
            </a:r>
          </a:p>
        </p:txBody>
      </p:sp>
      <p:pic>
        <p:nvPicPr>
          <p:cNvPr id="41" name="Image 40">
            <a:extLst>
              <a:ext uri="{FF2B5EF4-FFF2-40B4-BE49-F238E27FC236}">
                <a16:creationId xmlns:a16="http://schemas.microsoft.com/office/drawing/2014/main" id="{B61512D1-4B9A-4991-A220-1DC10F13A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850" y="4058419"/>
            <a:ext cx="6111305" cy="2202845"/>
          </a:xfrm>
          <a:prstGeom prst="rect">
            <a:avLst/>
          </a:prstGeom>
        </p:spPr>
      </p:pic>
      <p:sp>
        <p:nvSpPr>
          <p:cNvPr id="45" name="ZoneTexte 44">
            <a:extLst>
              <a:ext uri="{FF2B5EF4-FFF2-40B4-BE49-F238E27FC236}">
                <a16:creationId xmlns:a16="http://schemas.microsoft.com/office/drawing/2014/main" id="{D25B21E2-68D2-4481-8276-2DC1ECA21347}"/>
              </a:ext>
            </a:extLst>
          </p:cNvPr>
          <p:cNvSpPr txBox="1"/>
          <p:nvPr/>
        </p:nvSpPr>
        <p:spPr>
          <a:xfrm>
            <a:off x="2218485" y="6167472"/>
            <a:ext cx="1603687" cy="369332"/>
          </a:xfrm>
          <a:prstGeom prst="rect">
            <a:avLst/>
          </a:prstGeom>
          <a:noFill/>
        </p:spPr>
        <p:txBody>
          <a:bodyPr wrap="square" rtlCol="0">
            <a:spAutoFit/>
          </a:bodyPr>
          <a:lstStyle/>
          <a:p>
            <a:r>
              <a:rPr lang="fr-FR" dirty="0"/>
              <a:t>Pour un piéton</a:t>
            </a:r>
          </a:p>
        </p:txBody>
      </p:sp>
      <p:sp>
        <p:nvSpPr>
          <p:cNvPr id="55" name="ZoneTexte 54">
            <a:extLst>
              <a:ext uri="{FF2B5EF4-FFF2-40B4-BE49-F238E27FC236}">
                <a16:creationId xmlns:a16="http://schemas.microsoft.com/office/drawing/2014/main" id="{B2F01AD5-7614-4946-AF10-B61DB7958666}"/>
              </a:ext>
            </a:extLst>
          </p:cNvPr>
          <p:cNvSpPr txBox="1"/>
          <p:nvPr/>
        </p:nvSpPr>
        <p:spPr>
          <a:xfrm>
            <a:off x="4249844" y="6167472"/>
            <a:ext cx="1681651" cy="646331"/>
          </a:xfrm>
          <a:prstGeom prst="rect">
            <a:avLst/>
          </a:prstGeom>
          <a:noFill/>
        </p:spPr>
        <p:txBody>
          <a:bodyPr wrap="square" rtlCol="0">
            <a:spAutoFit/>
          </a:bodyPr>
          <a:lstStyle/>
          <a:p>
            <a:r>
              <a:rPr lang="fr-FR" dirty="0"/>
              <a:t>Pour une voiture</a:t>
            </a:r>
          </a:p>
        </p:txBody>
      </p:sp>
      <p:sp>
        <p:nvSpPr>
          <p:cNvPr id="56" name="ZoneTexte 55">
            <a:extLst>
              <a:ext uri="{FF2B5EF4-FFF2-40B4-BE49-F238E27FC236}">
                <a16:creationId xmlns:a16="http://schemas.microsoft.com/office/drawing/2014/main" id="{810F4020-715C-4407-97A7-4600444CF51D}"/>
              </a:ext>
            </a:extLst>
          </p:cNvPr>
          <p:cNvSpPr txBox="1"/>
          <p:nvPr/>
        </p:nvSpPr>
        <p:spPr>
          <a:xfrm>
            <a:off x="6697579" y="6175959"/>
            <a:ext cx="1681651" cy="369332"/>
          </a:xfrm>
          <a:prstGeom prst="rect">
            <a:avLst/>
          </a:prstGeom>
          <a:noFill/>
        </p:spPr>
        <p:txBody>
          <a:bodyPr wrap="square" rtlCol="0">
            <a:spAutoFit/>
          </a:bodyPr>
          <a:lstStyle/>
          <a:p>
            <a:r>
              <a:rPr lang="fr-FR" dirty="0"/>
              <a:t>Pour une moto</a:t>
            </a:r>
          </a:p>
        </p:txBody>
      </p:sp>
      <p:sp>
        <p:nvSpPr>
          <p:cNvPr id="57" name="ZoneTexte 56">
            <a:extLst>
              <a:ext uri="{FF2B5EF4-FFF2-40B4-BE49-F238E27FC236}">
                <a16:creationId xmlns:a16="http://schemas.microsoft.com/office/drawing/2014/main" id="{0CDADF8A-F9B2-406E-B3C9-3C735BDD2F6F}"/>
              </a:ext>
            </a:extLst>
          </p:cNvPr>
          <p:cNvSpPr txBox="1"/>
          <p:nvPr/>
        </p:nvSpPr>
        <p:spPr>
          <a:xfrm>
            <a:off x="645485" y="5276465"/>
            <a:ext cx="1691755" cy="830997"/>
          </a:xfrm>
          <a:prstGeom prst="rect">
            <a:avLst/>
          </a:prstGeom>
          <a:noFill/>
        </p:spPr>
        <p:txBody>
          <a:bodyPr wrap="square" rtlCol="0">
            <a:spAutoFit/>
          </a:bodyPr>
          <a:lstStyle/>
          <a:p>
            <a:r>
              <a:rPr lang="fr-FR" sz="2400" b="1" dirty="0"/>
              <a:t>On voudrait en sortie  </a:t>
            </a:r>
          </a:p>
        </p:txBody>
      </p:sp>
    </p:spTree>
    <p:extLst>
      <p:ext uri="{BB962C8B-B14F-4D97-AF65-F5344CB8AC3E}">
        <p14:creationId xmlns:p14="http://schemas.microsoft.com/office/powerpoint/2010/main" val="35006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p:bldP spid="3" grpId="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solidFill>
              <a:srgbClr val="E4E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Oval 37"/>
          <p:cNvSpPr>
            <a:spLocks noChangeArrowheads="1"/>
          </p:cNvSpPr>
          <p:nvPr/>
        </p:nvSpPr>
        <p:spPr bwMode="auto">
          <a:xfrm>
            <a:off x="797133" y="1345031"/>
            <a:ext cx="593622" cy="593622"/>
          </a:xfrm>
          <a:prstGeom prst="ellipse">
            <a:avLst/>
          </a:prstGeom>
          <a:solidFill>
            <a:schemeClr val="bg2">
              <a:lumMod val="90000"/>
            </a:schemeClr>
          </a:solidFill>
          <a:ln w="38100">
            <a:solidFill>
              <a:schemeClr val="bg2">
                <a:lumMod val="90000"/>
              </a:schemeClr>
            </a:solid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13" name="Oval 37"/>
          <p:cNvSpPr>
            <a:spLocks noChangeArrowheads="1"/>
          </p:cNvSpPr>
          <p:nvPr/>
        </p:nvSpPr>
        <p:spPr bwMode="auto">
          <a:xfrm>
            <a:off x="797133" y="2203307"/>
            <a:ext cx="593622" cy="593622"/>
          </a:xfrm>
          <a:prstGeom prst="ellipse">
            <a:avLst/>
          </a:prstGeom>
          <a:solidFill>
            <a:schemeClr val="bg2">
              <a:lumMod val="90000"/>
            </a:schemeClr>
          </a:solidFill>
          <a:ln w="38100">
            <a:solidFill>
              <a:schemeClr val="bg2">
                <a:lumMod val="9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6" name="Oval 37"/>
          <p:cNvSpPr>
            <a:spLocks noChangeArrowheads="1"/>
          </p:cNvSpPr>
          <p:nvPr/>
        </p:nvSpPr>
        <p:spPr bwMode="auto">
          <a:xfrm>
            <a:off x="797133" y="3062412"/>
            <a:ext cx="593622" cy="593622"/>
          </a:xfrm>
          <a:prstGeom prst="ellipse">
            <a:avLst/>
          </a:prstGeom>
          <a:solidFill>
            <a:schemeClr val="bg2">
              <a:lumMod val="90000"/>
            </a:schemeClr>
          </a:solidFill>
          <a:ln w="38100">
            <a:solidFill>
              <a:schemeClr val="bg2">
                <a:lumMod val="9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0" name="Rectangle 19"/>
          <p:cNvSpPr/>
          <p:nvPr/>
        </p:nvSpPr>
        <p:spPr>
          <a:xfrm>
            <a:off x="1439469" y="1230767"/>
            <a:ext cx="4124206" cy="707886"/>
          </a:xfrm>
          <a:prstGeom prst="rect">
            <a:avLst/>
          </a:prstGeom>
        </p:spPr>
        <p:txBody>
          <a:bodyPr wrap="none">
            <a:spAutoFit/>
          </a:bodyPr>
          <a:lstStyle/>
          <a:p>
            <a:r>
              <a:rPr lang="en-US" sz="4000" spc="-310" dirty="0">
                <a:solidFill>
                  <a:schemeClr val="bg2">
                    <a:lumMod val="90000"/>
                  </a:schemeClr>
                </a:solidFill>
                <a:latin typeface="Bookman Old Style" panose="02050604050505020204" pitchFamily="18" charset="0"/>
              </a:rPr>
              <a:t>Contexte du projet</a:t>
            </a:r>
          </a:p>
        </p:txBody>
      </p:sp>
      <p:sp>
        <p:nvSpPr>
          <p:cNvPr id="21" name="Rectangle 20"/>
          <p:cNvSpPr/>
          <p:nvPr/>
        </p:nvSpPr>
        <p:spPr>
          <a:xfrm>
            <a:off x="1439469" y="2146588"/>
            <a:ext cx="2622193" cy="707886"/>
          </a:xfrm>
          <a:prstGeom prst="rect">
            <a:avLst/>
          </a:prstGeom>
        </p:spPr>
        <p:txBody>
          <a:bodyPr wrap="none">
            <a:spAutoFit/>
          </a:bodyPr>
          <a:lstStyle/>
          <a:p>
            <a:r>
              <a:rPr lang="fr-FR" sz="4000" spc="-310" dirty="0">
                <a:solidFill>
                  <a:schemeClr val="bg2">
                    <a:lumMod val="90000"/>
                  </a:schemeClr>
                </a:solidFill>
                <a:latin typeface="Bookman Old Style" panose="02050604050505020204" pitchFamily="18" charset="0"/>
              </a:rPr>
              <a:t>Etat de l’art</a:t>
            </a:r>
            <a:endParaRPr lang="en-US" sz="4000" spc="-310" dirty="0">
              <a:solidFill>
                <a:schemeClr val="bg2">
                  <a:lumMod val="90000"/>
                </a:schemeClr>
              </a:solidFill>
              <a:latin typeface="Bookman Old Style" panose="02050604050505020204" pitchFamily="18" charset="0"/>
            </a:endParaRPr>
          </a:p>
        </p:txBody>
      </p:sp>
      <p:sp>
        <p:nvSpPr>
          <p:cNvPr id="22" name="Rectangle 21"/>
          <p:cNvSpPr/>
          <p:nvPr/>
        </p:nvSpPr>
        <p:spPr>
          <a:xfrm>
            <a:off x="1456099" y="3005280"/>
            <a:ext cx="3720890" cy="707886"/>
          </a:xfrm>
          <a:prstGeom prst="rect">
            <a:avLst/>
          </a:prstGeom>
        </p:spPr>
        <p:txBody>
          <a:bodyPr wrap="none">
            <a:spAutoFit/>
          </a:bodyPr>
          <a:lstStyle/>
          <a:p>
            <a:r>
              <a:rPr lang="en-US" sz="4000" spc="-310" dirty="0">
                <a:solidFill>
                  <a:schemeClr val="bg2">
                    <a:lumMod val="90000"/>
                  </a:schemeClr>
                </a:solidFill>
                <a:latin typeface="Bookman Old Style" panose="02050604050505020204" pitchFamily="18" charset="0"/>
              </a:rPr>
              <a:t>Etude technique</a:t>
            </a:r>
          </a:p>
        </p:txBody>
      </p:sp>
      <p:sp>
        <p:nvSpPr>
          <p:cNvPr id="3" name="Rectangle 2"/>
          <p:cNvSpPr/>
          <p:nvPr/>
        </p:nvSpPr>
        <p:spPr>
          <a:xfrm>
            <a:off x="-3225" y="-48340"/>
            <a:ext cx="12192000" cy="100628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74422" y="34613"/>
            <a:ext cx="6077950" cy="923330"/>
          </a:xfrm>
          <a:prstGeom prst="rect">
            <a:avLst/>
          </a:prstGeom>
        </p:spPr>
        <p:txBody>
          <a:bodyPr wrap="square">
            <a:spAutoFit/>
          </a:bodyPr>
          <a:lstStyle/>
          <a:p>
            <a:r>
              <a:rPr lang="en-US" sz="5400" b="1" spc="-150" dirty="0">
                <a:solidFill>
                  <a:schemeClr val="bg1"/>
                </a:solidFill>
                <a:latin typeface="Segoe UI" panose="020B0502040204020203" pitchFamily="34" charset="0"/>
                <a:ea typeface="Segoe UI" panose="020B0502040204020203" pitchFamily="34" charset="0"/>
                <a:cs typeface="Segoe UI" panose="020B0502040204020203" pitchFamily="34" charset="0"/>
              </a:rPr>
              <a:t>Plan </a:t>
            </a:r>
            <a:endParaRPr lang="en-US" sz="5400" b="1" spc="-150" dirty="0">
              <a:latin typeface="Segoe UI" panose="020B0502040204020203" pitchFamily="34" charset="0"/>
              <a:ea typeface="Segoe UI" panose="020B0502040204020203" pitchFamily="34" charset="0"/>
              <a:cs typeface="Segoe UI" panose="020B0502040204020203" pitchFamily="34" charset="0"/>
            </a:endParaRPr>
          </a:p>
        </p:txBody>
      </p:sp>
      <p:sp>
        <p:nvSpPr>
          <p:cNvPr id="29" name="Oval 37"/>
          <p:cNvSpPr>
            <a:spLocks noChangeArrowheads="1"/>
          </p:cNvSpPr>
          <p:nvPr/>
        </p:nvSpPr>
        <p:spPr bwMode="auto">
          <a:xfrm>
            <a:off x="809031" y="3921101"/>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32" name="Oval 37"/>
          <p:cNvSpPr>
            <a:spLocks noChangeArrowheads="1"/>
          </p:cNvSpPr>
          <p:nvPr/>
        </p:nvSpPr>
        <p:spPr bwMode="auto">
          <a:xfrm>
            <a:off x="809031" y="4779377"/>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37" name="Rectangle 36"/>
          <p:cNvSpPr/>
          <p:nvPr/>
        </p:nvSpPr>
        <p:spPr>
          <a:xfrm>
            <a:off x="1451367" y="3806837"/>
            <a:ext cx="2616422" cy="707886"/>
          </a:xfrm>
          <a:prstGeom prst="rect">
            <a:avLst/>
          </a:prstGeom>
        </p:spPr>
        <p:txBody>
          <a:bodyPr wrap="none">
            <a:spAutoFit/>
          </a:bodyPr>
          <a:lstStyle/>
          <a:p>
            <a:r>
              <a:rPr lang="fr-FR" sz="4000" spc="-310" dirty="0">
                <a:solidFill>
                  <a:schemeClr val="accent1">
                    <a:lumMod val="50000"/>
                  </a:schemeClr>
                </a:solidFill>
                <a:latin typeface="Bookman Old Style" panose="02050604050505020204" pitchFamily="18" charset="0"/>
              </a:rPr>
              <a:t>Réalisation</a:t>
            </a:r>
            <a:endParaRPr lang="en-US" sz="4000" spc="-310" dirty="0">
              <a:solidFill>
                <a:schemeClr val="accent1">
                  <a:lumMod val="50000"/>
                </a:schemeClr>
              </a:solidFill>
              <a:latin typeface="Bookman Old Style" panose="02050604050505020204" pitchFamily="18" charset="0"/>
            </a:endParaRPr>
          </a:p>
        </p:txBody>
      </p:sp>
      <p:sp>
        <p:nvSpPr>
          <p:cNvPr id="38" name="Rectangle 37"/>
          <p:cNvSpPr/>
          <p:nvPr/>
        </p:nvSpPr>
        <p:spPr>
          <a:xfrm>
            <a:off x="1451367" y="4722658"/>
            <a:ext cx="5832366" cy="707886"/>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Conclusion et perspectives</a:t>
            </a:r>
          </a:p>
        </p:txBody>
      </p:sp>
      <p:sp>
        <p:nvSpPr>
          <p:cNvPr id="2" name="Rectangle 1"/>
          <p:cNvSpPr/>
          <p:nvPr/>
        </p:nvSpPr>
        <p:spPr>
          <a:xfrm>
            <a:off x="868562" y="1291493"/>
            <a:ext cx="450764" cy="646331"/>
          </a:xfrm>
          <a:prstGeom prst="rect">
            <a:avLst/>
          </a:prstGeom>
          <a:noFill/>
        </p:spPr>
        <p:txBody>
          <a:bodyPr wrap="none" lIns="91440" tIns="45720" rIns="91440" bIns="45720">
            <a:spAutoFit/>
          </a:bodyPr>
          <a:lstStyle/>
          <a:p>
            <a:pPr algn="ctr"/>
            <a:r>
              <a:rPr lang="fr-FR" sz="3600" b="1" cap="none" spc="0" dirty="0">
                <a:ln w="0"/>
                <a:solidFill>
                  <a:schemeClr val="bg2"/>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1</a:t>
            </a:r>
          </a:p>
        </p:txBody>
      </p:sp>
      <p:sp>
        <p:nvSpPr>
          <p:cNvPr id="41" name="Rectangle 40"/>
          <p:cNvSpPr/>
          <p:nvPr/>
        </p:nvSpPr>
        <p:spPr>
          <a:xfrm>
            <a:off x="864880" y="2153260"/>
            <a:ext cx="450764" cy="646331"/>
          </a:xfrm>
          <a:prstGeom prst="rect">
            <a:avLst/>
          </a:prstGeom>
          <a:noFill/>
        </p:spPr>
        <p:txBody>
          <a:bodyPr wrap="none" lIns="91440" tIns="45720" rIns="91440" bIns="45720">
            <a:spAutoFit/>
          </a:bodyPr>
          <a:lstStyle/>
          <a:p>
            <a:pPr algn="ctr"/>
            <a:r>
              <a:rPr lang="fr-FR" sz="3600" b="1" dirty="0">
                <a:ln w="0"/>
                <a:solidFill>
                  <a:schemeClr val="bg2"/>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2</a:t>
            </a:r>
          </a:p>
        </p:txBody>
      </p:sp>
      <p:sp>
        <p:nvSpPr>
          <p:cNvPr id="42" name="Rectangle 41"/>
          <p:cNvSpPr/>
          <p:nvPr/>
        </p:nvSpPr>
        <p:spPr>
          <a:xfrm>
            <a:off x="864880" y="3012392"/>
            <a:ext cx="450764" cy="646331"/>
          </a:xfrm>
          <a:prstGeom prst="rect">
            <a:avLst/>
          </a:prstGeom>
          <a:noFill/>
        </p:spPr>
        <p:txBody>
          <a:bodyPr wrap="none" lIns="91440" tIns="45720" rIns="91440" bIns="45720">
            <a:spAutoFit/>
          </a:bodyPr>
          <a:lstStyle/>
          <a:p>
            <a:pPr algn="ctr"/>
            <a:r>
              <a:rPr lang="fr-FR" sz="3600" b="1" dirty="0">
                <a:ln w="0"/>
                <a:solidFill>
                  <a:schemeClr val="bg2"/>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3</a:t>
            </a:r>
          </a:p>
        </p:txBody>
      </p:sp>
      <p:sp>
        <p:nvSpPr>
          <p:cNvPr id="43" name="Rectangle 42"/>
          <p:cNvSpPr/>
          <p:nvPr/>
        </p:nvSpPr>
        <p:spPr>
          <a:xfrm>
            <a:off x="880460" y="3858175"/>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4</a:t>
            </a:r>
          </a:p>
        </p:txBody>
      </p:sp>
      <p:sp>
        <p:nvSpPr>
          <p:cNvPr id="44" name="Rectangle 43"/>
          <p:cNvSpPr/>
          <p:nvPr/>
        </p:nvSpPr>
        <p:spPr>
          <a:xfrm>
            <a:off x="880460" y="4716451"/>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5</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7437" y="1201605"/>
            <a:ext cx="2768888" cy="2959175"/>
          </a:xfrm>
          <a:prstGeom prst="rect">
            <a:avLst/>
          </a:prstGeom>
        </p:spPr>
      </p:pic>
      <p:sp>
        <p:nvSpPr>
          <p:cNvPr id="26" name="Rectangle à coins arrondis 25"/>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a:xfrm>
            <a:off x="8549640" y="6438487"/>
            <a:ext cx="2743200" cy="365125"/>
          </a:xfrm>
        </p:spPr>
        <p:txBody>
          <a:bodyPr/>
          <a:lstStyle/>
          <a:p>
            <a:fld id="{3AA2C0C2-B413-4EDF-AF80-F7139BEC61AB}" type="slidenum">
              <a:rPr lang="fr-FR" sz="2400" b="1" smtClean="0">
                <a:solidFill>
                  <a:schemeClr val="bg1"/>
                </a:solidFill>
              </a:rPr>
              <a:t>19</a:t>
            </a:fld>
            <a:endParaRPr lang="fr-FR" sz="2400" b="1" dirty="0">
              <a:solidFill>
                <a:schemeClr val="bg1"/>
              </a:solidFill>
            </a:endParaRPr>
          </a:p>
        </p:txBody>
      </p:sp>
    </p:spTree>
    <p:extLst>
      <p:ext uri="{BB962C8B-B14F-4D97-AF65-F5344CB8AC3E}">
        <p14:creationId xmlns:p14="http://schemas.microsoft.com/office/powerpoint/2010/main" val="32397643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par>
                              <p:cTn id="21" fill="hold">
                                <p:stCondLst>
                                  <p:cond delay="2000"/>
                                </p:stCondLst>
                                <p:childTnLst>
                                  <p:par>
                                    <p:cTn id="22" presetID="2" presetClass="entr" presetSubtype="8" fill="hold" grpId="0" nodeType="afterEffect" p14:presetBounceEnd="80000">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14:bounceEnd="80000">
                                          <p:cBhvr additive="base">
                                            <p:cTn id="24" dur="500" fill="hold"/>
                                            <p:tgtEl>
                                              <p:spTgt spid="22"/>
                                            </p:tgtEl>
                                            <p:attrNameLst>
                                              <p:attrName>ppt_x</p:attrName>
                                            </p:attrNameLst>
                                          </p:cBhvr>
                                          <p:tavLst>
                                            <p:tav tm="0">
                                              <p:val>
                                                <p:strVal val="0-#ppt_w/2"/>
                                              </p:val>
                                            </p:tav>
                                            <p:tav tm="100000">
                                              <p:val>
                                                <p:strVal val="#ppt_x"/>
                                              </p:val>
                                            </p:tav>
                                          </p:tavLst>
                                        </p:anim>
                                        <p:anim calcmode="lin" valueType="num" p14:bounceEnd="80000">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18" grpId="0"/>
          <p:bldP spid="37" grpId="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18" grpId="0"/>
          <p:bldP spid="37" grpId="0"/>
          <p:bldP spid="38"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solidFill>
              <a:srgbClr val="E4E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Oval 37"/>
          <p:cNvSpPr>
            <a:spLocks noChangeArrowheads="1"/>
          </p:cNvSpPr>
          <p:nvPr/>
        </p:nvSpPr>
        <p:spPr bwMode="auto">
          <a:xfrm>
            <a:off x="797133" y="1345031"/>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13" name="Oval 37"/>
          <p:cNvSpPr>
            <a:spLocks noChangeArrowheads="1"/>
          </p:cNvSpPr>
          <p:nvPr/>
        </p:nvSpPr>
        <p:spPr bwMode="auto">
          <a:xfrm>
            <a:off x="797133" y="2203307"/>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6" name="Oval 37"/>
          <p:cNvSpPr>
            <a:spLocks noChangeArrowheads="1"/>
          </p:cNvSpPr>
          <p:nvPr/>
        </p:nvSpPr>
        <p:spPr bwMode="auto">
          <a:xfrm>
            <a:off x="797133" y="3062412"/>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0" name="Rectangle 19"/>
          <p:cNvSpPr/>
          <p:nvPr/>
        </p:nvSpPr>
        <p:spPr>
          <a:xfrm>
            <a:off x="1439469" y="1230767"/>
            <a:ext cx="4802597" cy="707886"/>
          </a:xfrm>
          <a:prstGeom prst="rect">
            <a:avLst/>
          </a:prstGeom>
        </p:spPr>
        <p:txBody>
          <a:bodyPr wrap="none">
            <a:spAutoFit/>
          </a:bodyPr>
          <a:lstStyle/>
          <a:p>
            <a:r>
              <a:rPr lang="en-US" sz="4000" spc="-310" dirty="0" err="1">
                <a:solidFill>
                  <a:schemeClr val="accent1">
                    <a:lumMod val="50000"/>
                  </a:schemeClr>
                </a:solidFill>
                <a:latin typeface="Bookman Old Style" panose="02050604050505020204" pitchFamily="18" charset="0"/>
              </a:rPr>
              <a:t>Contexte</a:t>
            </a:r>
            <a:r>
              <a:rPr lang="en-US" sz="4000" spc="-310" dirty="0">
                <a:solidFill>
                  <a:schemeClr val="accent1">
                    <a:lumMod val="50000"/>
                  </a:schemeClr>
                </a:solidFill>
                <a:latin typeface="Bookman Old Style" panose="02050604050505020204" pitchFamily="18" charset="0"/>
              </a:rPr>
              <a:t> du </a:t>
            </a:r>
            <a:r>
              <a:rPr lang="en-US" sz="4000" spc="-310" dirty="0" err="1">
                <a:solidFill>
                  <a:schemeClr val="accent1">
                    <a:lumMod val="50000"/>
                  </a:schemeClr>
                </a:solidFill>
                <a:latin typeface="Bookman Old Style" panose="02050604050505020204" pitchFamily="18" charset="0"/>
              </a:rPr>
              <a:t>mémoire</a:t>
            </a:r>
            <a:endParaRPr lang="en-US" sz="4000" spc="-310" dirty="0">
              <a:solidFill>
                <a:schemeClr val="accent1">
                  <a:lumMod val="50000"/>
                </a:schemeClr>
              </a:solidFill>
              <a:latin typeface="Bookman Old Style" panose="02050604050505020204" pitchFamily="18" charset="0"/>
            </a:endParaRPr>
          </a:p>
        </p:txBody>
      </p:sp>
      <p:sp>
        <p:nvSpPr>
          <p:cNvPr id="21" name="Rectangle 20"/>
          <p:cNvSpPr/>
          <p:nvPr/>
        </p:nvSpPr>
        <p:spPr>
          <a:xfrm>
            <a:off x="1439469" y="2146588"/>
            <a:ext cx="2622193" cy="707886"/>
          </a:xfrm>
          <a:prstGeom prst="rect">
            <a:avLst/>
          </a:prstGeom>
        </p:spPr>
        <p:txBody>
          <a:bodyPr wrap="none">
            <a:spAutoFit/>
          </a:bodyPr>
          <a:lstStyle/>
          <a:p>
            <a:r>
              <a:rPr lang="fr-FR" sz="4000" spc="-310" dirty="0">
                <a:solidFill>
                  <a:schemeClr val="accent1">
                    <a:lumMod val="50000"/>
                  </a:schemeClr>
                </a:solidFill>
                <a:latin typeface="Bookman Old Style" panose="02050604050505020204" pitchFamily="18" charset="0"/>
              </a:rPr>
              <a:t>Etat de l’art</a:t>
            </a:r>
            <a:endParaRPr lang="en-US" sz="4000" spc="-310" dirty="0">
              <a:solidFill>
                <a:schemeClr val="accent1">
                  <a:lumMod val="50000"/>
                </a:schemeClr>
              </a:solidFill>
              <a:latin typeface="Bookman Old Style" panose="02050604050505020204" pitchFamily="18" charset="0"/>
            </a:endParaRPr>
          </a:p>
        </p:txBody>
      </p:sp>
      <p:sp>
        <p:nvSpPr>
          <p:cNvPr id="22" name="Rectangle 21"/>
          <p:cNvSpPr/>
          <p:nvPr/>
        </p:nvSpPr>
        <p:spPr>
          <a:xfrm>
            <a:off x="1456099" y="3005280"/>
            <a:ext cx="3720890" cy="707886"/>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Etude technique</a:t>
            </a:r>
          </a:p>
        </p:txBody>
      </p:sp>
      <p:sp>
        <p:nvSpPr>
          <p:cNvPr id="3" name="Rectangle 2"/>
          <p:cNvSpPr/>
          <p:nvPr/>
        </p:nvSpPr>
        <p:spPr>
          <a:xfrm>
            <a:off x="-3225" y="-48340"/>
            <a:ext cx="12192000" cy="100628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74422" y="34613"/>
            <a:ext cx="6077950" cy="923330"/>
          </a:xfrm>
          <a:prstGeom prst="rect">
            <a:avLst/>
          </a:prstGeom>
        </p:spPr>
        <p:txBody>
          <a:bodyPr wrap="square">
            <a:spAutoFit/>
          </a:bodyPr>
          <a:lstStyle/>
          <a:p>
            <a:r>
              <a:rPr lang="en-US" sz="5400" b="1" spc="-150" dirty="0">
                <a:solidFill>
                  <a:schemeClr val="bg1"/>
                </a:solidFill>
                <a:latin typeface="Segoe UI" panose="020B0502040204020203" pitchFamily="34" charset="0"/>
                <a:ea typeface="Segoe UI" panose="020B0502040204020203" pitchFamily="34" charset="0"/>
                <a:cs typeface="Segoe UI" panose="020B0502040204020203" pitchFamily="34" charset="0"/>
              </a:rPr>
              <a:t>Plan </a:t>
            </a:r>
            <a:endParaRPr lang="en-US" sz="5400" b="1" spc="-150" dirty="0">
              <a:latin typeface="Segoe UI" panose="020B0502040204020203" pitchFamily="34" charset="0"/>
              <a:ea typeface="Segoe UI" panose="020B0502040204020203" pitchFamily="34" charset="0"/>
              <a:cs typeface="Segoe UI" panose="020B0502040204020203" pitchFamily="34" charset="0"/>
            </a:endParaRPr>
          </a:p>
        </p:txBody>
      </p:sp>
      <p:sp>
        <p:nvSpPr>
          <p:cNvPr id="29" name="Oval 37"/>
          <p:cNvSpPr>
            <a:spLocks noChangeArrowheads="1"/>
          </p:cNvSpPr>
          <p:nvPr/>
        </p:nvSpPr>
        <p:spPr bwMode="auto">
          <a:xfrm>
            <a:off x="809031" y="3921101"/>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32" name="Oval 37"/>
          <p:cNvSpPr>
            <a:spLocks noChangeArrowheads="1"/>
          </p:cNvSpPr>
          <p:nvPr/>
        </p:nvSpPr>
        <p:spPr bwMode="auto">
          <a:xfrm>
            <a:off x="809031" y="4779377"/>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37" name="Rectangle 36"/>
          <p:cNvSpPr/>
          <p:nvPr/>
        </p:nvSpPr>
        <p:spPr>
          <a:xfrm>
            <a:off x="1451367" y="3806837"/>
            <a:ext cx="2616422" cy="707886"/>
          </a:xfrm>
          <a:prstGeom prst="rect">
            <a:avLst/>
          </a:prstGeom>
        </p:spPr>
        <p:txBody>
          <a:bodyPr wrap="none">
            <a:spAutoFit/>
          </a:bodyPr>
          <a:lstStyle/>
          <a:p>
            <a:r>
              <a:rPr lang="fr-FR" sz="4000" spc="-310" dirty="0">
                <a:solidFill>
                  <a:schemeClr val="accent1">
                    <a:lumMod val="50000"/>
                  </a:schemeClr>
                </a:solidFill>
                <a:latin typeface="Bookman Old Style" panose="02050604050505020204" pitchFamily="18" charset="0"/>
              </a:rPr>
              <a:t>Réalisation</a:t>
            </a:r>
            <a:endParaRPr lang="en-US" sz="4000" spc="-310" dirty="0">
              <a:solidFill>
                <a:schemeClr val="accent1">
                  <a:lumMod val="50000"/>
                </a:schemeClr>
              </a:solidFill>
              <a:latin typeface="Bookman Old Style" panose="02050604050505020204" pitchFamily="18" charset="0"/>
            </a:endParaRPr>
          </a:p>
        </p:txBody>
      </p:sp>
      <p:sp>
        <p:nvSpPr>
          <p:cNvPr id="39" name="Rectangle 38"/>
          <p:cNvSpPr/>
          <p:nvPr/>
        </p:nvSpPr>
        <p:spPr>
          <a:xfrm>
            <a:off x="1453076" y="4685673"/>
            <a:ext cx="5832366" cy="707886"/>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Conclusion et perspectives</a:t>
            </a:r>
          </a:p>
        </p:txBody>
      </p:sp>
      <p:sp>
        <p:nvSpPr>
          <p:cNvPr id="2" name="Rectangle 1"/>
          <p:cNvSpPr/>
          <p:nvPr/>
        </p:nvSpPr>
        <p:spPr>
          <a:xfrm>
            <a:off x="868562" y="1291493"/>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1</a:t>
            </a:r>
          </a:p>
        </p:txBody>
      </p:sp>
      <p:sp>
        <p:nvSpPr>
          <p:cNvPr id="41" name="Rectangle 40"/>
          <p:cNvSpPr/>
          <p:nvPr/>
        </p:nvSpPr>
        <p:spPr>
          <a:xfrm>
            <a:off x="864880" y="2153260"/>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2</a:t>
            </a:r>
          </a:p>
        </p:txBody>
      </p:sp>
      <p:sp>
        <p:nvSpPr>
          <p:cNvPr id="42" name="Rectangle 41"/>
          <p:cNvSpPr/>
          <p:nvPr/>
        </p:nvSpPr>
        <p:spPr>
          <a:xfrm>
            <a:off x="864880" y="3012392"/>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3</a:t>
            </a:r>
          </a:p>
        </p:txBody>
      </p:sp>
      <p:sp>
        <p:nvSpPr>
          <p:cNvPr id="43" name="Rectangle 42"/>
          <p:cNvSpPr/>
          <p:nvPr/>
        </p:nvSpPr>
        <p:spPr>
          <a:xfrm>
            <a:off x="880460" y="3858175"/>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4</a:t>
            </a:r>
          </a:p>
        </p:txBody>
      </p:sp>
      <p:sp>
        <p:nvSpPr>
          <p:cNvPr id="44" name="Rectangle 43"/>
          <p:cNvSpPr/>
          <p:nvPr/>
        </p:nvSpPr>
        <p:spPr>
          <a:xfrm>
            <a:off x="880460" y="4716451"/>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5</a:t>
            </a:r>
          </a:p>
        </p:txBody>
      </p:sp>
      <p:sp>
        <p:nvSpPr>
          <p:cNvPr id="45" name="Rectangle 44"/>
          <p:cNvSpPr/>
          <p:nvPr/>
        </p:nvSpPr>
        <p:spPr>
          <a:xfrm>
            <a:off x="864880" y="5589272"/>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6</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7437" y="1201605"/>
            <a:ext cx="2768888" cy="2959175"/>
          </a:xfrm>
          <a:prstGeom prst="rect">
            <a:avLst/>
          </a:prstGeom>
        </p:spPr>
      </p:pic>
      <p:sp>
        <p:nvSpPr>
          <p:cNvPr id="27" name="Rectangle à coins arrondis 26"/>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a:xfrm>
            <a:off x="8452104" y="6438487"/>
            <a:ext cx="2743200" cy="365125"/>
          </a:xfrm>
        </p:spPr>
        <p:txBody>
          <a:bodyPr/>
          <a:lstStyle/>
          <a:p>
            <a:fld id="{3AA2C0C2-B413-4EDF-AF80-F7139BEC61AB}" type="slidenum">
              <a:rPr lang="fr-FR" sz="2400" b="1" smtClean="0">
                <a:solidFill>
                  <a:schemeClr val="bg1"/>
                </a:solidFill>
              </a:rPr>
              <a:t>2</a:t>
            </a:fld>
            <a:endParaRPr lang="fr-FR" sz="2400" b="1" dirty="0">
              <a:solidFill>
                <a:schemeClr val="bg1"/>
              </a:solidFill>
            </a:endParaRPr>
          </a:p>
        </p:txBody>
      </p:sp>
    </p:spTree>
    <p:extLst>
      <p:ext uri="{BB962C8B-B14F-4D97-AF65-F5344CB8AC3E}">
        <p14:creationId xmlns:p14="http://schemas.microsoft.com/office/powerpoint/2010/main" val="39929285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par>
                              <p:cTn id="21" fill="hold">
                                <p:stCondLst>
                                  <p:cond delay="2000"/>
                                </p:stCondLst>
                                <p:childTnLst>
                                  <p:par>
                                    <p:cTn id="22" presetID="2" presetClass="entr" presetSubtype="8" fill="hold" grpId="0" nodeType="afterEffect" p14:presetBounceEnd="80000">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14:bounceEnd="80000">
                                          <p:cBhvr additive="base">
                                            <p:cTn id="24" dur="500" fill="hold"/>
                                            <p:tgtEl>
                                              <p:spTgt spid="22"/>
                                            </p:tgtEl>
                                            <p:attrNameLst>
                                              <p:attrName>ppt_x</p:attrName>
                                            </p:attrNameLst>
                                          </p:cBhvr>
                                          <p:tavLst>
                                            <p:tav tm="0">
                                              <p:val>
                                                <p:strVal val="0-#ppt_w/2"/>
                                              </p:val>
                                            </p:tav>
                                            <p:tav tm="100000">
                                              <p:val>
                                                <p:strVal val="#ppt_x"/>
                                              </p:val>
                                            </p:tav>
                                          </p:tavLst>
                                        </p:anim>
                                        <p:anim calcmode="lin" valueType="num" p14:bounceEnd="80000">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18" grpId="0"/>
          <p:bldP spid="37" grpId="0"/>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18" grpId="0"/>
          <p:bldP spid="37" grpId="0"/>
          <p:bldP spid="3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231566"/>
            <a:ext cx="12192000" cy="162643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rgbClr val="26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12192000" cy="5231566"/>
          </a:xfrm>
          <a:prstGeom prst="rect">
            <a:avLst/>
          </a:prstGeom>
          <a:noFill/>
          <a:ln>
            <a:solidFill>
              <a:srgbClr val="E4E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44362" y="5321507"/>
            <a:ext cx="6461905" cy="769441"/>
          </a:xfrm>
          <a:prstGeom prst="rect">
            <a:avLst/>
          </a:prstGeom>
        </p:spPr>
        <p:txBody>
          <a:bodyPr wrap="square">
            <a:spAutoFit/>
          </a:bodyPr>
          <a:lstStyle/>
          <a:p>
            <a:r>
              <a:rPr lang="en-US" sz="4400" b="1" spc="-150" dirty="0" err="1">
                <a:solidFill>
                  <a:schemeClr val="bg1"/>
                </a:solidFill>
                <a:latin typeface="Segoe UI" panose="020B0502040204020203" pitchFamily="34" charset="0"/>
                <a:ea typeface="Segoe UI" panose="020B0502040204020203" pitchFamily="34" charset="0"/>
                <a:cs typeface="Segoe UI" panose="020B0502040204020203" pitchFamily="34" charset="0"/>
              </a:rPr>
              <a:t>Réalisation</a:t>
            </a:r>
            <a:endParaRPr lang="en-US" sz="4400" b="1" spc="-150" dirty="0">
              <a:latin typeface="Segoe UI" panose="020B0502040204020203" pitchFamily="34" charset="0"/>
              <a:ea typeface="Segoe UI" panose="020B0502040204020203" pitchFamily="34" charset="0"/>
              <a:cs typeface="Segoe UI" panose="020B0502040204020203" pitchFamily="34" charset="0"/>
            </a:endParaRPr>
          </a:p>
        </p:txBody>
      </p:sp>
      <p:sp>
        <p:nvSpPr>
          <p:cNvPr id="2" name="Espace réservé du numéro de diapositive 1"/>
          <p:cNvSpPr>
            <a:spLocks noGrp="1"/>
          </p:cNvSpPr>
          <p:nvPr>
            <p:ph type="sldNum" sz="quarter" idx="12"/>
          </p:nvPr>
        </p:nvSpPr>
        <p:spPr/>
        <p:txBody>
          <a:bodyPr/>
          <a:lstStyle/>
          <a:p>
            <a:fld id="{3AA2C0C2-B413-4EDF-AF80-F7139BEC61AB}" type="slidenum">
              <a:rPr lang="fr-FR" sz="2400" b="1" smtClean="0">
                <a:solidFill>
                  <a:schemeClr val="bg1"/>
                </a:solidFill>
              </a:rPr>
              <a:t>20</a:t>
            </a:fld>
            <a:endParaRPr lang="fr-FR" sz="2400" b="1" dirty="0">
              <a:solidFill>
                <a:schemeClr val="bg1"/>
              </a:solidFill>
            </a:endParaRPr>
          </a:p>
        </p:txBody>
      </p:sp>
      <p:sp>
        <p:nvSpPr>
          <p:cNvPr id="35" name="Rectangle 34"/>
          <p:cNvSpPr/>
          <p:nvPr/>
        </p:nvSpPr>
        <p:spPr>
          <a:xfrm>
            <a:off x="4531429" y="1524914"/>
            <a:ext cx="1836400" cy="707886"/>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Dataset</a:t>
            </a:r>
          </a:p>
        </p:txBody>
      </p:sp>
      <p:grpSp>
        <p:nvGrpSpPr>
          <p:cNvPr id="36" name="Group 30"/>
          <p:cNvGrpSpPr/>
          <p:nvPr/>
        </p:nvGrpSpPr>
        <p:grpSpPr>
          <a:xfrm>
            <a:off x="3913450" y="1565243"/>
            <a:ext cx="593622" cy="652984"/>
            <a:chOff x="28575" y="3948113"/>
            <a:chExt cx="649288" cy="649288"/>
          </a:xfrm>
          <a:solidFill>
            <a:srgbClr val="262A35"/>
          </a:solidFill>
        </p:grpSpPr>
        <p:sp>
          <p:nvSpPr>
            <p:cNvPr id="37"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38" name="Freeform 38"/>
            <p:cNvSpPr>
              <a:spLocks/>
            </p:cNvSpPr>
            <p:nvPr/>
          </p:nvSpPr>
          <p:spPr bwMode="auto">
            <a:xfrm>
              <a:off x="137319" y="4104220"/>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0"/>
          <p:cNvGrpSpPr/>
          <p:nvPr/>
        </p:nvGrpSpPr>
        <p:grpSpPr>
          <a:xfrm>
            <a:off x="3924181" y="3337775"/>
            <a:ext cx="593622" cy="652984"/>
            <a:chOff x="28575" y="3948113"/>
            <a:chExt cx="649288" cy="649288"/>
          </a:xfrm>
          <a:solidFill>
            <a:srgbClr val="262A35"/>
          </a:solidFill>
        </p:grpSpPr>
        <p:sp>
          <p:nvSpPr>
            <p:cNvPr id="40"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41" name="Freeform 38"/>
            <p:cNvSpPr>
              <a:spLocks/>
            </p:cNvSpPr>
            <p:nvPr/>
          </p:nvSpPr>
          <p:spPr bwMode="auto">
            <a:xfrm>
              <a:off x="137319" y="4104220"/>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Rectangle 41"/>
          <p:cNvSpPr/>
          <p:nvPr/>
        </p:nvSpPr>
        <p:spPr>
          <a:xfrm>
            <a:off x="4531428" y="3321510"/>
            <a:ext cx="2186496" cy="707886"/>
          </a:xfrm>
          <a:prstGeom prst="rect">
            <a:avLst/>
          </a:prstGeom>
        </p:spPr>
        <p:txBody>
          <a:bodyPr wrap="none">
            <a:spAutoFit/>
          </a:bodyPr>
          <a:lstStyle/>
          <a:p>
            <a:r>
              <a:rPr lang="en-US" sz="4000" spc="-310" dirty="0" err="1">
                <a:solidFill>
                  <a:schemeClr val="accent1">
                    <a:lumMod val="50000"/>
                  </a:schemeClr>
                </a:solidFill>
                <a:latin typeface="Bookman Old Style" panose="02050604050505020204" pitchFamily="18" charset="0"/>
              </a:rPr>
              <a:t>Résultats</a:t>
            </a:r>
            <a:endParaRPr lang="en-US" sz="4000" spc="-310" dirty="0">
              <a:solidFill>
                <a:schemeClr val="accent1">
                  <a:lumMod val="50000"/>
                </a:schemeClr>
              </a:solidFill>
              <a:latin typeface="Bookman Old Style" panose="02050604050505020204" pitchFamily="18" charset="0"/>
            </a:endParaRPr>
          </a:p>
        </p:txBody>
      </p:sp>
      <p:pic>
        <p:nvPicPr>
          <p:cNvPr id="12290" name="Picture 2" descr="http://www.ecosferes.fr/wp-content/uploads/2013/08/bonhomme-prest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71" y="1620591"/>
            <a:ext cx="2438400" cy="343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38039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250"/>
                                            <p:tgtEl>
                                              <p:spTgt spid="36"/>
                                            </p:tgtEl>
                                          </p:cBhvr>
                                        </p:animEffect>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250"/>
                                            <p:tgtEl>
                                              <p:spTgt spid="3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250"/>
                                            <p:tgtEl>
                                              <p:spTgt spid="36"/>
                                            </p:tgtEl>
                                          </p:cBhvr>
                                        </p:animEffect>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250"/>
                                            <p:tgtEl>
                                              <p:spTgt spid="3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42"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64368"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8" name="Rectangle 7"/>
          <p:cNvSpPr/>
          <p:nvPr/>
        </p:nvSpPr>
        <p:spPr>
          <a:xfrm>
            <a:off x="6846276" y="3"/>
            <a:ext cx="1781908" cy="746004"/>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solidFill>
              <a:latin typeface="Bookman Old Style" panose="02050604050505020204" pitchFamily="18" charset="0"/>
            </a:endParaRPr>
          </a:p>
          <a:p>
            <a:pPr algn="ctr"/>
            <a:r>
              <a:rPr lang="en-US" sz="2000" spc="-310" dirty="0" err="1">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a:p>
            <a:pPr algn="ctr"/>
            <a:endParaRPr lang="fr-FR" dirty="0"/>
          </a:p>
        </p:txBody>
      </p:sp>
      <p:sp>
        <p:nvSpPr>
          <p:cNvPr id="12" name="Chevron 11"/>
          <p:cNvSpPr/>
          <p:nvPr/>
        </p:nvSpPr>
        <p:spPr>
          <a:xfrm rot="5400000">
            <a:off x="7565538" y="685590"/>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Chevron 12"/>
          <p:cNvSpPr/>
          <p:nvPr/>
        </p:nvSpPr>
        <p:spPr>
          <a:xfrm rot="5400000">
            <a:off x="7563204" y="765832"/>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Rectangle 13"/>
          <p:cNvSpPr/>
          <p:nvPr/>
        </p:nvSpPr>
        <p:spPr>
          <a:xfrm>
            <a:off x="1310935" y="1096002"/>
            <a:ext cx="1245854" cy="461665"/>
          </a:xfrm>
          <a:prstGeom prst="rect">
            <a:avLst/>
          </a:prstGeom>
          <a:noFill/>
        </p:spPr>
        <p:txBody>
          <a:bodyPr wrap="none" lIns="91440" tIns="45720" rIns="91440" bIns="45720">
            <a:spAutoFit/>
          </a:bodyPr>
          <a:lstStyle/>
          <a:p>
            <a:pPr algn="ctr"/>
            <a:r>
              <a:rPr lang="fr-FR" sz="2400" dirty="0" err="1">
                <a:ln w="0"/>
                <a:solidFill>
                  <a:srgbClr val="2F7BCF"/>
                </a:solidFill>
                <a:latin typeface="Imprint MT Shadow" panose="04020605060303030202" pitchFamily="82" charset="0"/>
              </a:rPr>
              <a:t>DataSet</a:t>
            </a:r>
            <a:endParaRPr lang="fr-FR" sz="2400" cap="none" spc="0" dirty="0">
              <a:ln w="0"/>
              <a:solidFill>
                <a:srgbClr val="2F7BCF"/>
              </a:solidFill>
              <a:latin typeface="Imprint MT Shadow" panose="04020605060303030202" pitchFamily="82" charset="0"/>
            </a:endParaRPr>
          </a:p>
        </p:txBody>
      </p:sp>
      <p:grpSp>
        <p:nvGrpSpPr>
          <p:cNvPr id="15" name="Group 27"/>
          <p:cNvGrpSpPr/>
          <p:nvPr/>
        </p:nvGrpSpPr>
        <p:grpSpPr>
          <a:xfrm>
            <a:off x="478356" y="1084630"/>
            <a:ext cx="593622" cy="593622"/>
            <a:chOff x="28575" y="3948113"/>
            <a:chExt cx="649288" cy="649288"/>
          </a:xfrm>
          <a:solidFill>
            <a:srgbClr val="262A35"/>
          </a:solidFill>
        </p:grpSpPr>
        <p:sp>
          <p:nvSpPr>
            <p:cNvPr id="16"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7"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Rectangle à coins arrondis 25"/>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numéro de diapositive 21"/>
          <p:cNvSpPr>
            <a:spLocks noGrp="1"/>
          </p:cNvSpPr>
          <p:nvPr>
            <p:ph type="sldNum" sz="quarter" idx="12"/>
          </p:nvPr>
        </p:nvSpPr>
        <p:spPr>
          <a:xfrm>
            <a:off x="8555032" y="6465680"/>
            <a:ext cx="2743200" cy="365125"/>
          </a:xfrm>
        </p:spPr>
        <p:txBody>
          <a:bodyPr/>
          <a:lstStyle/>
          <a:p>
            <a:fld id="{A9BA42B7-FD63-4E73-83E0-47365F3C1431}" type="slidenum">
              <a:rPr lang="fr-FR" sz="2400" b="1" smtClean="0">
                <a:solidFill>
                  <a:schemeClr val="bg1"/>
                </a:solidFill>
              </a:rPr>
              <a:t>21</a:t>
            </a:fld>
            <a:endParaRPr lang="fr-FR" sz="2400" b="1" dirty="0">
              <a:solidFill>
                <a:schemeClr val="bg1"/>
              </a:solidFill>
            </a:endParaRPr>
          </a:p>
        </p:txBody>
      </p:sp>
      <p:sp>
        <p:nvSpPr>
          <p:cNvPr id="27" name="Rectangle 26"/>
          <p:cNvSpPr/>
          <p:nvPr/>
        </p:nvSpPr>
        <p:spPr>
          <a:xfrm>
            <a:off x="1500552"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a:t>
            </a:r>
            <a:r>
              <a:rPr lang="en-US" sz="2000" spc="-310" dirty="0" err="1">
                <a:solidFill>
                  <a:schemeClr val="bg1">
                    <a:lumMod val="95000"/>
                  </a:schemeClr>
                </a:solidFill>
                <a:latin typeface="Bookman Old Style" panose="02050604050505020204" pitchFamily="18" charset="0"/>
              </a:rPr>
              <a:t>mémoire</a:t>
            </a:r>
            <a:endParaRPr lang="en-US" sz="2000" spc="-310" dirty="0">
              <a:solidFill>
                <a:schemeClr val="bg1">
                  <a:lumMod val="95000"/>
                </a:schemeClr>
              </a:solidFill>
              <a:latin typeface="Bookman Old Style" panose="02050604050505020204" pitchFamily="18" charset="0"/>
            </a:endParaRPr>
          </a:p>
          <a:p>
            <a:pPr algn="ctr"/>
            <a:endParaRPr lang="fr-FR" dirty="0">
              <a:solidFill>
                <a:srgbClr val="0070C0"/>
              </a:solidFill>
            </a:endParaRPr>
          </a:p>
        </p:txBody>
      </p:sp>
      <p:sp>
        <p:nvSpPr>
          <p:cNvPr id="28" name="Rectangle 27"/>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p:txBody>
      </p:sp>
      <p:sp>
        <p:nvSpPr>
          <p:cNvPr id="29" name="Rectangle 28"/>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Conclusion</a:t>
            </a:r>
          </a:p>
        </p:txBody>
      </p:sp>
      <p:sp>
        <p:nvSpPr>
          <p:cNvPr id="31" name="Rectangle 30"/>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sp>
        <p:nvSpPr>
          <p:cNvPr id="2" name="ZoneTexte 1">
            <a:extLst>
              <a:ext uri="{FF2B5EF4-FFF2-40B4-BE49-F238E27FC236}">
                <a16:creationId xmlns:a16="http://schemas.microsoft.com/office/drawing/2014/main" id="{6A058358-C6CF-46FE-A369-1097B6C79629}"/>
              </a:ext>
            </a:extLst>
          </p:cNvPr>
          <p:cNvSpPr txBox="1"/>
          <p:nvPr/>
        </p:nvSpPr>
        <p:spPr>
          <a:xfrm>
            <a:off x="804672" y="2243328"/>
            <a:ext cx="8997696" cy="2954655"/>
          </a:xfrm>
          <a:prstGeom prst="rect">
            <a:avLst/>
          </a:prstGeom>
          <a:noFill/>
        </p:spPr>
        <p:txBody>
          <a:bodyPr wrap="square" rtlCol="0">
            <a:spAutoFit/>
          </a:bodyPr>
          <a:lstStyle/>
          <a:p>
            <a:br>
              <a:rPr lang="fr-FR" dirty="0"/>
            </a:br>
            <a:r>
              <a:rPr lang="fr-FR" sz="2400" dirty="0"/>
              <a:t>La base de données IAM Handwriting </a:t>
            </a:r>
            <a:r>
              <a:rPr lang="fr-FR" sz="2400" dirty="0" err="1"/>
              <a:t>Database</a:t>
            </a:r>
            <a:r>
              <a:rPr lang="fr-FR" sz="2400" dirty="0"/>
              <a:t> 3.0 est structurée comme suit: </a:t>
            </a:r>
          </a:p>
          <a:p>
            <a:pPr marL="342900" indent="-342900">
              <a:buFont typeface="Arial" panose="020B0604020202020204" pitchFamily="34" charset="0"/>
              <a:buChar char="•"/>
            </a:pPr>
            <a:r>
              <a:rPr lang="fr-FR" sz="2400" dirty="0"/>
              <a:t>657 écrivains ont fourni des échantillons de leur écriture </a:t>
            </a:r>
          </a:p>
          <a:p>
            <a:pPr marL="342900" indent="-342900">
              <a:buFont typeface="Arial" panose="020B0604020202020204" pitchFamily="34" charset="0"/>
              <a:buChar char="•"/>
            </a:pPr>
            <a:r>
              <a:rPr lang="fr-FR" sz="2400" dirty="0"/>
              <a:t>1'539 pages de texte numérisé </a:t>
            </a:r>
          </a:p>
          <a:p>
            <a:pPr marL="342900" indent="-342900">
              <a:buFont typeface="Arial" panose="020B0604020202020204" pitchFamily="34" charset="0"/>
              <a:buChar char="•"/>
            </a:pPr>
            <a:r>
              <a:rPr lang="fr-FR" sz="2400" dirty="0"/>
              <a:t>5'685 phrases isolées et étiquetées </a:t>
            </a:r>
          </a:p>
          <a:p>
            <a:pPr marL="342900" indent="-342900">
              <a:buFont typeface="Arial" panose="020B0604020202020204" pitchFamily="34" charset="0"/>
              <a:buChar char="•"/>
            </a:pPr>
            <a:r>
              <a:rPr lang="fr-FR" sz="2400" dirty="0"/>
              <a:t>13'353 lignes de texte isolées et étiquetées </a:t>
            </a:r>
          </a:p>
          <a:p>
            <a:pPr marL="342900" indent="-342900">
              <a:buFont typeface="Arial" panose="020B0604020202020204" pitchFamily="34" charset="0"/>
              <a:buChar char="•"/>
            </a:pPr>
            <a:r>
              <a:rPr lang="fr-FR" sz="2400" dirty="0"/>
              <a:t>115'320 mots isolés et étiquetés</a:t>
            </a:r>
          </a:p>
        </p:txBody>
      </p:sp>
    </p:spTree>
    <p:extLst>
      <p:ext uri="{BB962C8B-B14F-4D97-AF65-F5344CB8AC3E}">
        <p14:creationId xmlns:p14="http://schemas.microsoft.com/office/powerpoint/2010/main" val="423892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64368"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8" name="Rectangle 7"/>
          <p:cNvSpPr/>
          <p:nvPr/>
        </p:nvSpPr>
        <p:spPr>
          <a:xfrm>
            <a:off x="6846276" y="3"/>
            <a:ext cx="1781908" cy="746004"/>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solidFill>
              <a:latin typeface="Bookman Old Style" panose="02050604050505020204" pitchFamily="18" charset="0"/>
            </a:endParaRPr>
          </a:p>
          <a:p>
            <a:pPr algn="ctr"/>
            <a:r>
              <a:rPr lang="en-US" sz="2000" spc="-310" dirty="0" err="1">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a:p>
            <a:pPr algn="ctr"/>
            <a:endParaRPr lang="fr-FR" dirty="0"/>
          </a:p>
        </p:txBody>
      </p:sp>
      <p:sp>
        <p:nvSpPr>
          <p:cNvPr id="12" name="Chevron 11"/>
          <p:cNvSpPr/>
          <p:nvPr/>
        </p:nvSpPr>
        <p:spPr>
          <a:xfrm rot="5400000">
            <a:off x="7565538" y="685590"/>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Chevron 12"/>
          <p:cNvSpPr/>
          <p:nvPr/>
        </p:nvSpPr>
        <p:spPr>
          <a:xfrm rot="5400000">
            <a:off x="7563204" y="765832"/>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Rectangle 13"/>
          <p:cNvSpPr/>
          <p:nvPr/>
        </p:nvSpPr>
        <p:spPr>
          <a:xfrm>
            <a:off x="1127823" y="1096002"/>
            <a:ext cx="3172664"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Architecture et objectif</a:t>
            </a:r>
            <a:endParaRPr lang="fr-FR" sz="2400" cap="none" spc="0" dirty="0">
              <a:ln w="0"/>
              <a:solidFill>
                <a:srgbClr val="2F7BCF"/>
              </a:solidFill>
              <a:latin typeface="Imprint MT Shadow" panose="04020605060303030202" pitchFamily="82" charset="0"/>
            </a:endParaRPr>
          </a:p>
        </p:txBody>
      </p:sp>
      <p:grpSp>
        <p:nvGrpSpPr>
          <p:cNvPr id="15" name="Group 27"/>
          <p:cNvGrpSpPr/>
          <p:nvPr/>
        </p:nvGrpSpPr>
        <p:grpSpPr>
          <a:xfrm>
            <a:off x="478356" y="1084630"/>
            <a:ext cx="593622" cy="593622"/>
            <a:chOff x="28575" y="3948113"/>
            <a:chExt cx="649288" cy="649288"/>
          </a:xfrm>
          <a:solidFill>
            <a:srgbClr val="262A35"/>
          </a:solidFill>
        </p:grpSpPr>
        <p:sp>
          <p:nvSpPr>
            <p:cNvPr id="16"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7"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Rectangle à coins arrondis 25"/>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numéro de diapositive 21"/>
          <p:cNvSpPr>
            <a:spLocks noGrp="1"/>
          </p:cNvSpPr>
          <p:nvPr>
            <p:ph type="sldNum" sz="quarter" idx="12"/>
          </p:nvPr>
        </p:nvSpPr>
        <p:spPr>
          <a:xfrm>
            <a:off x="8555032" y="6465680"/>
            <a:ext cx="2743200" cy="365125"/>
          </a:xfrm>
        </p:spPr>
        <p:txBody>
          <a:bodyPr/>
          <a:lstStyle/>
          <a:p>
            <a:fld id="{A9BA42B7-FD63-4E73-83E0-47365F3C1431}" type="slidenum">
              <a:rPr lang="fr-FR" sz="2400" b="1" smtClean="0">
                <a:solidFill>
                  <a:schemeClr val="bg1"/>
                </a:solidFill>
              </a:rPr>
              <a:t>22</a:t>
            </a:fld>
            <a:endParaRPr lang="fr-FR" sz="2400" b="1" dirty="0">
              <a:solidFill>
                <a:schemeClr val="bg1"/>
              </a:solidFill>
            </a:endParaRPr>
          </a:p>
        </p:txBody>
      </p:sp>
      <p:sp>
        <p:nvSpPr>
          <p:cNvPr id="27" name="Rectangle 26"/>
          <p:cNvSpPr/>
          <p:nvPr/>
        </p:nvSpPr>
        <p:spPr>
          <a:xfrm>
            <a:off x="1500552"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a:t>
            </a:r>
            <a:r>
              <a:rPr lang="en-US" sz="2000" spc="-310" dirty="0" err="1">
                <a:solidFill>
                  <a:schemeClr val="bg1">
                    <a:lumMod val="95000"/>
                  </a:schemeClr>
                </a:solidFill>
                <a:latin typeface="Bookman Old Style" panose="02050604050505020204" pitchFamily="18" charset="0"/>
              </a:rPr>
              <a:t>mémoire</a:t>
            </a:r>
            <a:endParaRPr lang="en-US" sz="2000" spc="-310" dirty="0">
              <a:solidFill>
                <a:schemeClr val="bg1">
                  <a:lumMod val="95000"/>
                </a:schemeClr>
              </a:solidFill>
              <a:latin typeface="Bookman Old Style" panose="02050604050505020204" pitchFamily="18" charset="0"/>
            </a:endParaRPr>
          </a:p>
          <a:p>
            <a:pPr algn="ctr"/>
            <a:endParaRPr lang="fr-FR" dirty="0">
              <a:solidFill>
                <a:srgbClr val="0070C0"/>
              </a:solidFill>
            </a:endParaRPr>
          </a:p>
        </p:txBody>
      </p:sp>
      <p:sp>
        <p:nvSpPr>
          <p:cNvPr id="28" name="Rectangle 27"/>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p:txBody>
      </p:sp>
      <p:sp>
        <p:nvSpPr>
          <p:cNvPr id="29" name="Rectangle 28"/>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Conclusion</a:t>
            </a:r>
          </a:p>
        </p:txBody>
      </p:sp>
      <p:sp>
        <p:nvSpPr>
          <p:cNvPr id="31" name="Rectangle 30"/>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sp>
        <p:nvSpPr>
          <p:cNvPr id="2" name="ZoneTexte 1">
            <a:extLst>
              <a:ext uri="{FF2B5EF4-FFF2-40B4-BE49-F238E27FC236}">
                <a16:creationId xmlns:a16="http://schemas.microsoft.com/office/drawing/2014/main" id="{6A058358-C6CF-46FE-A369-1097B6C79629}"/>
              </a:ext>
            </a:extLst>
          </p:cNvPr>
          <p:cNvSpPr txBox="1"/>
          <p:nvPr/>
        </p:nvSpPr>
        <p:spPr>
          <a:xfrm>
            <a:off x="468976" y="2016876"/>
            <a:ext cx="8997696" cy="523220"/>
          </a:xfrm>
          <a:prstGeom prst="rect">
            <a:avLst/>
          </a:prstGeom>
          <a:noFill/>
        </p:spPr>
        <p:txBody>
          <a:bodyPr wrap="square" rtlCol="0">
            <a:spAutoFit/>
          </a:bodyPr>
          <a:lstStyle/>
          <a:p>
            <a:pPr marL="285750" indent="-285750">
              <a:buFont typeface="Arial" panose="020B0604020202020204" pitchFamily="34" charset="0"/>
              <a:buChar char="•"/>
            </a:pPr>
            <a:r>
              <a:rPr lang="fr-FR" sz="2800" dirty="0"/>
              <a:t>Architecture</a:t>
            </a:r>
            <a:endParaRPr lang="fr-FR" sz="3600" dirty="0"/>
          </a:p>
        </p:txBody>
      </p:sp>
      <p:sp>
        <p:nvSpPr>
          <p:cNvPr id="3" name="Rectangle : coins arrondis 2">
            <a:extLst>
              <a:ext uri="{FF2B5EF4-FFF2-40B4-BE49-F238E27FC236}">
                <a16:creationId xmlns:a16="http://schemas.microsoft.com/office/drawing/2014/main" id="{94A4F6E2-1741-4EB0-B213-E55DB7E51E8D}"/>
              </a:ext>
            </a:extLst>
          </p:cNvPr>
          <p:cNvSpPr/>
          <p:nvPr/>
        </p:nvSpPr>
        <p:spPr>
          <a:xfrm>
            <a:off x="3361703" y="2688743"/>
            <a:ext cx="5274986" cy="1939478"/>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5E2805FC-C412-4F6E-82A7-064606B98E80}"/>
              </a:ext>
            </a:extLst>
          </p:cNvPr>
          <p:cNvSpPr/>
          <p:nvPr/>
        </p:nvSpPr>
        <p:spPr>
          <a:xfrm>
            <a:off x="6419088" y="3282885"/>
            <a:ext cx="1925098" cy="1035153"/>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21B3EC67-539A-4E04-953E-879041D776F9}"/>
              </a:ext>
            </a:extLst>
          </p:cNvPr>
          <p:cNvSpPr/>
          <p:nvPr/>
        </p:nvSpPr>
        <p:spPr>
          <a:xfrm>
            <a:off x="3669792" y="3276000"/>
            <a:ext cx="2017776" cy="1042038"/>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690C7D07-64CE-462A-B507-0A2ABB7DEE7F}"/>
              </a:ext>
            </a:extLst>
          </p:cNvPr>
          <p:cNvSpPr txBox="1"/>
          <p:nvPr/>
        </p:nvSpPr>
        <p:spPr>
          <a:xfrm>
            <a:off x="4029040" y="3586234"/>
            <a:ext cx="1731264" cy="369332"/>
          </a:xfrm>
          <a:prstGeom prst="rect">
            <a:avLst/>
          </a:prstGeom>
          <a:noFill/>
        </p:spPr>
        <p:txBody>
          <a:bodyPr wrap="square" rtlCol="0">
            <a:spAutoFit/>
          </a:bodyPr>
          <a:lstStyle/>
          <a:p>
            <a:r>
              <a:rPr lang="fr-FR" b="1" dirty="0"/>
              <a:t>Décodeur</a:t>
            </a:r>
          </a:p>
        </p:txBody>
      </p:sp>
      <p:sp>
        <p:nvSpPr>
          <p:cNvPr id="23" name="ZoneTexte 22">
            <a:extLst>
              <a:ext uri="{FF2B5EF4-FFF2-40B4-BE49-F238E27FC236}">
                <a16:creationId xmlns:a16="http://schemas.microsoft.com/office/drawing/2014/main" id="{54F4CB4D-1207-4EE1-84F0-7F350CB506C4}"/>
              </a:ext>
            </a:extLst>
          </p:cNvPr>
          <p:cNvSpPr txBox="1"/>
          <p:nvPr/>
        </p:nvSpPr>
        <p:spPr>
          <a:xfrm>
            <a:off x="6705600" y="3586234"/>
            <a:ext cx="1731264" cy="369332"/>
          </a:xfrm>
          <a:prstGeom prst="rect">
            <a:avLst/>
          </a:prstGeom>
          <a:noFill/>
        </p:spPr>
        <p:txBody>
          <a:bodyPr wrap="square" rtlCol="0">
            <a:spAutoFit/>
          </a:bodyPr>
          <a:lstStyle/>
          <a:p>
            <a:r>
              <a:rPr lang="fr-FR" b="1" dirty="0"/>
              <a:t>Encodeur</a:t>
            </a:r>
          </a:p>
        </p:txBody>
      </p:sp>
      <p:sp>
        <p:nvSpPr>
          <p:cNvPr id="24" name="ZoneTexte 23">
            <a:extLst>
              <a:ext uri="{FF2B5EF4-FFF2-40B4-BE49-F238E27FC236}">
                <a16:creationId xmlns:a16="http://schemas.microsoft.com/office/drawing/2014/main" id="{BAD09126-F1B1-45A1-8A12-FC2929850D02}"/>
              </a:ext>
            </a:extLst>
          </p:cNvPr>
          <p:cNvSpPr txBox="1"/>
          <p:nvPr/>
        </p:nvSpPr>
        <p:spPr>
          <a:xfrm>
            <a:off x="9855663" y="2962627"/>
            <a:ext cx="1731264" cy="369332"/>
          </a:xfrm>
          <a:prstGeom prst="rect">
            <a:avLst/>
          </a:prstGeom>
          <a:noFill/>
        </p:spPr>
        <p:txBody>
          <a:bodyPr wrap="square" rtlCol="0">
            <a:spAutoFit/>
          </a:bodyPr>
          <a:lstStyle/>
          <a:p>
            <a:r>
              <a:rPr lang="fr-FR" dirty="0"/>
              <a:t>Image Test</a:t>
            </a:r>
          </a:p>
        </p:txBody>
      </p:sp>
      <p:sp>
        <p:nvSpPr>
          <p:cNvPr id="25" name="ZoneTexte 24">
            <a:extLst>
              <a:ext uri="{FF2B5EF4-FFF2-40B4-BE49-F238E27FC236}">
                <a16:creationId xmlns:a16="http://schemas.microsoft.com/office/drawing/2014/main" id="{78DCEA17-7AC4-4F28-9E52-22C9E450C2B2}"/>
              </a:ext>
            </a:extLst>
          </p:cNvPr>
          <p:cNvSpPr txBox="1"/>
          <p:nvPr/>
        </p:nvSpPr>
        <p:spPr>
          <a:xfrm>
            <a:off x="536448" y="3021465"/>
            <a:ext cx="2177707" cy="369332"/>
          </a:xfrm>
          <a:prstGeom prst="rect">
            <a:avLst/>
          </a:prstGeom>
          <a:noFill/>
        </p:spPr>
        <p:txBody>
          <a:bodyPr wrap="square" rtlCol="0">
            <a:spAutoFit/>
          </a:bodyPr>
          <a:lstStyle/>
          <a:p>
            <a:r>
              <a:rPr lang="fr-FR" dirty="0"/>
              <a:t>Image Reconstruite</a:t>
            </a:r>
          </a:p>
        </p:txBody>
      </p:sp>
      <p:sp>
        <p:nvSpPr>
          <p:cNvPr id="6" name="ZoneTexte 5">
            <a:extLst>
              <a:ext uri="{FF2B5EF4-FFF2-40B4-BE49-F238E27FC236}">
                <a16:creationId xmlns:a16="http://schemas.microsoft.com/office/drawing/2014/main" id="{8FE3F539-0786-47BA-BECA-AE3DBD25F305}"/>
              </a:ext>
            </a:extLst>
          </p:cNvPr>
          <p:cNvSpPr txBox="1"/>
          <p:nvPr/>
        </p:nvSpPr>
        <p:spPr>
          <a:xfrm>
            <a:off x="3669792" y="2755392"/>
            <a:ext cx="2017776" cy="369332"/>
          </a:xfrm>
          <a:prstGeom prst="rect">
            <a:avLst/>
          </a:prstGeom>
          <a:noFill/>
        </p:spPr>
        <p:txBody>
          <a:bodyPr wrap="square" rtlCol="0">
            <a:spAutoFit/>
          </a:bodyPr>
          <a:lstStyle/>
          <a:p>
            <a:r>
              <a:rPr lang="fr-FR" dirty="0"/>
              <a:t>2 couches de </a:t>
            </a:r>
            <a:r>
              <a:rPr lang="fr-FR" dirty="0" err="1"/>
              <a:t>conv</a:t>
            </a:r>
            <a:endParaRPr lang="fr-FR" dirty="0"/>
          </a:p>
        </p:txBody>
      </p:sp>
      <p:sp>
        <p:nvSpPr>
          <p:cNvPr id="32" name="ZoneTexte 31">
            <a:extLst>
              <a:ext uri="{FF2B5EF4-FFF2-40B4-BE49-F238E27FC236}">
                <a16:creationId xmlns:a16="http://schemas.microsoft.com/office/drawing/2014/main" id="{D9DC8024-B0FD-4840-9FFF-E74C0CAF2DD7}"/>
              </a:ext>
            </a:extLst>
          </p:cNvPr>
          <p:cNvSpPr txBox="1"/>
          <p:nvPr/>
        </p:nvSpPr>
        <p:spPr>
          <a:xfrm>
            <a:off x="6511766" y="2761879"/>
            <a:ext cx="1925098" cy="369332"/>
          </a:xfrm>
          <a:prstGeom prst="rect">
            <a:avLst/>
          </a:prstGeom>
          <a:noFill/>
        </p:spPr>
        <p:txBody>
          <a:bodyPr wrap="square" rtlCol="0">
            <a:spAutoFit/>
          </a:bodyPr>
          <a:lstStyle/>
          <a:p>
            <a:r>
              <a:rPr lang="fr-FR" dirty="0"/>
              <a:t>5 couches de </a:t>
            </a:r>
            <a:r>
              <a:rPr lang="fr-FR" dirty="0" err="1"/>
              <a:t>conv</a:t>
            </a:r>
            <a:endParaRPr lang="fr-FR" dirty="0"/>
          </a:p>
        </p:txBody>
      </p:sp>
      <p:sp>
        <p:nvSpPr>
          <p:cNvPr id="33" name="ZoneTexte 32">
            <a:extLst>
              <a:ext uri="{FF2B5EF4-FFF2-40B4-BE49-F238E27FC236}">
                <a16:creationId xmlns:a16="http://schemas.microsoft.com/office/drawing/2014/main" id="{80464A17-26A9-483E-86DE-2E0211BE05A8}"/>
              </a:ext>
            </a:extLst>
          </p:cNvPr>
          <p:cNvSpPr txBox="1"/>
          <p:nvPr/>
        </p:nvSpPr>
        <p:spPr>
          <a:xfrm>
            <a:off x="577777" y="5122359"/>
            <a:ext cx="8997696" cy="830997"/>
          </a:xfrm>
          <a:prstGeom prst="rect">
            <a:avLst/>
          </a:prstGeom>
          <a:noFill/>
        </p:spPr>
        <p:txBody>
          <a:bodyPr wrap="square" rtlCol="0">
            <a:spAutoFit/>
          </a:bodyPr>
          <a:lstStyle/>
          <a:p>
            <a:pPr marL="285750" indent="-285750">
              <a:buFont typeface="Arial" panose="020B0604020202020204" pitchFamily="34" charset="0"/>
              <a:buChar char="•"/>
            </a:pPr>
            <a:r>
              <a:rPr lang="fr-FR" sz="2800" dirty="0"/>
              <a:t>Objectif</a:t>
            </a:r>
          </a:p>
          <a:p>
            <a:r>
              <a:rPr lang="fr-FR" sz="2000" dirty="0"/>
              <a:t>Minimiser l’erreur de reconstruction qui est égale à l’erreur moyenne quadratique</a:t>
            </a:r>
            <a:endParaRPr lang="fr-FR" dirty="0"/>
          </a:p>
        </p:txBody>
      </p:sp>
      <p:pic>
        <p:nvPicPr>
          <p:cNvPr id="10" name="Image 9">
            <a:extLst>
              <a:ext uri="{FF2B5EF4-FFF2-40B4-BE49-F238E27FC236}">
                <a16:creationId xmlns:a16="http://schemas.microsoft.com/office/drawing/2014/main" id="{BABE06CD-C1CB-4622-9799-55B8C03FDCDD}"/>
              </a:ext>
            </a:extLst>
          </p:cNvPr>
          <p:cNvPicPr>
            <a:picLocks noChangeAspect="1"/>
          </p:cNvPicPr>
          <p:nvPr/>
        </p:nvPicPr>
        <p:blipFill>
          <a:blip r:embed="rId3"/>
          <a:stretch>
            <a:fillRect/>
          </a:stretch>
        </p:blipFill>
        <p:spPr>
          <a:xfrm>
            <a:off x="9805035" y="3276000"/>
            <a:ext cx="1238250" cy="1428750"/>
          </a:xfrm>
          <a:prstGeom prst="rect">
            <a:avLst/>
          </a:prstGeom>
        </p:spPr>
      </p:pic>
      <p:pic>
        <p:nvPicPr>
          <p:cNvPr id="11" name="Image 10">
            <a:extLst>
              <a:ext uri="{FF2B5EF4-FFF2-40B4-BE49-F238E27FC236}">
                <a16:creationId xmlns:a16="http://schemas.microsoft.com/office/drawing/2014/main" id="{EE8DF072-825F-4848-B32D-FFA092F23F4A}"/>
              </a:ext>
            </a:extLst>
          </p:cNvPr>
          <p:cNvPicPr>
            <a:picLocks noChangeAspect="1"/>
          </p:cNvPicPr>
          <p:nvPr/>
        </p:nvPicPr>
        <p:blipFill>
          <a:blip r:embed="rId4"/>
          <a:stretch>
            <a:fillRect/>
          </a:stretch>
        </p:blipFill>
        <p:spPr>
          <a:xfrm>
            <a:off x="805065" y="3429000"/>
            <a:ext cx="1190625" cy="1381125"/>
          </a:xfrm>
          <a:prstGeom prst="rect">
            <a:avLst/>
          </a:prstGeom>
        </p:spPr>
      </p:pic>
      <p:sp>
        <p:nvSpPr>
          <p:cNvPr id="18" name="Flèche : droite 17">
            <a:extLst>
              <a:ext uri="{FF2B5EF4-FFF2-40B4-BE49-F238E27FC236}">
                <a16:creationId xmlns:a16="http://schemas.microsoft.com/office/drawing/2014/main" id="{E4290465-FFB8-49E3-B583-C92EEC4A7E37}"/>
              </a:ext>
            </a:extLst>
          </p:cNvPr>
          <p:cNvSpPr/>
          <p:nvPr/>
        </p:nvSpPr>
        <p:spPr>
          <a:xfrm rot="10800000">
            <a:off x="8344186" y="3712729"/>
            <a:ext cx="1408478" cy="216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droite 33">
            <a:extLst>
              <a:ext uri="{FF2B5EF4-FFF2-40B4-BE49-F238E27FC236}">
                <a16:creationId xmlns:a16="http://schemas.microsoft.com/office/drawing/2014/main" id="{1995EB34-82BE-4C5B-B703-0E33CD1CB55D}"/>
              </a:ext>
            </a:extLst>
          </p:cNvPr>
          <p:cNvSpPr/>
          <p:nvPr/>
        </p:nvSpPr>
        <p:spPr>
          <a:xfrm rot="10800000">
            <a:off x="5814346" y="3645673"/>
            <a:ext cx="490261" cy="283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lèche : droite 34">
            <a:extLst>
              <a:ext uri="{FF2B5EF4-FFF2-40B4-BE49-F238E27FC236}">
                <a16:creationId xmlns:a16="http://schemas.microsoft.com/office/drawing/2014/main" id="{A0D4E853-F8FC-4AEB-899D-5A6494475857}"/>
              </a:ext>
            </a:extLst>
          </p:cNvPr>
          <p:cNvSpPr/>
          <p:nvPr/>
        </p:nvSpPr>
        <p:spPr>
          <a:xfrm rot="10800000">
            <a:off x="2229898" y="3694441"/>
            <a:ext cx="1408478" cy="216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0599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386708" y="1096002"/>
            <a:ext cx="1386918"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Résultats</a:t>
            </a:r>
            <a:endParaRPr lang="fr-FR" sz="2400" cap="none" spc="0" dirty="0">
              <a:ln w="0"/>
              <a:solidFill>
                <a:srgbClr val="2F7BCF"/>
              </a:solidFill>
              <a:latin typeface="Imprint MT Shadow" panose="04020605060303030202" pitchFamily="82" charset="0"/>
            </a:endParaRPr>
          </a:p>
        </p:txBody>
      </p:sp>
      <p:grpSp>
        <p:nvGrpSpPr>
          <p:cNvPr id="15" name="Group 27"/>
          <p:cNvGrpSpPr/>
          <p:nvPr/>
        </p:nvGrpSpPr>
        <p:grpSpPr>
          <a:xfrm>
            <a:off x="478356" y="1084630"/>
            <a:ext cx="593622" cy="593622"/>
            <a:chOff x="28575" y="3948113"/>
            <a:chExt cx="649288" cy="649288"/>
          </a:xfrm>
          <a:solidFill>
            <a:srgbClr val="262A35"/>
          </a:solidFill>
        </p:grpSpPr>
        <p:sp>
          <p:nvSpPr>
            <p:cNvPr id="16"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7"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Rectangle à coins arrondis 27"/>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space réservé du numéro de diapositive 17"/>
          <p:cNvSpPr>
            <a:spLocks noGrp="1"/>
          </p:cNvSpPr>
          <p:nvPr>
            <p:ph type="sldNum" sz="quarter" idx="12"/>
          </p:nvPr>
        </p:nvSpPr>
        <p:spPr>
          <a:xfrm>
            <a:off x="8628184" y="6438488"/>
            <a:ext cx="2743200" cy="365125"/>
          </a:xfrm>
        </p:spPr>
        <p:txBody>
          <a:bodyPr/>
          <a:lstStyle/>
          <a:p>
            <a:fld id="{A9BA42B7-FD63-4E73-83E0-47365F3C1431}" type="slidenum">
              <a:rPr lang="fr-FR" sz="2400" b="1" smtClean="0">
                <a:solidFill>
                  <a:schemeClr val="bg1"/>
                </a:solidFill>
              </a:rPr>
              <a:t>23</a:t>
            </a:fld>
            <a:endParaRPr lang="fr-FR" sz="2400" b="1" dirty="0">
              <a:solidFill>
                <a:schemeClr val="bg1"/>
              </a:solidFill>
            </a:endParaRPr>
          </a:p>
        </p:txBody>
      </p:sp>
      <p:sp>
        <p:nvSpPr>
          <p:cNvPr id="20" name="Rectangle 19"/>
          <p:cNvSpPr/>
          <p:nvPr/>
        </p:nvSpPr>
        <p:spPr>
          <a:xfrm>
            <a:off x="5064368"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21" name="Rectangle 20"/>
          <p:cNvSpPr/>
          <p:nvPr/>
        </p:nvSpPr>
        <p:spPr>
          <a:xfrm>
            <a:off x="6846276" y="3"/>
            <a:ext cx="1781908" cy="746004"/>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spc="-310" dirty="0">
                <a:solidFill>
                  <a:schemeClr val="bg1"/>
                </a:solidFill>
                <a:latin typeface="Bookman Old Style" panose="02050604050505020204" pitchFamily="18" charset="0"/>
              </a:rPr>
              <a:t>Réalisation</a:t>
            </a:r>
            <a:endParaRPr lang="en-US" sz="2400" spc="-310" dirty="0">
              <a:solidFill>
                <a:schemeClr val="bg1"/>
              </a:solidFill>
              <a:latin typeface="Bookman Old Style" panose="02050604050505020204" pitchFamily="18" charset="0"/>
            </a:endParaRPr>
          </a:p>
        </p:txBody>
      </p:sp>
      <p:sp>
        <p:nvSpPr>
          <p:cNvPr id="22" name="Chevron 21"/>
          <p:cNvSpPr/>
          <p:nvPr/>
        </p:nvSpPr>
        <p:spPr>
          <a:xfrm rot="5400000">
            <a:off x="7565538" y="685590"/>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Chevron 22"/>
          <p:cNvSpPr/>
          <p:nvPr/>
        </p:nvSpPr>
        <p:spPr>
          <a:xfrm rot="5400000">
            <a:off x="7563204" y="765832"/>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4" name="Rectangle 23"/>
          <p:cNvSpPr/>
          <p:nvPr/>
        </p:nvSpPr>
        <p:spPr>
          <a:xfrm>
            <a:off x="1500552"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projet</a:t>
            </a:r>
          </a:p>
          <a:p>
            <a:pPr algn="ctr"/>
            <a:endParaRPr lang="fr-FR" dirty="0">
              <a:solidFill>
                <a:srgbClr val="0070C0"/>
              </a:solidFill>
            </a:endParaRPr>
          </a:p>
        </p:txBody>
      </p:sp>
      <p:sp>
        <p:nvSpPr>
          <p:cNvPr id="25" name="Rectangle 24"/>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p:txBody>
      </p:sp>
      <p:sp>
        <p:nvSpPr>
          <p:cNvPr id="26" name="Rectangle 25"/>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29" name="Rectangle 28"/>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pic>
        <p:nvPicPr>
          <p:cNvPr id="4" name="Image 3">
            <a:extLst>
              <a:ext uri="{FF2B5EF4-FFF2-40B4-BE49-F238E27FC236}">
                <a16:creationId xmlns:a16="http://schemas.microsoft.com/office/drawing/2014/main" id="{FD27EC93-93D4-4CDB-B076-B610C24FF90A}"/>
              </a:ext>
            </a:extLst>
          </p:cNvPr>
          <p:cNvPicPr>
            <a:picLocks noChangeAspect="1"/>
          </p:cNvPicPr>
          <p:nvPr/>
        </p:nvPicPr>
        <p:blipFill>
          <a:blip r:embed="rId3"/>
          <a:stretch>
            <a:fillRect/>
          </a:stretch>
        </p:blipFill>
        <p:spPr>
          <a:xfrm>
            <a:off x="1828800" y="1995487"/>
            <a:ext cx="8534400" cy="2867025"/>
          </a:xfrm>
          <a:prstGeom prst="rect">
            <a:avLst/>
          </a:prstGeom>
        </p:spPr>
      </p:pic>
    </p:spTree>
    <p:extLst>
      <p:ext uri="{BB962C8B-B14F-4D97-AF65-F5344CB8AC3E}">
        <p14:creationId xmlns:p14="http://schemas.microsoft.com/office/powerpoint/2010/main" val="242289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386708" y="1096002"/>
            <a:ext cx="1386918"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Résultats</a:t>
            </a:r>
            <a:endParaRPr lang="fr-FR" sz="2400" cap="none" spc="0" dirty="0">
              <a:ln w="0"/>
              <a:solidFill>
                <a:srgbClr val="2F7BCF"/>
              </a:solidFill>
              <a:latin typeface="Imprint MT Shadow" panose="04020605060303030202" pitchFamily="82" charset="0"/>
            </a:endParaRPr>
          </a:p>
        </p:txBody>
      </p:sp>
      <p:grpSp>
        <p:nvGrpSpPr>
          <p:cNvPr id="15" name="Group 27"/>
          <p:cNvGrpSpPr/>
          <p:nvPr/>
        </p:nvGrpSpPr>
        <p:grpSpPr>
          <a:xfrm>
            <a:off x="478356" y="1084630"/>
            <a:ext cx="593622" cy="593622"/>
            <a:chOff x="28575" y="3948113"/>
            <a:chExt cx="649288" cy="649288"/>
          </a:xfrm>
          <a:solidFill>
            <a:srgbClr val="262A35"/>
          </a:solidFill>
        </p:grpSpPr>
        <p:sp>
          <p:nvSpPr>
            <p:cNvPr id="16"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7"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Rectangle à coins arrondis 27"/>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space réservé du numéro de diapositive 17"/>
          <p:cNvSpPr>
            <a:spLocks noGrp="1"/>
          </p:cNvSpPr>
          <p:nvPr>
            <p:ph type="sldNum" sz="quarter" idx="12"/>
          </p:nvPr>
        </p:nvSpPr>
        <p:spPr>
          <a:xfrm>
            <a:off x="8628184" y="6438488"/>
            <a:ext cx="2743200" cy="365125"/>
          </a:xfrm>
        </p:spPr>
        <p:txBody>
          <a:bodyPr/>
          <a:lstStyle/>
          <a:p>
            <a:fld id="{A9BA42B7-FD63-4E73-83E0-47365F3C1431}" type="slidenum">
              <a:rPr lang="fr-FR" sz="2400" b="1" smtClean="0">
                <a:solidFill>
                  <a:schemeClr val="bg1"/>
                </a:solidFill>
              </a:rPr>
              <a:t>24</a:t>
            </a:fld>
            <a:endParaRPr lang="fr-FR" sz="2400" b="1" dirty="0">
              <a:solidFill>
                <a:schemeClr val="bg1"/>
              </a:solidFill>
            </a:endParaRPr>
          </a:p>
        </p:txBody>
      </p:sp>
      <p:sp>
        <p:nvSpPr>
          <p:cNvPr id="20" name="Rectangle 19"/>
          <p:cNvSpPr/>
          <p:nvPr/>
        </p:nvSpPr>
        <p:spPr>
          <a:xfrm>
            <a:off x="5064368"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21" name="Rectangle 20"/>
          <p:cNvSpPr/>
          <p:nvPr/>
        </p:nvSpPr>
        <p:spPr>
          <a:xfrm>
            <a:off x="6846276" y="3"/>
            <a:ext cx="1781908" cy="746004"/>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spc="-310" dirty="0">
                <a:solidFill>
                  <a:schemeClr val="bg1"/>
                </a:solidFill>
                <a:latin typeface="Bookman Old Style" panose="02050604050505020204" pitchFamily="18" charset="0"/>
              </a:rPr>
              <a:t>Réalisation</a:t>
            </a:r>
            <a:endParaRPr lang="en-US" sz="2400" spc="-310" dirty="0">
              <a:solidFill>
                <a:schemeClr val="bg1"/>
              </a:solidFill>
              <a:latin typeface="Bookman Old Style" panose="02050604050505020204" pitchFamily="18" charset="0"/>
            </a:endParaRPr>
          </a:p>
        </p:txBody>
      </p:sp>
      <p:sp>
        <p:nvSpPr>
          <p:cNvPr id="22" name="Chevron 21"/>
          <p:cNvSpPr/>
          <p:nvPr/>
        </p:nvSpPr>
        <p:spPr>
          <a:xfrm rot="5400000">
            <a:off x="7565538" y="685590"/>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Chevron 22"/>
          <p:cNvSpPr/>
          <p:nvPr/>
        </p:nvSpPr>
        <p:spPr>
          <a:xfrm rot="5400000">
            <a:off x="7563204" y="765832"/>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4" name="Rectangle 23"/>
          <p:cNvSpPr/>
          <p:nvPr/>
        </p:nvSpPr>
        <p:spPr>
          <a:xfrm>
            <a:off x="1500552"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projet</a:t>
            </a:r>
          </a:p>
          <a:p>
            <a:pPr algn="ctr"/>
            <a:endParaRPr lang="fr-FR" dirty="0">
              <a:solidFill>
                <a:srgbClr val="0070C0"/>
              </a:solidFill>
            </a:endParaRPr>
          </a:p>
        </p:txBody>
      </p:sp>
      <p:sp>
        <p:nvSpPr>
          <p:cNvPr id="25" name="Rectangle 24"/>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p:txBody>
      </p:sp>
      <p:sp>
        <p:nvSpPr>
          <p:cNvPr id="26" name="Rectangle 25"/>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29" name="Rectangle 28"/>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pic>
        <p:nvPicPr>
          <p:cNvPr id="2" name="Image 1">
            <a:extLst>
              <a:ext uri="{FF2B5EF4-FFF2-40B4-BE49-F238E27FC236}">
                <a16:creationId xmlns:a16="http://schemas.microsoft.com/office/drawing/2014/main" id="{9DB11512-16A8-400E-8287-26DA3EEB7B59}"/>
              </a:ext>
            </a:extLst>
          </p:cNvPr>
          <p:cNvPicPr>
            <a:picLocks noChangeAspect="1"/>
          </p:cNvPicPr>
          <p:nvPr/>
        </p:nvPicPr>
        <p:blipFill>
          <a:blip r:embed="rId3"/>
          <a:stretch>
            <a:fillRect/>
          </a:stretch>
        </p:blipFill>
        <p:spPr>
          <a:xfrm>
            <a:off x="294496" y="2108645"/>
            <a:ext cx="11645472" cy="3694748"/>
          </a:xfrm>
          <a:prstGeom prst="rect">
            <a:avLst/>
          </a:prstGeom>
        </p:spPr>
      </p:pic>
    </p:spTree>
    <p:extLst>
      <p:ext uri="{BB962C8B-B14F-4D97-AF65-F5344CB8AC3E}">
        <p14:creationId xmlns:p14="http://schemas.microsoft.com/office/powerpoint/2010/main" val="283512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64368"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8" name="Rectangle 7"/>
          <p:cNvSpPr/>
          <p:nvPr/>
        </p:nvSpPr>
        <p:spPr>
          <a:xfrm>
            <a:off x="6846276" y="3"/>
            <a:ext cx="1781908" cy="746004"/>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solidFill>
              <a:latin typeface="Bookman Old Style" panose="02050604050505020204" pitchFamily="18" charset="0"/>
            </a:endParaRPr>
          </a:p>
          <a:p>
            <a:pPr algn="ctr"/>
            <a:r>
              <a:rPr lang="en-US" sz="2000" spc="-310" dirty="0" err="1">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a:p>
            <a:pPr algn="ctr"/>
            <a:endParaRPr lang="fr-FR" dirty="0"/>
          </a:p>
        </p:txBody>
      </p:sp>
      <p:sp>
        <p:nvSpPr>
          <p:cNvPr id="12" name="Chevron 11"/>
          <p:cNvSpPr/>
          <p:nvPr/>
        </p:nvSpPr>
        <p:spPr>
          <a:xfrm rot="5400000">
            <a:off x="7565538" y="685590"/>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Chevron 12"/>
          <p:cNvSpPr/>
          <p:nvPr/>
        </p:nvSpPr>
        <p:spPr>
          <a:xfrm rot="5400000">
            <a:off x="7563204" y="765832"/>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Rectangle 13"/>
          <p:cNvSpPr/>
          <p:nvPr/>
        </p:nvSpPr>
        <p:spPr>
          <a:xfrm>
            <a:off x="1127823" y="1096002"/>
            <a:ext cx="3172664"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Architecture et objectif</a:t>
            </a:r>
            <a:endParaRPr lang="fr-FR" sz="2400" cap="none" spc="0" dirty="0">
              <a:ln w="0"/>
              <a:solidFill>
                <a:srgbClr val="2F7BCF"/>
              </a:solidFill>
              <a:latin typeface="Imprint MT Shadow" panose="04020605060303030202" pitchFamily="82" charset="0"/>
            </a:endParaRPr>
          </a:p>
        </p:txBody>
      </p:sp>
      <p:grpSp>
        <p:nvGrpSpPr>
          <p:cNvPr id="15" name="Group 27"/>
          <p:cNvGrpSpPr/>
          <p:nvPr/>
        </p:nvGrpSpPr>
        <p:grpSpPr>
          <a:xfrm>
            <a:off x="478356" y="1084630"/>
            <a:ext cx="593622" cy="593622"/>
            <a:chOff x="28575" y="3948113"/>
            <a:chExt cx="649288" cy="649288"/>
          </a:xfrm>
          <a:solidFill>
            <a:srgbClr val="262A35"/>
          </a:solidFill>
        </p:grpSpPr>
        <p:sp>
          <p:nvSpPr>
            <p:cNvPr id="16"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7"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Rectangle à coins arrondis 25"/>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numéro de diapositive 21"/>
          <p:cNvSpPr>
            <a:spLocks noGrp="1"/>
          </p:cNvSpPr>
          <p:nvPr>
            <p:ph type="sldNum" sz="quarter" idx="12"/>
          </p:nvPr>
        </p:nvSpPr>
        <p:spPr>
          <a:xfrm>
            <a:off x="8555032" y="6465680"/>
            <a:ext cx="2743200" cy="365125"/>
          </a:xfrm>
        </p:spPr>
        <p:txBody>
          <a:bodyPr/>
          <a:lstStyle/>
          <a:p>
            <a:fld id="{A9BA42B7-FD63-4E73-83E0-47365F3C1431}" type="slidenum">
              <a:rPr lang="fr-FR" sz="2400" b="1" smtClean="0">
                <a:solidFill>
                  <a:schemeClr val="bg1"/>
                </a:solidFill>
              </a:rPr>
              <a:t>25</a:t>
            </a:fld>
            <a:endParaRPr lang="fr-FR" sz="2400" b="1" dirty="0">
              <a:solidFill>
                <a:schemeClr val="bg1"/>
              </a:solidFill>
            </a:endParaRPr>
          </a:p>
        </p:txBody>
      </p:sp>
      <p:sp>
        <p:nvSpPr>
          <p:cNvPr id="27" name="Rectangle 26"/>
          <p:cNvSpPr/>
          <p:nvPr/>
        </p:nvSpPr>
        <p:spPr>
          <a:xfrm>
            <a:off x="1500552"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a:t>
            </a:r>
            <a:r>
              <a:rPr lang="en-US" sz="2000" spc="-310" dirty="0" err="1">
                <a:solidFill>
                  <a:schemeClr val="bg1">
                    <a:lumMod val="95000"/>
                  </a:schemeClr>
                </a:solidFill>
                <a:latin typeface="Bookman Old Style" panose="02050604050505020204" pitchFamily="18" charset="0"/>
              </a:rPr>
              <a:t>mémoire</a:t>
            </a:r>
            <a:endParaRPr lang="en-US" sz="2000" spc="-310" dirty="0">
              <a:solidFill>
                <a:schemeClr val="bg1">
                  <a:lumMod val="95000"/>
                </a:schemeClr>
              </a:solidFill>
              <a:latin typeface="Bookman Old Style" panose="02050604050505020204" pitchFamily="18" charset="0"/>
            </a:endParaRPr>
          </a:p>
          <a:p>
            <a:pPr algn="ctr"/>
            <a:endParaRPr lang="fr-FR" dirty="0">
              <a:solidFill>
                <a:srgbClr val="0070C0"/>
              </a:solidFill>
            </a:endParaRPr>
          </a:p>
        </p:txBody>
      </p:sp>
      <p:sp>
        <p:nvSpPr>
          <p:cNvPr id="28" name="Rectangle 27"/>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p:txBody>
      </p:sp>
      <p:sp>
        <p:nvSpPr>
          <p:cNvPr id="29" name="Rectangle 28"/>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Conclusion</a:t>
            </a:r>
          </a:p>
        </p:txBody>
      </p:sp>
      <p:sp>
        <p:nvSpPr>
          <p:cNvPr id="31" name="Rectangle 30"/>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sp>
        <p:nvSpPr>
          <p:cNvPr id="2" name="ZoneTexte 1">
            <a:extLst>
              <a:ext uri="{FF2B5EF4-FFF2-40B4-BE49-F238E27FC236}">
                <a16:creationId xmlns:a16="http://schemas.microsoft.com/office/drawing/2014/main" id="{6A058358-C6CF-46FE-A369-1097B6C79629}"/>
              </a:ext>
            </a:extLst>
          </p:cNvPr>
          <p:cNvSpPr txBox="1"/>
          <p:nvPr/>
        </p:nvSpPr>
        <p:spPr>
          <a:xfrm>
            <a:off x="454908" y="1712654"/>
            <a:ext cx="8997696" cy="523220"/>
          </a:xfrm>
          <a:prstGeom prst="rect">
            <a:avLst/>
          </a:prstGeom>
          <a:noFill/>
        </p:spPr>
        <p:txBody>
          <a:bodyPr wrap="square" rtlCol="0">
            <a:spAutoFit/>
          </a:bodyPr>
          <a:lstStyle/>
          <a:p>
            <a:pPr marL="285750" indent="-285750">
              <a:buFont typeface="Arial" panose="020B0604020202020204" pitchFamily="34" charset="0"/>
              <a:buChar char="•"/>
            </a:pPr>
            <a:r>
              <a:rPr lang="fr-FR" sz="2800" dirty="0"/>
              <a:t>Architecture</a:t>
            </a:r>
            <a:endParaRPr lang="fr-FR" sz="3600" dirty="0"/>
          </a:p>
        </p:txBody>
      </p:sp>
      <p:sp>
        <p:nvSpPr>
          <p:cNvPr id="3" name="Rectangle : coins arrondis 2">
            <a:extLst>
              <a:ext uri="{FF2B5EF4-FFF2-40B4-BE49-F238E27FC236}">
                <a16:creationId xmlns:a16="http://schemas.microsoft.com/office/drawing/2014/main" id="{94A4F6E2-1741-4EB0-B213-E55DB7E51E8D}"/>
              </a:ext>
            </a:extLst>
          </p:cNvPr>
          <p:cNvSpPr/>
          <p:nvPr/>
        </p:nvSpPr>
        <p:spPr>
          <a:xfrm>
            <a:off x="4437887" y="2688743"/>
            <a:ext cx="2540689" cy="1939478"/>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5E2805FC-C412-4F6E-82A7-064606B98E80}"/>
              </a:ext>
            </a:extLst>
          </p:cNvPr>
          <p:cNvSpPr/>
          <p:nvPr/>
        </p:nvSpPr>
        <p:spPr>
          <a:xfrm>
            <a:off x="4760976" y="3282885"/>
            <a:ext cx="1925098" cy="1035153"/>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54F4CB4D-1207-4EE1-84F0-7F350CB506C4}"/>
              </a:ext>
            </a:extLst>
          </p:cNvPr>
          <p:cNvSpPr txBox="1"/>
          <p:nvPr/>
        </p:nvSpPr>
        <p:spPr>
          <a:xfrm>
            <a:off x="5087868" y="3584080"/>
            <a:ext cx="1731264" cy="369332"/>
          </a:xfrm>
          <a:prstGeom prst="rect">
            <a:avLst/>
          </a:prstGeom>
          <a:noFill/>
        </p:spPr>
        <p:txBody>
          <a:bodyPr wrap="square" rtlCol="0">
            <a:spAutoFit/>
          </a:bodyPr>
          <a:lstStyle/>
          <a:p>
            <a:r>
              <a:rPr lang="fr-FR" b="1" dirty="0"/>
              <a:t>Encodeur</a:t>
            </a:r>
          </a:p>
        </p:txBody>
      </p:sp>
      <p:sp>
        <p:nvSpPr>
          <p:cNvPr id="24" name="ZoneTexte 23">
            <a:extLst>
              <a:ext uri="{FF2B5EF4-FFF2-40B4-BE49-F238E27FC236}">
                <a16:creationId xmlns:a16="http://schemas.microsoft.com/office/drawing/2014/main" id="{BAD09126-F1B1-45A1-8A12-FC2929850D02}"/>
              </a:ext>
            </a:extLst>
          </p:cNvPr>
          <p:cNvSpPr txBox="1"/>
          <p:nvPr/>
        </p:nvSpPr>
        <p:spPr>
          <a:xfrm>
            <a:off x="8224917" y="2913553"/>
            <a:ext cx="1731264" cy="369332"/>
          </a:xfrm>
          <a:prstGeom prst="rect">
            <a:avLst/>
          </a:prstGeom>
          <a:noFill/>
        </p:spPr>
        <p:txBody>
          <a:bodyPr wrap="square" rtlCol="0">
            <a:spAutoFit/>
          </a:bodyPr>
          <a:lstStyle/>
          <a:p>
            <a:r>
              <a:rPr lang="fr-FR" dirty="0"/>
              <a:t>Image Test</a:t>
            </a:r>
          </a:p>
        </p:txBody>
      </p:sp>
      <p:sp>
        <p:nvSpPr>
          <p:cNvPr id="25" name="ZoneTexte 24">
            <a:extLst>
              <a:ext uri="{FF2B5EF4-FFF2-40B4-BE49-F238E27FC236}">
                <a16:creationId xmlns:a16="http://schemas.microsoft.com/office/drawing/2014/main" id="{78DCEA17-7AC4-4F28-9E52-22C9E450C2B2}"/>
              </a:ext>
            </a:extLst>
          </p:cNvPr>
          <p:cNvSpPr txBox="1"/>
          <p:nvPr/>
        </p:nvSpPr>
        <p:spPr>
          <a:xfrm>
            <a:off x="1760270" y="2186412"/>
            <a:ext cx="2686521" cy="369332"/>
          </a:xfrm>
          <a:prstGeom prst="rect">
            <a:avLst/>
          </a:prstGeom>
          <a:noFill/>
        </p:spPr>
        <p:txBody>
          <a:bodyPr wrap="square" rtlCol="0">
            <a:spAutoFit/>
          </a:bodyPr>
          <a:lstStyle/>
          <a:p>
            <a:r>
              <a:rPr lang="fr-FR" dirty="0"/>
              <a:t>Couche de classification</a:t>
            </a:r>
          </a:p>
        </p:txBody>
      </p:sp>
      <p:sp>
        <p:nvSpPr>
          <p:cNvPr id="32" name="ZoneTexte 31">
            <a:extLst>
              <a:ext uri="{FF2B5EF4-FFF2-40B4-BE49-F238E27FC236}">
                <a16:creationId xmlns:a16="http://schemas.microsoft.com/office/drawing/2014/main" id="{D9DC8024-B0FD-4840-9FFF-E74C0CAF2DD7}"/>
              </a:ext>
            </a:extLst>
          </p:cNvPr>
          <p:cNvSpPr txBox="1"/>
          <p:nvPr/>
        </p:nvSpPr>
        <p:spPr>
          <a:xfrm>
            <a:off x="4853654" y="2761879"/>
            <a:ext cx="1925098" cy="369332"/>
          </a:xfrm>
          <a:prstGeom prst="rect">
            <a:avLst/>
          </a:prstGeom>
          <a:noFill/>
        </p:spPr>
        <p:txBody>
          <a:bodyPr wrap="square" rtlCol="0">
            <a:spAutoFit/>
          </a:bodyPr>
          <a:lstStyle/>
          <a:p>
            <a:r>
              <a:rPr lang="fr-FR" dirty="0"/>
              <a:t>5 couches de </a:t>
            </a:r>
            <a:r>
              <a:rPr lang="fr-FR" dirty="0" err="1"/>
              <a:t>conv</a:t>
            </a:r>
            <a:endParaRPr lang="fr-FR" dirty="0"/>
          </a:p>
        </p:txBody>
      </p:sp>
      <p:sp>
        <p:nvSpPr>
          <p:cNvPr id="33" name="ZoneTexte 32">
            <a:extLst>
              <a:ext uri="{FF2B5EF4-FFF2-40B4-BE49-F238E27FC236}">
                <a16:creationId xmlns:a16="http://schemas.microsoft.com/office/drawing/2014/main" id="{80464A17-26A9-483E-86DE-2E0211BE05A8}"/>
              </a:ext>
            </a:extLst>
          </p:cNvPr>
          <p:cNvSpPr txBox="1"/>
          <p:nvPr/>
        </p:nvSpPr>
        <p:spPr>
          <a:xfrm>
            <a:off x="577777" y="5122359"/>
            <a:ext cx="8997696" cy="830997"/>
          </a:xfrm>
          <a:prstGeom prst="rect">
            <a:avLst/>
          </a:prstGeom>
          <a:noFill/>
        </p:spPr>
        <p:txBody>
          <a:bodyPr wrap="square" rtlCol="0">
            <a:spAutoFit/>
          </a:bodyPr>
          <a:lstStyle/>
          <a:p>
            <a:r>
              <a:rPr lang="fr-FR" sz="2400" dirty="0"/>
              <a:t>Fonction de coût on a utiliser la « </a:t>
            </a:r>
            <a:r>
              <a:rPr lang="fr-FR" sz="2400" dirty="0" err="1"/>
              <a:t>categorical</a:t>
            </a:r>
            <a:r>
              <a:rPr lang="fr-FR" sz="2400" dirty="0"/>
              <a:t> cross entropie</a:t>
            </a:r>
          </a:p>
          <a:p>
            <a:r>
              <a:rPr lang="fr-FR" sz="2400" dirty="0"/>
              <a:t>Pour la métrique de validation on a utiliser « </a:t>
            </a:r>
            <a:r>
              <a:rPr lang="fr-FR" sz="2400" dirty="0" err="1"/>
              <a:t>accuracy</a:t>
            </a:r>
            <a:r>
              <a:rPr lang="fr-FR" sz="2400" dirty="0"/>
              <a:t> »</a:t>
            </a:r>
          </a:p>
        </p:txBody>
      </p:sp>
      <p:pic>
        <p:nvPicPr>
          <p:cNvPr id="10" name="Image 9">
            <a:extLst>
              <a:ext uri="{FF2B5EF4-FFF2-40B4-BE49-F238E27FC236}">
                <a16:creationId xmlns:a16="http://schemas.microsoft.com/office/drawing/2014/main" id="{BABE06CD-C1CB-4622-9799-55B8C03FDCDD}"/>
              </a:ext>
            </a:extLst>
          </p:cNvPr>
          <p:cNvPicPr>
            <a:picLocks noChangeAspect="1"/>
          </p:cNvPicPr>
          <p:nvPr/>
        </p:nvPicPr>
        <p:blipFill>
          <a:blip r:embed="rId3"/>
          <a:stretch>
            <a:fillRect/>
          </a:stretch>
        </p:blipFill>
        <p:spPr>
          <a:xfrm>
            <a:off x="8146923" y="3276000"/>
            <a:ext cx="1238250" cy="1428750"/>
          </a:xfrm>
          <a:prstGeom prst="rect">
            <a:avLst/>
          </a:prstGeom>
        </p:spPr>
      </p:pic>
      <p:sp>
        <p:nvSpPr>
          <p:cNvPr id="18" name="Flèche : droite 17">
            <a:extLst>
              <a:ext uri="{FF2B5EF4-FFF2-40B4-BE49-F238E27FC236}">
                <a16:creationId xmlns:a16="http://schemas.microsoft.com/office/drawing/2014/main" id="{E4290465-FFB8-49E3-B583-C92EEC4A7E37}"/>
              </a:ext>
            </a:extLst>
          </p:cNvPr>
          <p:cNvSpPr/>
          <p:nvPr/>
        </p:nvSpPr>
        <p:spPr>
          <a:xfrm rot="10800000">
            <a:off x="6686074" y="3712729"/>
            <a:ext cx="1408478" cy="216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lèche : droite 34">
            <a:extLst>
              <a:ext uri="{FF2B5EF4-FFF2-40B4-BE49-F238E27FC236}">
                <a16:creationId xmlns:a16="http://schemas.microsoft.com/office/drawing/2014/main" id="{A0D4E853-F8FC-4AEB-899D-5A6494475857}"/>
              </a:ext>
            </a:extLst>
          </p:cNvPr>
          <p:cNvSpPr/>
          <p:nvPr/>
        </p:nvSpPr>
        <p:spPr>
          <a:xfrm rot="10800000">
            <a:off x="3314986" y="3694441"/>
            <a:ext cx="1408478" cy="216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 coins arrondis 3">
            <a:extLst>
              <a:ext uri="{FF2B5EF4-FFF2-40B4-BE49-F238E27FC236}">
                <a16:creationId xmlns:a16="http://schemas.microsoft.com/office/drawing/2014/main" id="{318E2E5D-8BCC-4AA7-8F15-620B88A522B1}"/>
              </a:ext>
            </a:extLst>
          </p:cNvPr>
          <p:cNvSpPr/>
          <p:nvPr/>
        </p:nvSpPr>
        <p:spPr>
          <a:xfrm>
            <a:off x="2316480" y="2618147"/>
            <a:ext cx="884024" cy="219197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10">
            <a:extLst>
              <a:ext uri="{FF2B5EF4-FFF2-40B4-BE49-F238E27FC236}">
                <a16:creationId xmlns:a16="http://schemas.microsoft.com/office/drawing/2014/main" id="{85585E35-1D05-4407-B69C-8A991EC6E4CF}"/>
              </a:ext>
            </a:extLst>
          </p:cNvPr>
          <p:cNvCxnSpPr/>
          <p:nvPr/>
        </p:nvCxnSpPr>
        <p:spPr>
          <a:xfrm>
            <a:off x="1389888" y="2688743"/>
            <a:ext cx="0" cy="20160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586A614B-878C-4925-A8F0-4B904399A981}"/>
              </a:ext>
            </a:extLst>
          </p:cNvPr>
          <p:cNvSpPr txBox="1"/>
          <p:nvPr/>
        </p:nvSpPr>
        <p:spPr>
          <a:xfrm rot="16200000">
            <a:off x="128720" y="3477895"/>
            <a:ext cx="2016007" cy="523220"/>
          </a:xfrm>
          <a:prstGeom prst="rect">
            <a:avLst/>
          </a:prstGeom>
          <a:noFill/>
        </p:spPr>
        <p:txBody>
          <a:bodyPr wrap="square" rtlCol="0">
            <a:spAutoFit/>
          </a:bodyPr>
          <a:lstStyle/>
          <a:p>
            <a:pPr algn="ctr"/>
            <a:r>
              <a:rPr lang="fr-FR" sz="1400"/>
              <a:t>vecteur </a:t>
            </a:r>
            <a:r>
              <a:rPr lang="fr-FR" sz="1400" dirty="0"/>
              <a:t>de proba de </a:t>
            </a:r>
            <a:r>
              <a:rPr lang="fr-FR" sz="1400" dirty="0" err="1"/>
              <a:t>dim</a:t>
            </a:r>
            <a:r>
              <a:rPr lang="fr-FR" sz="1400" dirty="0"/>
              <a:t> 6360</a:t>
            </a:r>
          </a:p>
        </p:txBody>
      </p:sp>
      <p:sp>
        <p:nvSpPr>
          <p:cNvPr id="36" name="Flèche : droite 35">
            <a:extLst>
              <a:ext uri="{FF2B5EF4-FFF2-40B4-BE49-F238E27FC236}">
                <a16:creationId xmlns:a16="http://schemas.microsoft.com/office/drawing/2014/main" id="{4AEF915B-AF58-41C8-9BC5-E7BF8B9BCEFF}"/>
              </a:ext>
            </a:extLst>
          </p:cNvPr>
          <p:cNvSpPr/>
          <p:nvPr/>
        </p:nvSpPr>
        <p:spPr>
          <a:xfrm rot="10800000">
            <a:off x="1557378" y="3704872"/>
            <a:ext cx="759101" cy="2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1566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386708" y="1096002"/>
            <a:ext cx="1386918"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Résultats</a:t>
            </a:r>
            <a:endParaRPr lang="fr-FR" sz="2400" cap="none" spc="0" dirty="0">
              <a:ln w="0"/>
              <a:solidFill>
                <a:srgbClr val="2F7BCF"/>
              </a:solidFill>
              <a:latin typeface="Imprint MT Shadow" panose="04020605060303030202" pitchFamily="82" charset="0"/>
            </a:endParaRPr>
          </a:p>
        </p:txBody>
      </p:sp>
      <p:grpSp>
        <p:nvGrpSpPr>
          <p:cNvPr id="15" name="Group 27"/>
          <p:cNvGrpSpPr/>
          <p:nvPr/>
        </p:nvGrpSpPr>
        <p:grpSpPr>
          <a:xfrm>
            <a:off x="478356" y="1084630"/>
            <a:ext cx="593622" cy="593622"/>
            <a:chOff x="28575" y="3948113"/>
            <a:chExt cx="649288" cy="649288"/>
          </a:xfrm>
          <a:solidFill>
            <a:srgbClr val="262A35"/>
          </a:solidFill>
        </p:grpSpPr>
        <p:sp>
          <p:nvSpPr>
            <p:cNvPr id="16"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7"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Rectangle à coins arrondis 27"/>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space réservé du numéro de diapositive 17"/>
          <p:cNvSpPr>
            <a:spLocks noGrp="1"/>
          </p:cNvSpPr>
          <p:nvPr>
            <p:ph type="sldNum" sz="quarter" idx="12"/>
          </p:nvPr>
        </p:nvSpPr>
        <p:spPr>
          <a:xfrm>
            <a:off x="8628184" y="6438488"/>
            <a:ext cx="2743200" cy="365125"/>
          </a:xfrm>
        </p:spPr>
        <p:txBody>
          <a:bodyPr/>
          <a:lstStyle/>
          <a:p>
            <a:fld id="{A9BA42B7-FD63-4E73-83E0-47365F3C1431}" type="slidenum">
              <a:rPr lang="fr-FR" sz="2400" b="1" smtClean="0">
                <a:solidFill>
                  <a:schemeClr val="bg1"/>
                </a:solidFill>
              </a:rPr>
              <a:t>26</a:t>
            </a:fld>
            <a:endParaRPr lang="fr-FR" sz="2400" b="1" dirty="0">
              <a:solidFill>
                <a:schemeClr val="bg1"/>
              </a:solidFill>
            </a:endParaRPr>
          </a:p>
        </p:txBody>
      </p:sp>
      <p:sp>
        <p:nvSpPr>
          <p:cNvPr id="20" name="Rectangle 19"/>
          <p:cNvSpPr/>
          <p:nvPr/>
        </p:nvSpPr>
        <p:spPr>
          <a:xfrm>
            <a:off x="5064368"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21" name="Rectangle 20"/>
          <p:cNvSpPr/>
          <p:nvPr/>
        </p:nvSpPr>
        <p:spPr>
          <a:xfrm>
            <a:off x="6846276" y="3"/>
            <a:ext cx="1781908" cy="746004"/>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spc="-310" dirty="0">
                <a:solidFill>
                  <a:schemeClr val="bg1"/>
                </a:solidFill>
                <a:latin typeface="Bookman Old Style" panose="02050604050505020204" pitchFamily="18" charset="0"/>
              </a:rPr>
              <a:t>Réalisation</a:t>
            </a:r>
            <a:endParaRPr lang="en-US" sz="2400" spc="-310" dirty="0">
              <a:solidFill>
                <a:schemeClr val="bg1"/>
              </a:solidFill>
              <a:latin typeface="Bookman Old Style" panose="02050604050505020204" pitchFamily="18" charset="0"/>
            </a:endParaRPr>
          </a:p>
        </p:txBody>
      </p:sp>
      <p:sp>
        <p:nvSpPr>
          <p:cNvPr id="22" name="Chevron 21"/>
          <p:cNvSpPr/>
          <p:nvPr/>
        </p:nvSpPr>
        <p:spPr>
          <a:xfrm rot="5400000">
            <a:off x="7565538" y="685590"/>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Chevron 22"/>
          <p:cNvSpPr/>
          <p:nvPr/>
        </p:nvSpPr>
        <p:spPr>
          <a:xfrm rot="5400000">
            <a:off x="7563204" y="765832"/>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4" name="Rectangle 23"/>
          <p:cNvSpPr/>
          <p:nvPr/>
        </p:nvSpPr>
        <p:spPr>
          <a:xfrm>
            <a:off x="1500552"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projet</a:t>
            </a:r>
          </a:p>
          <a:p>
            <a:pPr algn="ctr"/>
            <a:endParaRPr lang="fr-FR" dirty="0">
              <a:solidFill>
                <a:srgbClr val="0070C0"/>
              </a:solidFill>
            </a:endParaRPr>
          </a:p>
        </p:txBody>
      </p:sp>
      <p:sp>
        <p:nvSpPr>
          <p:cNvPr id="25" name="Rectangle 24"/>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p:txBody>
      </p:sp>
      <p:sp>
        <p:nvSpPr>
          <p:cNvPr id="26" name="Rectangle 25"/>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29" name="Rectangle 28"/>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pic>
        <p:nvPicPr>
          <p:cNvPr id="3" name="Image 2">
            <a:extLst>
              <a:ext uri="{FF2B5EF4-FFF2-40B4-BE49-F238E27FC236}">
                <a16:creationId xmlns:a16="http://schemas.microsoft.com/office/drawing/2014/main" id="{6C920D62-3C87-4A27-8447-F792FEB7D33C}"/>
              </a:ext>
            </a:extLst>
          </p:cNvPr>
          <p:cNvPicPr>
            <a:picLocks noChangeAspect="1"/>
          </p:cNvPicPr>
          <p:nvPr/>
        </p:nvPicPr>
        <p:blipFill>
          <a:blip r:embed="rId3"/>
          <a:stretch>
            <a:fillRect/>
          </a:stretch>
        </p:blipFill>
        <p:spPr>
          <a:xfrm>
            <a:off x="786955" y="1776259"/>
            <a:ext cx="10478453" cy="4607843"/>
          </a:xfrm>
          <a:prstGeom prst="rect">
            <a:avLst/>
          </a:prstGeom>
        </p:spPr>
      </p:pic>
      <p:sp>
        <p:nvSpPr>
          <p:cNvPr id="2" name="Rectangle 1">
            <a:extLst>
              <a:ext uri="{FF2B5EF4-FFF2-40B4-BE49-F238E27FC236}">
                <a16:creationId xmlns:a16="http://schemas.microsoft.com/office/drawing/2014/main" id="{FE76FF00-42D6-4738-AD95-533F91E689F4}"/>
              </a:ext>
            </a:extLst>
          </p:cNvPr>
          <p:cNvSpPr/>
          <p:nvPr/>
        </p:nvSpPr>
        <p:spPr>
          <a:xfrm>
            <a:off x="1443630" y="1804030"/>
            <a:ext cx="104754" cy="195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5285A6A1-2B74-4AF1-B2B2-32CEA21416DE}"/>
              </a:ext>
            </a:extLst>
          </p:cNvPr>
          <p:cNvSpPr txBox="1"/>
          <p:nvPr/>
        </p:nvSpPr>
        <p:spPr>
          <a:xfrm>
            <a:off x="1386708" y="1755876"/>
            <a:ext cx="142305" cy="276999"/>
          </a:xfrm>
          <a:prstGeom prst="rect">
            <a:avLst/>
          </a:prstGeom>
          <a:noFill/>
        </p:spPr>
        <p:txBody>
          <a:bodyPr wrap="square" rtlCol="0">
            <a:spAutoFit/>
          </a:bodyPr>
          <a:lstStyle/>
          <a:p>
            <a:r>
              <a:rPr lang="fr-FR" sz="1200" dirty="0"/>
              <a:t>8</a:t>
            </a:r>
          </a:p>
        </p:txBody>
      </p:sp>
    </p:spTree>
    <p:extLst>
      <p:ext uri="{BB962C8B-B14F-4D97-AF65-F5344CB8AC3E}">
        <p14:creationId xmlns:p14="http://schemas.microsoft.com/office/powerpoint/2010/main" val="224013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solidFill>
              <a:srgbClr val="E4E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Oval 37"/>
          <p:cNvSpPr>
            <a:spLocks noChangeArrowheads="1"/>
          </p:cNvSpPr>
          <p:nvPr/>
        </p:nvSpPr>
        <p:spPr bwMode="auto">
          <a:xfrm>
            <a:off x="797133" y="1345031"/>
            <a:ext cx="593622" cy="593622"/>
          </a:xfrm>
          <a:prstGeom prst="ellipse">
            <a:avLst/>
          </a:prstGeom>
          <a:solidFill>
            <a:schemeClr val="bg2">
              <a:lumMod val="90000"/>
            </a:schemeClr>
          </a:solidFill>
          <a:ln w="38100">
            <a:solidFill>
              <a:schemeClr val="bg2">
                <a:lumMod val="90000"/>
              </a:schemeClr>
            </a:solid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13" name="Oval 37"/>
          <p:cNvSpPr>
            <a:spLocks noChangeArrowheads="1"/>
          </p:cNvSpPr>
          <p:nvPr/>
        </p:nvSpPr>
        <p:spPr bwMode="auto">
          <a:xfrm>
            <a:off x="797133" y="2203307"/>
            <a:ext cx="593622" cy="593622"/>
          </a:xfrm>
          <a:prstGeom prst="ellipse">
            <a:avLst/>
          </a:prstGeom>
          <a:solidFill>
            <a:schemeClr val="bg2">
              <a:lumMod val="90000"/>
            </a:schemeClr>
          </a:solidFill>
          <a:ln w="38100">
            <a:solidFill>
              <a:schemeClr val="bg2">
                <a:lumMod val="9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6" name="Oval 37"/>
          <p:cNvSpPr>
            <a:spLocks noChangeArrowheads="1"/>
          </p:cNvSpPr>
          <p:nvPr/>
        </p:nvSpPr>
        <p:spPr bwMode="auto">
          <a:xfrm>
            <a:off x="797133" y="3062412"/>
            <a:ext cx="593622" cy="593622"/>
          </a:xfrm>
          <a:prstGeom prst="ellipse">
            <a:avLst/>
          </a:prstGeom>
          <a:solidFill>
            <a:schemeClr val="bg2">
              <a:lumMod val="90000"/>
            </a:schemeClr>
          </a:solidFill>
          <a:ln w="38100">
            <a:solidFill>
              <a:schemeClr val="bg2">
                <a:lumMod val="9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0" name="Rectangle 19"/>
          <p:cNvSpPr/>
          <p:nvPr/>
        </p:nvSpPr>
        <p:spPr>
          <a:xfrm>
            <a:off x="1439469" y="1230767"/>
            <a:ext cx="4124206" cy="707886"/>
          </a:xfrm>
          <a:prstGeom prst="rect">
            <a:avLst/>
          </a:prstGeom>
        </p:spPr>
        <p:txBody>
          <a:bodyPr wrap="none">
            <a:spAutoFit/>
          </a:bodyPr>
          <a:lstStyle/>
          <a:p>
            <a:r>
              <a:rPr lang="en-US" sz="4000" spc="-310" dirty="0">
                <a:solidFill>
                  <a:schemeClr val="bg2">
                    <a:lumMod val="90000"/>
                  </a:schemeClr>
                </a:solidFill>
                <a:latin typeface="Bookman Old Style" panose="02050604050505020204" pitchFamily="18" charset="0"/>
              </a:rPr>
              <a:t>Contexte du projet</a:t>
            </a:r>
          </a:p>
        </p:txBody>
      </p:sp>
      <p:sp>
        <p:nvSpPr>
          <p:cNvPr id="21" name="Rectangle 20"/>
          <p:cNvSpPr/>
          <p:nvPr/>
        </p:nvSpPr>
        <p:spPr>
          <a:xfrm>
            <a:off x="1439469" y="2146588"/>
            <a:ext cx="2622193" cy="707886"/>
          </a:xfrm>
          <a:prstGeom prst="rect">
            <a:avLst/>
          </a:prstGeom>
        </p:spPr>
        <p:txBody>
          <a:bodyPr wrap="none">
            <a:spAutoFit/>
          </a:bodyPr>
          <a:lstStyle/>
          <a:p>
            <a:r>
              <a:rPr lang="fr-FR" sz="4000" spc="-310" dirty="0">
                <a:solidFill>
                  <a:schemeClr val="bg2">
                    <a:lumMod val="90000"/>
                  </a:schemeClr>
                </a:solidFill>
                <a:latin typeface="Bookman Old Style" panose="02050604050505020204" pitchFamily="18" charset="0"/>
              </a:rPr>
              <a:t>Etat de l’art</a:t>
            </a:r>
            <a:endParaRPr lang="en-US" sz="4000" spc="-310" dirty="0">
              <a:solidFill>
                <a:schemeClr val="bg2">
                  <a:lumMod val="90000"/>
                </a:schemeClr>
              </a:solidFill>
              <a:latin typeface="Bookman Old Style" panose="02050604050505020204" pitchFamily="18" charset="0"/>
            </a:endParaRPr>
          </a:p>
        </p:txBody>
      </p:sp>
      <p:sp>
        <p:nvSpPr>
          <p:cNvPr id="22" name="Rectangle 21"/>
          <p:cNvSpPr/>
          <p:nvPr/>
        </p:nvSpPr>
        <p:spPr>
          <a:xfrm>
            <a:off x="1456099" y="3005280"/>
            <a:ext cx="3720890" cy="707886"/>
          </a:xfrm>
          <a:prstGeom prst="rect">
            <a:avLst/>
          </a:prstGeom>
        </p:spPr>
        <p:txBody>
          <a:bodyPr wrap="none">
            <a:spAutoFit/>
          </a:bodyPr>
          <a:lstStyle/>
          <a:p>
            <a:r>
              <a:rPr lang="en-US" sz="4000" spc="-310" dirty="0">
                <a:solidFill>
                  <a:schemeClr val="bg2">
                    <a:lumMod val="90000"/>
                  </a:schemeClr>
                </a:solidFill>
                <a:latin typeface="Bookman Old Style" panose="02050604050505020204" pitchFamily="18" charset="0"/>
              </a:rPr>
              <a:t>Etude technique</a:t>
            </a:r>
          </a:p>
        </p:txBody>
      </p:sp>
      <p:sp>
        <p:nvSpPr>
          <p:cNvPr id="3" name="Rectangle 2"/>
          <p:cNvSpPr/>
          <p:nvPr/>
        </p:nvSpPr>
        <p:spPr>
          <a:xfrm>
            <a:off x="-3225" y="-48340"/>
            <a:ext cx="12192000" cy="100628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74422" y="34613"/>
            <a:ext cx="6077950" cy="923330"/>
          </a:xfrm>
          <a:prstGeom prst="rect">
            <a:avLst/>
          </a:prstGeom>
        </p:spPr>
        <p:txBody>
          <a:bodyPr wrap="square">
            <a:spAutoFit/>
          </a:bodyPr>
          <a:lstStyle/>
          <a:p>
            <a:r>
              <a:rPr lang="en-US" sz="5400" b="1" spc="-150" dirty="0">
                <a:solidFill>
                  <a:schemeClr val="bg1"/>
                </a:solidFill>
                <a:latin typeface="Segoe UI" panose="020B0502040204020203" pitchFamily="34" charset="0"/>
                <a:ea typeface="Segoe UI" panose="020B0502040204020203" pitchFamily="34" charset="0"/>
                <a:cs typeface="Segoe UI" panose="020B0502040204020203" pitchFamily="34" charset="0"/>
              </a:rPr>
              <a:t>Plan </a:t>
            </a:r>
            <a:endParaRPr lang="en-US" sz="5400" b="1" spc="-150" dirty="0">
              <a:latin typeface="Segoe UI" panose="020B0502040204020203" pitchFamily="34" charset="0"/>
              <a:ea typeface="Segoe UI" panose="020B0502040204020203" pitchFamily="34" charset="0"/>
              <a:cs typeface="Segoe UI" panose="020B0502040204020203" pitchFamily="34" charset="0"/>
            </a:endParaRPr>
          </a:p>
        </p:txBody>
      </p:sp>
      <p:sp>
        <p:nvSpPr>
          <p:cNvPr id="29" name="Oval 37"/>
          <p:cNvSpPr>
            <a:spLocks noChangeArrowheads="1"/>
          </p:cNvSpPr>
          <p:nvPr/>
        </p:nvSpPr>
        <p:spPr bwMode="auto">
          <a:xfrm>
            <a:off x="809031" y="3921101"/>
            <a:ext cx="593622" cy="593622"/>
          </a:xfrm>
          <a:prstGeom prst="ellipse">
            <a:avLst/>
          </a:prstGeom>
          <a:solidFill>
            <a:schemeClr val="bg2">
              <a:lumMod val="90000"/>
            </a:schemeClr>
          </a:solidFill>
          <a:ln w="38100">
            <a:solidFill>
              <a:schemeClr val="bg2">
                <a:lumMod val="90000"/>
              </a:schemeClr>
            </a:solid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32" name="Oval 37"/>
          <p:cNvSpPr>
            <a:spLocks noChangeArrowheads="1"/>
          </p:cNvSpPr>
          <p:nvPr/>
        </p:nvSpPr>
        <p:spPr bwMode="auto">
          <a:xfrm>
            <a:off x="809031" y="4779377"/>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37" name="Rectangle 36"/>
          <p:cNvSpPr/>
          <p:nvPr/>
        </p:nvSpPr>
        <p:spPr>
          <a:xfrm>
            <a:off x="1451367" y="3806837"/>
            <a:ext cx="2526974" cy="707886"/>
          </a:xfrm>
          <a:prstGeom prst="rect">
            <a:avLst/>
          </a:prstGeom>
        </p:spPr>
        <p:txBody>
          <a:bodyPr wrap="none">
            <a:spAutoFit/>
          </a:bodyPr>
          <a:lstStyle/>
          <a:p>
            <a:r>
              <a:rPr lang="en-US" sz="4000" spc="-310" dirty="0" err="1">
                <a:solidFill>
                  <a:schemeClr val="bg2">
                    <a:lumMod val="90000"/>
                  </a:schemeClr>
                </a:solidFill>
                <a:latin typeface="Bookman Old Style" panose="02050604050505020204" pitchFamily="18" charset="0"/>
              </a:rPr>
              <a:t>Réalisation</a:t>
            </a:r>
            <a:endParaRPr lang="en-US" sz="4000" spc="-310" dirty="0">
              <a:solidFill>
                <a:schemeClr val="bg2">
                  <a:lumMod val="90000"/>
                </a:schemeClr>
              </a:solidFill>
              <a:latin typeface="Bookman Old Style" panose="02050604050505020204" pitchFamily="18" charset="0"/>
            </a:endParaRPr>
          </a:p>
        </p:txBody>
      </p:sp>
      <p:sp>
        <p:nvSpPr>
          <p:cNvPr id="38" name="Rectangle 37"/>
          <p:cNvSpPr/>
          <p:nvPr/>
        </p:nvSpPr>
        <p:spPr>
          <a:xfrm>
            <a:off x="1451367" y="4722658"/>
            <a:ext cx="2606804" cy="707886"/>
          </a:xfrm>
          <a:prstGeom prst="rect">
            <a:avLst/>
          </a:prstGeom>
        </p:spPr>
        <p:txBody>
          <a:bodyPr wrap="none">
            <a:spAutoFit/>
          </a:bodyPr>
          <a:lstStyle/>
          <a:p>
            <a:r>
              <a:rPr lang="fr-FR" sz="4000" spc="-310" dirty="0">
                <a:solidFill>
                  <a:schemeClr val="accent1">
                    <a:lumMod val="50000"/>
                  </a:schemeClr>
                </a:solidFill>
                <a:latin typeface="Bookman Old Style" panose="02050604050505020204" pitchFamily="18" charset="0"/>
              </a:rPr>
              <a:t>Conclusion</a:t>
            </a:r>
            <a:endParaRPr lang="en-US" sz="4000" spc="-310" dirty="0">
              <a:solidFill>
                <a:schemeClr val="accent1">
                  <a:lumMod val="50000"/>
                </a:schemeClr>
              </a:solidFill>
              <a:latin typeface="Bookman Old Style" panose="02050604050505020204" pitchFamily="18" charset="0"/>
            </a:endParaRPr>
          </a:p>
        </p:txBody>
      </p:sp>
      <p:sp>
        <p:nvSpPr>
          <p:cNvPr id="2" name="Rectangle 1"/>
          <p:cNvSpPr/>
          <p:nvPr/>
        </p:nvSpPr>
        <p:spPr>
          <a:xfrm>
            <a:off x="868562" y="1291493"/>
            <a:ext cx="450764" cy="646331"/>
          </a:xfrm>
          <a:prstGeom prst="rect">
            <a:avLst/>
          </a:prstGeom>
          <a:noFill/>
        </p:spPr>
        <p:txBody>
          <a:bodyPr wrap="none" lIns="91440" tIns="45720" rIns="91440" bIns="45720">
            <a:spAutoFit/>
          </a:bodyPr>
          <a:lstStyle/>
          <a:p>
            <a:pPr algn="ctr"/>
            <a:r>
              <a:rPr lang="fr-FR" sz="3600" b="1" cap="none" spc="0" dirty="0">
                <a:ln w="0"/>
                <a:solidFill>
                  <a:schemeClr val="bg2"/>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1</a:t>
            </a:r>
          </a:p>
        </p:txBody>
      </p:sp>
      <p:sp>
        <p:nvSpPr>
          <p:cNvPr id="41" name="Rectangle 40"/>
          <p:cNvSpPr/>
          <p:nvPr/>
        </p:nvSpPr>
        <p:spPr>
          <a:xfrm>
            <a:off x="864880" y="2153260"/>
            <a:ext cx="450764" cy="646331"/>
          </a:xfrm>
          <a:prstGeom prst="rect">
            <a:avLst/>
          </a:prstGeom>
          <a:noFill/>
        </p:spPr>
        <p:txBody>
          <a:bodyPr wrap="none" lIns="91440" tIns="45720" rIns="91440" bIns="45720">
            <a:spAutoFit/>
          </a:bodyPr>
          <a:lstStyle/>
          <a:p>
            <a:pPr algn="ctr"/>
            <a:r>
              <a:rPr lang="fr-FR" sz="3600" b="1" dirty="0">
                <a:ln w="0"/>
                <a:solidFill>
                  <a:schemeClr val="bg2"/>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2</a:t>
            </a:r>
          </a:p>
        </p:txBody>
      </p:sp>
      <p:sp>
        <p:nvSpPr>
          <p:cNvPr id="42" name="Rectangle 41"/>
          <p:cNvSpPr/>
          <p:nvPr/>
        </p:nvSpPr>
        <p:spPr>
          <a:xfrm>
            <a:off x="864880" y="3012392"/>
            <a:ext cx="450764" cy="646331"/>
          </a:xfrm>
          <a:prstGeom prst="rect">
            <a:avLst/>
          </a:prstGeom>
          <a:noFill/>
        </p:spPr>
        <p:txBody>
          <a:bodyPr wrap="none" lIns="91440" tIns="45720" rIns="91440" bIns="45720">
            <a:spAutoFit/>
          </a:bodyPr>
          <a:lstStyle/>
          <a:p>
            <a:pPr algn="ctr"/>
            <a:r>
              <a:rPr lang="fr-FR" sz="3600" b="1" dirty="0">
                <a:ln w="0"/>
                <a:solidFill>
                  <a:schemeClr val="bg2"/>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3</a:t>
            </a:r>
          </a:p>
        </p:txBody>
      </p:sp>
      <p:sp>
        <p:nvSpPr>
          <p:cNvPr id="43" name="Rectangle 42"/>
          <p:cNvSpPr/>
          <p:nvPr/>
        </p:nvSpPr>
        <p:spPr>
          <a:xfrm>
            <a:off x="880460" y="3858175"/>
            <a:ext cx="450764" cy="646331"/>
          </a:xfrm>
          <a:prstGeom prst="rect">
            <a:avLst/>
          </a:prstGeom>
          <a:noFill/>
        </p:spPr>
        <p:txBody>
          <a:bodyPr wrap="none" lIns="91440" tIns="45720" rIns="91440" bIns="45720">
            <a:spAutoFit/>
          </a:bodyPr>
          <a:lstStyle/>
          <a:p>
            <a:pPr algn="ctr"/>
            <a:r>
              <a:rPr lang="fr-FR" sz="3600" b="1" dirty="0">
                <a:ln w="0"/>
                <a:solidFill>
                  <a:schemeClr val="bg2"/>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4</a:t>
            </a:r>
          </a:p>
        </p:txBody>
      </p:sp>
      <p:sp>
        <p:nvSpPr>
          <p:cNvPr id="44" name="Rectangle 43"/>
          <p:cNvSpPr/>
          <p:nvPr/>
        </p:nvSpPr>
        <p:spPr>
          <a:xfrm>
            <a:off x="880460" y="4716451"/>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5</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7437" y="1201605"/>
            <a:ext cx="2768888" cy="2959175"/>
          </a:xfrm>
          <a:prstGeom prst="rect">
            <a:avLst/>
          </a:prstGeom>
        </p:spPr>
      </p:pic>
      <p:sp>
        <p:nvSpPr>
          <p:cNvPr id="25" name="Rectangle à coins arrondis 24"/>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a:xfrm>
            <a:off x="8574024" y="6462871"/>
            <a:ext cx="2743200" cy="365125"/>
          </a:xfrm>
        </p:spPr>
        <p:txBody>
          <a:bodyPr/>
          <a:lstStyle/>
          <a:p>
            <a:fld id="{3AA2C0C2-B413-4EDF-AF80-F7139BEC61AB}" type="slidenum">
              <a:rPr lang="fr-FR" sz="2400" b="1" smtClean="0">
                <a:solidFill>
                  <a:schemeClr val="bg1"/>
                </a:solidFill>
              </a:rPr>
              <a:t>27</a:t>
            </a:fld>
            <a:endParaRPr lang="fr-FR" sz="2400" b="1" dirty="0">
              <a:solidFill>
                <a:schemeClr val="bg1"/>
              </a:solidFill>
            </a:endParaRPr>
          </a:p>
        </p:txBody>
      </p:sp>
    </p:spTree>
    <p:extLst>
      <p:ext uri="{BB962C8B-B14F-4D97-AF65-F5344CB8AC3E}">
        <p14:creationId xmlns:p14="http://schemas.microsoft.com/office/powerpoint/2010/main" val="20261128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par>
                              <p:cTn id="21" fill="hold">
                                <p:stCondLst>
                                  <p:cond delay="2000"/>
                                </p:stCondLst>
                                <p:childTnLst>
                                  <p:par>
                                    <p:cTn id="22" presetID="2" presetClass="entr" presetSubtype="8" fill="hold" grpId="0" nodeType="afterEffect" p14:presetBounceEnd="80000">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14:bounceEnd="80000">
                                          <p:cBhvr additive="base">
                                            <p:cTn id="24" dur="500" fill="hold"/>
                                            <p:tgtEl>
                                              <p:spTgt spid="22"/>
                                            </p:tgtEl>
                                            <p:attrNameLst>
                                              <p:attrName>ppt_x</p:attrName>
                                            </p:attrNameLst>
                                          </p:cBhvr>
                                          <p:tavLst>
                                            <p:tav tm="0">
                                              <p:val>
                                                <p:strVal val="0-#ppt_w/2"/>
                                              </p:val>
                                            </p:tav>
                                            <p:tav tm="100000">
                                              <p:val>
                                                <p:strVal val="#ppt_x"/>
                                              </p:val>
                                            </p:tav>
                                          </p:tavLst>
                                        </p:anim>
                                        <p:anim calcmode="lin" valueType="num" p14:bounceEnd="80000">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18" grpId="0"/>
          <p:bldP spid="37" grpId="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18" grpId="0"/>
          <p:bldP spid="37" grpId="0"/>
          <p:bldP spid="38" grpId="0"/>
          <p:bldP spid="39"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à coins arrondis 25"/>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10424160" y="-20269"/>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8642252" y="0"/>
            <a:ext cx="1781908" cy="746003"/>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a:p>
            <a:pPr algn="ctr"/>
            <a:r>
              <a:rPr lang="en-US" sz="2000" spc="-310" dirty="0">
                <a:solidFill>
                  <a:schemeClr val="bg1"/>
                </a:solidFill>
                <a:latin typeface="Bookman Old Style" panose="02050604050505020204" pitchFamily="18" charset="0"/>
              </a:rPr>
              <a:t>Conclusion</a:t>
            </a:r>
          </a:p>
          <a:p>
            <a:pPr algn="ctr"/>
            <a:endParaRPr lang="fr-FR" dirty="0"/>
          </a:p>
        </p:txBody>
      </p:sp>
      <p:sp>
        <p:nvSpPr>
          <p:cNvPr id="12" name="Chevron 11"/>
          <p:cNvSpPr/>
          <p:nvPr/>
        </p:nvSpPr>
        <p:spPr>
          <a:xfrm rot="5400000">
            <a:off x="9383701" y="726047"/>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Chevron 12"/>
          <p:cNvSpPr/>
          <p:nvPr/>
        </p:nvSpPr>
        <p:spPr>
          <a:xfrm rot="5400000">
            <a:off x="9381368" y="806289"/>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Rectangle 14"/>
          <p:cNvSpPr/>
          <p:nvPr/>
        </p:nvSpPr>
        <p:spPr>
          <a:xfrm>
            <a:off x="0" y="1339840"/>
            <a:ext cx="12192000" cy="888559"/>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 name="Group 24"/>
          <p:cNvGrpSpPr/>
          <p:nvPr/>
        </p:nvGrpSpPr>
        <p:grpSpPr>
          <a:xfrm>
            <a:off x="927929" y="1419212"/>
            <a:ext cx="593622" cy="593622"/>
            <a:chOff x="28575" y="3948113"/>
            <a:chExt cx="649288" cy="649288"/>
          </a:xfrm>
          <a:solidFill>
            <a:srgbClr val="262A35"/>
          </a:solidFill>
        </p:grpSpPr>
        <p:sp>
          <p:nvSpPr>
            <p:cNvPr id="17"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18" name="Freeform 38"/>
            <p:cNvSpPr>
              <a:spLocks/>
            </p:cNvSpPr>
            <p:nvPr/>
          </p:nvSpPr>
          <p:spPr bwMode="auto">
            <a:xfrm>
              <a:off x="163960"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Rectangle 21"/>
          <p:cNvSpPr/>
          <p:nvPr/>
        </p:nvSpPr>
        <p:spPr>
          <a:xfrm>
            <a:off x="1645329" y="1428059"/>
            <a:ext cx="6077950" cy="707886"/>
          </a:xfrm>
          <a:prstGeom prst="rect">
            <a:avLst/>
          </a:prstGeom>
        </p:spPr>
        <p:txBody>
          <a:bodyPr wrap="square">
            <a:spAutoFit/>
          </a:bodyPr>
          <a:lstStyle/>
          <a:p>
            <a:r>
              <a:rPr lang="en-US" sz="4000" b="1" spc="-310" dirty="0">
                <a:solidFill>
                  <a:schemeClr val="bg1"/>
                </a:solidFill>
                <a:latin typeface="Century Gothic" panose="020B0502020202020204" pitchFamily="34" charset="0"/>
              </a:rPr>
              <a:t>Synthèse</a:t>
            </a:r>
          </a:p>
        </p:txBody>
      </p:sp>
      <p:sp>
        <p:nvSpPr>
          <p:cNvPr id="23" name="Rectangle 22"/>
          <p:cNvSpPr/>
          <p:nvPr/>
        </p:nvSpPr>
        <p:spPr>
          <a:xfrm>
            <a:off x="1645329" y="4184183"/>
            <a:ext cx="6077950" cy="707886"/>
          </a:xfrm>
          <a:prstGeom prst="rect">
            <a:avLst/>
          </a:prstGeom>
        </p:spPr>
        <p:txBody>
          <a:bodyPr wrap="square">
            <a:spAutoFit/>
          </a:bodyPr>
          <a:lstStyle/>
          <a:p>
            <a:r>
              <a:rPr lang="en-US" sz="4000" b="1" spc="-310" dirty="0">
                <a:solidFill>
                  <a:schemeClr val="bg1"/>
                </a:solidFill>
                <a:latin typeface="Century Gothic" panose="020B0502020202020204" pitchFamily="34" charset="0"/>
              </a:rPr>
              <a:t>Obstacles</a:t>
            </a:r>
          </a:p>
        </p:txBody>
      </p:sp>
      <p:sp>
        <p:nvSpPr>
          <p:cNvPr id="24" name="Rectangle 23"/>
          <p:cNvSpPr/>
          <p:nvPr/>
        </p:nvSpPr>
        <p:spPr>
          <a:xfrm>
            <a:off x="1072438" y="3043513"/>
            <a:ext cx="10261700" cy="2554545"/>
          </a:xfrm>
          <a:prstGeom prst="rect">
            <a:avLst/>
          </a:prstGeom>
        </p:spPr>
        <p:txBody>
          <a:bodyPr wrap="square">
            <a:spAutoFit/>
          </a:bodyPr>
          <a:lstStyle/>
          <a:p>
            <a:pPr marL="285750" lvl="0" indent="-285750" algn="just">
              <a:buFont typeface="Arial" panose="020B0604020202020204" pitchFamily="34" charset="0"/>
              <a:buChar char="•"/>
            </a:pPr>
            <a:r>
              <a:rPr lang="fr-FR" sz="3200" dirty="0">
                <a:solidFill>
                  <a:srgbClr val="262A35"/>
                </a:solidFill>
              </a:rPr>
              <a:t>Initiation à la méthodologie et pratique de l’apprentissage automatique </a:t>
            </a:r>
          </a:p>
          <a:p>
            <a:pPr marL="285750" lvl="0" indent="-285750" algn="just">
              <a:buFont typeface="Arial" panose="020B0604020202020204" pitchFamily="34" charset="0"/>
              <a:buChar char="•"/>
            </a:pPr>
            <a:r>
              <a:rPr lang="fr-FR" sz="3200" dirty="0">
                <a:solidFill>
                  <a:srgbClr val="262A35"/>
                </a:solidFill>
              </a:rPr>
              <a:t>Etude de quelque modèles d’apprentissage automatique</a:t>
            </a:r>
          </a:p>
          <a:p>
            <a:pPr marL="285750" lvl="0" indent="-285750" algn="just">
              <a:buFont typeface="Arial" panose="020B0604020202020204" pitchFamily="34" charset="0"/>
              <a:buChar char="•"/>
            </a:pPr>
            <a:r>
              <a:rPr lang="fr-FR" sz="3200" dirty="0">
                <a:solidFill>
                  <a:srgbClr val="262A35"/>
                </a:solidFill>
              </a:rPr>
              <a:t>Réalisation d’un système de reconnaissance de l’écriture manuscrite</a:t>
            </a:r>
          </a:p>
        </p:txBody>
      </p:sp>
      <p:sp>
        <p:nvSpPr>
          <p:cNvPr id="3" name="Espace réservé du numéro de diapositive 2"/>
          <p:cNvSpPr>
            <a:spLocks noGrp="1"/>
          </p:cNvSpPr>
          <p:nvPr>
            <p:ph type="sldNum" sz="quarter" idx="12"/>
          </p:nvPr>
        </p:nvSpPr>
        <p:spPr>
          <a:xfrm>
            <a:off x="8610600" y="6453886"/>
            <a:ext cx="2743200" cy="365125"/>
          </a:xfrm>
        </p:spPr>
        <p:txBody>
          <a:bodyPr/>
          <a:lstStyle/>
          <a:p>
            <a:fld id="{A9BA42B7-FD63-4E73-83E0-47365F3C1431}" type="slidenum">
              <a:rPr lang="fr-FR" sz="2400" b="1" smtClean="0">
                <a:solidFill>
                  <a:schemeClr val="bg1"/>
                </a:solidFill>
              </a:rPr>
              <a:t>28</a:t>
            </a:fld>
            <a:endParaRPr lang="fr-FR" sz="2400" b="1" dirty="0">
              <a:solidFill>
                <a:schemeClr val="bg1"/>
              </a:solidFill>
            </a:endParaRPr>
          </a:p>
        </p:txBody>
      </p:sp>
      <p:sp>
        <p:nvSpPr>
          <p:cNvPr id="21" name="Rectangle 20"/>
          <p:cNvSpPr/>
          <p:nvPr/>
        </p:nvSpPr>
        <p:spPr>
          <a:xfrm>
            <a:off x="6846276"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spc="-310" dirty="0">
              <a:solidFill>
                <a:schemeClr val="bg1"/>
              </a:solidFill>
              <a:latin typeface="Bookman Old Style" panose="02050604050505020204" pitchFamily="18" charset="0"/>
            </a:endParaRPr>
          </a:p>
          <a:p>
            <a:pPr algn="ctr"/>
            <a:r>
              <a:rPr lang="fr-FR" sz="2400" spc="-310" dirty="0">
                <a:solidFill>
                  <a:schemeClr val="bg1"/>
                </a:solidFill>
                <a:latin typeface="Bookman Old Style" panose="02050604050505020204" pitchFamily="18" charset="0"/>
              </a:rPr>
              <a:t>Réalisation</a:t>
            </a:r>
            <a:endParaRPr lang="en-US" sz="2400" spc="-310" dirty="0">
              <a:solidFill>
                <a:schemeClr val="bg1"/>
              </a:solidFill>
              <a:latin typeface="Bookman Old Style" panose="02050604050505020204" pitchFamily="18" charset="0"/>
            </a:endParaRPr>
          </a:p>
          <a:p>
            <a:pPr algn="ctr"/>
            <a:endParaRPr lang="fr-FR" sz="2400" dirty="0"/>
          </a:p>
        </p:txBody>
      </p:sp>
      <p:sp>
        <p:nvSpPr>
          <p:cNvPr id="27" name="Rectangle 26"/>
          <p:cNvSpPr/>
          <p:nvPr/>
        </p:nvSpPr>
        <p:spPr>
          <a:xfrm>
            <a:off x="5064368"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30" name="Rectangle 29"/>
          <p:cNvSpPr/>
          <p:nvPr/>
        </p:nvSpPr>
        <p:spPr>
          <a:xfrm>
            <a:off x="1500552"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projet</a:t>
            </a:r>
          </a:p>
          <a:p>
            <a:pPr algn="ctr"/>
            <a:endParaRPr lang="fr-FR" dirty="0">
              <a:solidFill>
                <a:srgbClr val="0070C0"/>
              </a:solidFill>
            </a:endParaRPr>
          </a:p>
        </p:txBody>
      </p:sp>
      <p:sp>
        <p:nvSpPr>
          <p:cNvPr id="31" name="Rectangle 30"/>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Présentation du projet</a:t>
            </a:r>
            <a:endParaRPr lang="en-US" sz="2000" spc="-310" dirty="0">
              <a:solidFill>
                <a:schemeClr val="bg1"/>
              </a:solidFill>
              <a:latin typeface="Bookman Old Style" panose="02050604050505020204" pitchFamily="18" charset="0"/>
            </a:endParaRPr>
          </a:p>
        </p:txBody>
      </p:sp>
      <p:sp>
        <p:nvSpPr>
          <p:cNvPr id="32" name="Rectangle 31"/>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913895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childTnLst>
                              </p:cTn>
                            </p:par>
                            <p:par>
                              <p:cTn id="13" fill="hold">
                                <p:stCondLst>
                                  <p:cond delay="750"/>
                                </p:stCondLst>
                                <p:childTnLst>
                                  <p:par>
                                    <p:cTn id="14" presetID="2" presetClass="entr" presetSubtype="8" fill="hold" grpId="0" nodeType="afterEffect" p14:presetBounceEnd="80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0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0000">
                                          <p:cBhvr additive="base">
                                            <p:cTn id="17" dur="50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10" presetClass="entr" presetSubtype="0" fill="hold" grpId="0" nodeType="after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Effect transition="in" filter="fade">
                                          <p:cBhvr>
                                            <p:cTn id="21" dur="500"/>
                                            <p:tgtEl>
                                              <p:spTgt spid="2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xEl>
                                                  <p:pRg st="1" end="1"/>
                                                </p:txEl>
                                              </p:spTgt>
                                            </p:tgtEl>
                                            <p:attrNameLst>
                                              <p:attrName>style.visibility</p:attrName>
                                            </p:attrNameLst>
                                          </p:cBhvr>
                                          <p:to>
                                            <p:strVal val="visible"/>
                                          </p:to>
                                        </p:set>
                                        <p:animEffect transition="in" filter="fade">
                                          <p:cBhvr>
                                            <p:cTn id="26" dur="500"/>
                                            <p:tgtEl>
                                              <p:spTgt spid="24">
                                                <p:txEl>
                                                  <p:pRg st="1" end="1"/>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4">
                                                <p:txEl>
                                                  <p:pRg st="2" end="2"/>
                                                </p:txEl>
                                              </p:spTgt>
                                            </p:tgtEl>
                                            <p:attrNameLst>
                                              <p:attrName>style.visibility</p:attrName>
                                            </p:attrNameLst>
                                          </p:cBhvr>
                                          <p:to>
                                            <p:strVal val="visible"/>
                                          </p:to>
                                        </p:set>
                                        <p:animEffect transition="in" filter="fade">
                                          <p:cBhvr>
                                            <p:cTn id="30"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p:bldP spid="24" grpId="0" bui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childTnLst>
                              </p:cTn>
                            </p:par>
                            <p:par>
                              <p:cTn id="13" fill="hold">
                                <p:stCondLst>
                                  <p:cond delay="750"/>
                                </p:stCondLst>
                                <p:childTnLst>
                                  <p:par>
                                    <p:cTn id="14" presetID="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10" presetClass="entr" presetSubtype="0" fill="hold" grpId="0" nodeType="after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Effect transition="in" filter="fade">
                                          <p:cBhvr>
                                            <p:cTn id="21" dur="500"/>
                                            <p:tgtEl>
                                              <p:spTgt spid="2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xEl>
                                                  <p:pRg st="1" end="1"/>
                                                </p:txEl>
                                              </p:spTgt>
                                            </p:tgtEl>
                                            <p:attrNameLst>
                                              <p:attrName>style.visibility</p:attrName>
                                            </p:attrNameLst>
                                          </p:cBhvr>
                                          <p:to>
                                            <p:strVal val="visible"/>
                                          </p:to>
                                        </p:set>
                                        <p:animEffect transition="in" filter="fade">
                                          <p:cBhvr>
                                            <p:cTn id="26" dur="500"/>
                                            <p:tgtEl>
                                              <p:spTgt spid="24">
                                                <p:txEl>
                                                  <p:pRg st="1" end="1"/>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4">
                                                <p:txEl>
                                                  <p:pRg st="2" end="2"/>
                                                </p:txEl>
                                              </p:spTgt>
                                            </p:tgtEl>
                                            <p:attrNameLst>
                                              <p:attrName>style.visibility</p:attrName>
                                            </p:attrNameLst>
                                          </p:cBhvr>
                                          <p:to>
                                            <p:strVal val="visible"/>
                                          </p:to>
                                        </p:set>
                                        <p:animEffect transition="in" filter="fade">
                                          <p:cBhvr>
                                            <p:cTn id="30"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p:bldP spid="24" grpId="0" build="p"/>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à coins arrondis 14"/>
          <p:cNvSpPr/>
          <p:nvPr/>
        </p:nvSpPr>
        <p:spPr>
          <a:xfrm>
            <a:off x="10424160" y="6409913"/>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val 37"/>
          <p:cNvSpPr>
            <a:spLocks noChangeArrowheads="1"/>
          </p:cNvSpPr>
          <p:nvPr/>
        </p:nvSpPr>
        <p:spPr bwMode="auto">
          <a:xfrm>
            <a:off x="797133" y="2748555"/>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6" name="Oval 37"/>
          <p:cNvSpPr>
            <a:spLocks noChangeArrowheads="1"/>
          </p:cNvSpPr>
          <p:nvPr/>
        </p:nvSpPr>
        <p:spPr bwMode="auto">
          <a:xfrm>
            <a:off x="797133" y="4207735"/>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1" name="Rectangle 20"/>
          <p:cNvSpPr/>
          <p:nvPr/>
        </p:nvSpPr>
        <p:spPr>
          <a:xfrm>
            <a:off x="1696879" y="2748555"/>
            <a:ext cx="6996402" cy="584775"/>
          </a:xfrm>
          <a:prstGeom prst="rect">
            <a:avLst/>
          </a:prstGeom>
        </p:spPr>
        <p:txBody>
          <a:bodyPr wrap="none">
            <a:spAutoFit/>
          </a:bodyPr>
          <a:lstStyle/>
          <a:p>
            <a:r>
              <a:rPr lang="fr-FR" sz="3200" dirty="0">
                <a:solidFill>
                  <a:srgbClr val="262A35"/>
                </a:solidFill>
              </a:rPr>
              <a:t>Tester notre solution sur d’autre langage </a:t>
            </a:r>
            <a:endParaRPr lang="en-US" sz="3200" dirty="0">
              <a:solidFill>
                <a:srgbClr val="262A35"/>
              </a:solidFill>
            </a:endParaRPr>
          </a:p>
        </p:txBody>
      </p:sp>
      <p:sp>
        <p:nvSpPr>
          <p:cNvPr id="22" name="Rectangle 21"/>
          <p:cNvSpPr/>
          <p:nvPr/>
        </p:nvSpPr>
        <p:spPr>
          <a:xfrm>
            <a:off x="1696879" y="4304491"/>
            <a:ext cx="7686720" cy="1077218"/>
          </a:xfrm>
          <a:prstGeom prst="rect">
            <a:avLst/>
          </a:prstGeom>
        </p:spPr>
        <p:txBody>
          <a:bodyPr wrap="none">
            <a:spAutoFit/>
          </a:bodyPr>
          <a:lstStyle/>
          <a:p>
            <a:r>
              <a:rPr lang="en-US" sz="3200" dirty="0">
                <a:solidFill>
                  <a:srgbClr val="262A35"/>
                </a:solidFill>
              </a:rPr>
              <a:t>Adapter et tester la solution sur les </a:t>
            </a:r>
            <a:r>
              <a:rPr lang="en-US" sz="3200" dirty="0" err="1">
                <a:solidFill>
                  <a:srgbClr val="262A35"/>
                </a:solidFill>
              </a:rPr>
              <a:t>formules</a:t>
            </a:r>
            <a:r>
              <a:rPr lang="en-US" sz="3200" dirty="0">
                <a:solidFill>
                  <a:srgbClr val="262A35"/>
                </a:solidFill>
              </a:rPr>
              <a:t> </a:t>
            </a:r>
          </a:p>
          <a:p>
            <a:r>
              <a:rPr lang="en-US" sz="3200" dirty="0" err="1">
                <a:solidFill>
                  <a:srgbClr val="262A35"/>
                </a:solidFill>
              </a:rPr>
              <a:t>Mathématiques</a:t>
            </a:r>
            <a:endParaRPr lang="en-US" sz="3200" dirty="0">
              <a:solidFill>
                <a:srgbClr val="262A35"/>
              </a:solidFill>
            </a:endParaRPr>
          </a:p>
        </p:txBody>
      </p:sp>
      <p:sp>
        <p:nvSpPr>
          <p:cNvPr id="3" name="Rectangle 2"/>
          <p:cNvSpPr/>
          <p:nvPr/>
        </p:nvSpPr>
        <p:spPr>
          <a:xfrm>
            <a:off x="-3225" y="-48340"/>
            <a:ext cx="12192000" cy="100628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74422" y="34613"/>
            <a:ext cx="6077950" cy="923330"/>
          </a:xfrm>
          <a:prstGeom prst="rect">
            <a:avLst/>
          </a:prstGeom>
        </p:spPr>
        <p:txBody>
          <a:bodyPr wrap="square">
            <a:spAutoFit/>
          </a:bodyPr>
          <a:lstStyle/>
          <a:p>
            <a:r>
              <a:rPr lang="en-US" sz="5400" b="1" spc="-150" dirty="0">
                <a:solidFill>
                  <a:schemeClr val="bg1"/>
                </a:solidFill>
                <a:latin typeface="Segoe UI" panose="020B0502040204020203" pitchFamily="34" charset="0"/>
                <a:ea typeface="Segoe UI" panose="020B0502040204020203" pitchFamily="34" charset="0"/>
                <a:cs typeface="Segoe UI" panose="020B0502040204020203" pitchFamily="34" charset="0"/>
              </a:rPr>
              <a:t>Perspectives </a:t>
            </a:r>
            <a:endParaRPr lang="en-US" sz="5400" b="1" spc="-150" dirty="0">
              <a:latin typeface="Segoe UI" panose="020B0502040204020203" pitchFamily="34" charset="0"/>
              <a:ea typeface="Segoe UI" panose="020B0502040204020203" pitchFamily="34" charset="0"/>
              <a:cs typeface="Segoe UI" panose="020B0502040204020203" pitchFamily="34" charset="0"/>
            </a:endParaRPr>
          </a:p>
        </p:txBody>
      </p:sp>
      <p:sp>
        <p:nvSpPr>
          <p:cNvPr id="4" name="Espace réservé du numéro de diapositive 3"/>
          <p:cNvSpPr>
            <a:spLocks noGrp="1"/>
          </p:cNvSpPr>
          <p:nvPr>
            <p:ph type="sldNum" sz="quarter" idx="12"/>
          </p:nvPr>
        </p:nvSpPr>
        <p:spPr>
          <a:xfrm>
            <a:off x="8610600" y="6437503"/>
            <a:ext cx="2743200" cy="365125"/>
          </a:xfrm>
        </p:spPr>
        <p:txBody>
          <a:bodyPr/>
          <a:lstStyle/>
          <a:p>
            <a:fld id="{3AA2C0C2-B413-4EDF-AF80-F7139BEC61AB}" type="slidenum">
              <a:rPr lang="fr-FR" sz="2400" b="1" smtClean="0">
                <a:solidFill>
                  <a:schemeClr val="bg1"/>
                </a:solidFill>
              </a:rPr>
              <a:t>29</a:t>
            </a:fld>
            <a:endParaRPr lang="fr-FR" sz="2400" b="1" dirty="0">
              <a:solidFill>
                <a:schemeClr val="bg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7437" y="1201605"/>
            <a:ext cx="2768888" cy="2959175"/>
          </a:xfrm>
          <a:prstGeom prst="rect">
            <a:avLst/>
          </a:prstGeom>
        </p:spPr>
      </p:pic>
      <p:sp>
        <p:nvSpPr>
          <p:cNvPr id="26" name="ZoneTexte 25"/>
          <p:cNvSpPr txBox="1"/>
          <p:nvPr/>
        </p:nvSpPr>
        <p:spPr>
          <a:xfrm>
            <a:off x="743223" y="2625444"/>
            <a:ext cx="716333" cy="646331"/>
          </a:xfrm>
          <a:prstGeom prst="rect">
            <a:avLst/>
          </a:prstGeom>
          <a:noFill/>
        </p:spPr>
        <p:txBody>
          <a:bodyPr wrap="square" rtlCol="0">
            <a:spAutoFit/>
          </a:bodyPr>
          <a:lstStyle/>
          <a:p>
            <a:pPr algn="ctr"/>
            <a:r>
              <a:rPr lang="fr-FR" sz="3600" b="1" dirty="0">
                <a:solidFill>
                  <a:schemeClr val="bg1"/>
                </a:solidFill>
              </a:rPr>
              <a:t>…</a:t>
            </a:r>
          </a:p>
        </p:txBody>
      </p:sp>
      <p:sp>
        <p:nvSpPr>
          <p:cNvPr id="27" name="ZoneTexte 26"/>
          <p:cNvSpPr txBox="1"/>
          <p:nvPr/>
        </p:nvSpPr>
        <p:spPr>
          <a:xfrm>
            <a:off x="743222" y="4092344"/>
            <a:ext cx="716333" cy="646331"/>
          </a:xfrm>
          <a:prstGeom prst="rect">
            <a:avLst/>
          </a:prstGeom>
          <a:noFill/>
        </p:spPr>
        <p:txBody>
          <a:bodyPr wrap="square" rtlCol="0">
            <a:spAutoFit/>
          </a:bodyPr>
          <a:lstStyle/>
          <a:p>
            <a:pPr algn="ctr"/>
            <a:r>
              <a:rPr lang="fr-FR" sz="3600" b="1" dirty="0">
                <a:solidFill>
                  <a:schemeClr val="bg1"/>
                </a:solidFill>
              </a:rPr>
              <a:t>…</a:t>
            </a:r>
          </a:p>
        </p:txBody>
      </p:sp>
    </p:spTree>
    <p:extLst>
      <p:ext uri="{BB962C8B-B14F-4D97-AF65-F5344CB8AC3E}">
        <p14:creationId xmlns:p14="http://schemas.microsoft.com/office/powerpoint/2010/main" val="25712382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500"/>
                                            <p:tgtEl>
                                              <p:spTgt spid="22">
                                                <p:txEl>
                                                  <p:pRg st="0" end="0"/>
                                                </p:txEl>
                                              </p:spTgt>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1" end="1"/>
                                                </p:txEl>
                                              </p:spTgt>
                                            </p:tgtEl>
                                            <p:attrNameLst>
                                              <p:attrName>style.visibility</p:attrName>
                                            </p:attrNameLst>
                                          </p:cBhvr>
                                          <p:to>
                                            <p:strVal val="visible"/>
                                          </p:to>
                                        </p:set>
                                        <p:animEffect transition="in" filter="fade">
                                          <p:cBhvr>
                                            <p:cTn id="20" dur="500"/>
                                            <p:tgtEl>
                                              <p:spTgt spid="22">
                                                <p:txEl>
                                                  <p:pRg st="1" end="1"/>
                                                </p:txEl>
                                              </p:spTgt>
                                            </p:tgtEl>
                                          </p:cBhvr>
                                        </p:animEffect>
                                      </p:childTnLst>
                                    </p:cTn>
                                  </p:par>
                                </p:childTnLst>
                              </p:cTn>
                            </p:par>
                            <p:par>
                              <p:cTn id="21" fill="hold">
                                <p:stCondLst>
                                  <p:cond delay="2000"/>
                                </p:stCondLst>
                                <p:childTnLst>
                                  <p:par>
                                    <p:cTn id="22" presetID="2" presetClass="entr" presetSubtype="8" fill="hold" grpId="0" nodeType="afterEffect" p14:presetBounceEnd="80000">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14:bounceEnd="80000">
                                          <p:cBhvr additive="base">
                                            <p:cTn id="24" dur="500" fill="hold"/>
                                            <p:tgtEl>
                                              <p:spTgt spid="22"/>
                                            </p:tgtEl>
                                            <p:attrNameLst>
                                              <p:attrName>ppt_x</p:attrName>
                                            </p:attrNameLst>
                                          </p:cBhvr>
                                          <p:tavLst>
                                            <p:tav tm="0">
                                              <p:val>
                                                <p:strVal val="0-#ppt_w/2"/>
                                              </p:val>
                                            </p:tav>
                                            <p:tav tm="100000">
                                              <p:val>
                                                <p:strVal val="#ppt_x"/>
                                              </p:val>
                                            </p:tav>
                                          </p:tavLst>
                                        </p:anim>
                                        <p:anim calcmode="lin" valueType="num" p14:bounceEnd="80000">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500"/>
                                            <p:tgtEl>
                                              <p:spTgt spid="22">
                                                <p:txEl>
                                                  <p:pRg st="0" end="0"/>
                                                </p:txEl>
                                              </p:spTgt>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1" end="1"/>
                                                </p:txEl>
                                              </p:spTgt>
                                            </p:tgtEl>
                                            <p:attrNameLst>
                                              <p:attrName>style.visibility</p:attrName>
                                            </p:attrNameLst>
                                          </p:cBhvr>
                                          <p:to>
                                            <p:strVal val="visible"/>
                                          </p:to>
                                        </p:set>
                                        <p:animEffect transition="in" filter="fade">
                                          <p:cBhvr>
                                            <p:cTn id="20" dur="500"/>
                                            <p:tgtEl>
                                              <p:spTgt spid="22">
                                                <p:txEl>
                                                  <p:pRg st="1" end="1"/>
                                                </p:txEl>
                                              </p:spTgt>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25" y="-48340"/>
            <a:ext cx="12192000" cy="100628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74422" y="34613"/>
            <a:ext cx="6077950" cy="923330"/>
          </a:xfrm>
          <a:prstGeom prst="rect">
            <a:avLst/>
          </a:prstGeom>
        </p:spPr>
        <p:txBody>
          <a:bodyPr wrap="square">
            <a:spAutoFit/>
          </a:bodyPr>
          <a:lstStyle/>
          <a:p>
            <a:r>
              <a:rPr lang="en-US" sz="5400" b="1" spc="-150" dirty="0">
                <a:solidFill>
                  <a:schemeClr val="bg1"/>
                </a:solidFill>
                <a:latin typeface="Segoe UI" panose="020B0502040204020203" pitchFamily="34" charset="0"/>
                <a:ea typeface="Segoe UI" panose="020B0502040204020203" pitchFamily="34" charset="0"/>
                <a:cs typeface="Segoe UI" panose="020B0502040204020203" pitchFamily="34" charset="0"/>
              </a:rPr>
              <a:t>Introduction </a:t>
            </a:r>
            <a:endParaRPr lang="en-US" sz="5400" b="1" spc="-150" dirty="0">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à coins arrondis 26"/>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a:xfrm>
            <a:off x="8452104" y="6438487"/>
            <a:ext cx="2743200" cy="365125"/>
          </a:xfrm>
        </p:spPr>
        <p:txBody>
          <a:bodyPr/>
          <a:lstStyle/>
          <a:p>
            <a:fld id="{3AA2C0C2-B413-4EDF-AF80-F7139BEC61AB}" type="slidenum">
              <a:rPr lang="fr-FR" sz="2400" b="1" smtClean="0">
                <a:solidFill>
                  <a:schemeClr val="bg1"/>
                </a:solidFill>
              </a:rPr>
              <a:t>3</a:t>
            </a:fld>
            <a:endParaRPr lang="fr-FR" sz="2400" b="1" dirty="0">
              <a:solidFill>
                <a:schemeClr val="bg1"/>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2" y="2132089"/>
            <a:ext cx="4177999" cy="3576229"/>
          </a:xfrm>
          <a:prstGeom prst="rect">
            <a:avLst/>
          </a:prstGeom>
        </p:spPr>
      </p:pic>
      <p:sp>
        <p:nvSpPr>
          <p:cNvPr id="28" name="Oval 37"/>
          <p:cNvSpPr>
            <a:spLocks noChangeArrowheads="1"/>
          </p:cNvSpPr>
          <p:nvPr/>
        </p:nvSpPr>
        <p:spPr bwMode="auto">
          <a:xfrm>
            <a:off x="5140533" y="2154656"/>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30" name="Oval 37"/>
          <p:cNvSpPr>
            <a:spLocks noChangeArrowheads="1"/>
          </p:cNvSpPr>
          <p:nvPr/>
        </p:nvSpPr>
        <p:spPr bwMode="auto">
          <a:xfrm>
            <a:off x="5140533" y="3012932"/>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31" name="Oval 37"/>
          <p:cNvSpPr>
            <a:spLocks noChangeArrowheads="1"/>
          </p:cNvSpPr>
          <p:nvPr/>
        </p:nvSpPr>
        <p:spPr bwMode="auto">
          <a:xfrm>
            <a:off x="5140533" y="3872037"/>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33" name="Rectangle 32"/>
          <p:cNvSpPr/>
          <p:nvPr/>
        </p:nvSpPr>
        <p:spPr>
          <a:xfrm>
            <a:off x="5782869" y="2040392"/>
            <a:ext cx="2401298" cy="707886"/>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Education</a:t>
            </a:r>
          </a:p>
        </p:txBody>
      </p:sp>
      <p:sp>
        <p:nvSpPr>
          <p:cNvPr id="34" name="Rectangle 33"/>
          <p:cNvSpPr/>
          <p:nvPr/>
        </p:nvSpPr>
        <p:spPr>
          <a:xfrm>
            <a:off x="5782869" y="2956213"/>
            <a:ext cx="4655442" cy="707886"/>
          </a:xfrm>
          <a:prstGeom prst="rect">
            <a:avLst/>
          </a:prstGeom>
        </p:spPr>
        <p:txBody>
          <a:bodyPr wrap="none">
            <a:spAutoFit/>
          </a:bodyPr>
          <a:lstStyle/>
          <a:p>
            <a:r>
              <a:rPr lang="fr-FR" sz="4000" spc="-310" dirty="0">
                <a:solidFill>
                  <a:schemeClr val="accent1">
                    <a:lumMod val="50000"/>
                  </a:schemeClr>
                </a:solidFill>
                <a:latin typeface="Bookman Old Style" panose="02050604050505020204" pitchFamily="18" charset="0"/>
              </a:rPr>
              <a:t>Intelligence artificielle</a:t>
            </a:r>
            <a:endParaRPr lang="en-US" sz="4000" spc="-310" dirty="0">
              <a:solidFill>
                <a:schemeClr val="accent1">
                  <a:lumMod val="50000"/>
                </a:schemeClr>
              </a:solidFill>
              <a:latin typeface="Bookman Old Style" panose="02050604050505020204" pitchFamily="18" charset="0"/>
            </a:endParaRPr>
          </a:p>
        </p:txBody>
      </p:sp>
      <p:sp>
        <p:nvSpPr>
          <p:cNvPr id="36" name="Rectangle 35"/>
          <p:cNvSpPr/>
          <p:nvPr/>
        </p:nvSpPr>
        <p:spPr>
          <a:xfrm>
            <a:off x="5799499" y="3814905"/>
            <a:ext cx="6338274" cy="1323439"/>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Reconnaissance de </a:t>
            </a:r>
            <a:r>
              <a:rPr lang="en-US" sz="4000" spc="-310" dirty="0" err="1">
                <a:solidFill>
                  <a:schemeClr val="accent1">
                    <a:lumMod val="50000"/>
                  </a:schemeClr>
                </a:solidFill>
                <a:latin typeface="Bookman Old Style" panose="02050604050505020204" pitchFamily="18" charset="0"/>
              </a:rPr>
              <a:t>l’écriture</a:t>
            </a:r>
            <a:r>
              <a:rPr lang="en-US" sz="4000" spc="-310" dirty="0">
                <a:solidFill>
                  <a:schemeClr val="accent1">
                    <a:lumMod val="50000"/>
                  </a:schemeClr>
                </a:solidFill>
                <a:latin typeface="Bookman Old Style" panose="02050604050505020204" pitchFamily="18" charset="0"/>
              </a:rPr>
              <a:t> </a:t>
            </a:r>
          </a:p>
          <a:p>
            <a:r>
              <a:rPr lang="en-US" sz="4000" spc="-310" dirty="0" err="1">
                <a:solidFill>
                  <a:schemeClr val="accent1">
                    <a:lumMod val="50000"/>
                  </a:schemeClr>
                </a:solidFill>
                <a:latin typeface="Bookman Old Style" panose="02050604050505020204" pitchFamily="18" charset="0"/>
              </a:rPr>
              <a:t>manuscrite</a:t>
            </a:r>
            <a:endParaRPr lang="en-US" sz="4000" spc="-310" dirty="0">
              <a:solidFill>
                <a:schemeClr val="accent1">
                  <a:lumMod val="50000"/>
                </a:schemeClr>
              </a:solidFill>
              <a:latin typeface="Bookman Old Style" panose="02050604050505020204" pitchFamily="18" charset="0"/>
            </a:endParaRPr>
          </a:p>
        </p:txBody>
      </p:sp>
      <p:sp>
        <p:nvSpPr>
          <p:cNvPr id="40" name="Rectangle 39"/>
          <p:cNvSpPr/>
          <p:nvPr/>
        </p:nvSpPr>
        <p:spPr>
          <a:xfrm>
            <a:off x="5211962" y="2101118"/>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1</a:t>
            </a:r>
          </a:p>
        </p:txBody>
      </p:sp>
      <p:sp>
        <p:nvSpPr>
          <p:cNvPr id="46" name="Rectangle 45"/>
          <p:cNvSpPr/>
          <p:nvPr/>
        </p:nvSpPr>
        <p:spPr>
          <a:xfrm>
            <a:off x="5208280" y="2962885"/>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2</a:t>
            </a:r>
          </a:p>
        </p:txBody>
      </p:sp>
      <p:sp>
        <p:nvSpPr>
          <p:cNvPr id="47" name="Rectangle 46"/>
          <p:cNvSpPr/>
          <p:nvPr/>
        </p:nvSpPr>
        <p:spPr>
          <a:xfrm>
            <a:off x="5208280" y="3822017"/>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391831906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6">
                                                <p:txEl>
                                                  <p:pRg st="0" end="0"/>
                                                </p:txEl>
                                              </p:spTgt>
                                            </p:tgtEl>
                                            <p:attrNameLst>
                                              <p:attrName>style.visibility</p:attrName>
                                            </p:attrNameLst>
                                          </p:cBhvr>
                                          <p:to>
                                            <p:strVal val="visible"/>
                                          </p:to>
                                        </p:set>
                                        <p:animEffect transition="in" filter="fade">
                                          <p:cBhvr>
                                            <p:cTn id="20" dur="500"/>
                                            <p:tgtEl>
                                              <p:spTgt spid="36">
                                                <p:txEl>
                                                  <p:pRg st="0" end="0"/>
                                                </p:txEl>
                                              </p:spTgt>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6">
                                                <p:txEl>
                                                  <p:pRg st="1" end="1"/>
                                                </p:txEl>
                                              </p:spTgt>
                                            </p:tgtEl>
                                            <p:attrNameLst>
                                              <p:attrName>style.visibility</p:attrName>
                                            </p:attrNameLst>
                                          </p:cBhvr>
                                          <p:to>
                                            <p:strVal val="visible"/>
                                          </p:to>
                                        </p:set>
                                        <p:animEffect transition="in" filter="fade">
                                          <p:cBhvr>
                                            <p:cTn id="24" dur="500"/>
                                            <p:tgtEl>
                                              <p:spTgt spid="36">
                                                <p:txEl>
                                                  <p:pRg st="1" end="1"/>
                                                </p:txEl>
                                              </p:spTgt>
                                            </p:tgtEl>
                                          </p:cBhvr>
                                        </p:animEffect>
                                      </p:childTnLst>
                                    </p:cTn>
                                  </p:par>
                                </p:childTnLst>
                              </p:cTn>
                            </p:par>
                            <p:par>
                              <p:cTn id="25" fill="hold">
                                <p:stCondLst>
                                  <p:cond delay="2500"/>
                                </p:stCondLst>
                                <p:childTnLst>
                                  <p:par>
                                    <p:cTn id="26" presetID="2" presetClass="entr" presetSubtype="8" fill="hold" grpId="0" nodeType="afterEffect" p14:presetBounceEnd="80000">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14:bounceEnd="80000">
                                          <p:cBhvr additive="base">
                                            <p:cTn id="28" dur="500" fill="hold"/>
                                            <p:tgtEl>
                                              <p:spTgt spid="36"/>
                                            </p:tgtEl>
                                            <p:attrNameLst>
                                              <p:attrName>ppt_x</p:attrName>
                                            </p:attrNameLst>
                                          </p:cBhvr>
                                          <p:tavLst>
                                            <p:tav tm="0">
                                              <p:val>
                                                <p:strVal val="0-#ppt_w/2"/>
                                              </p:val>
                                            </p:tav>
                                            <p:tav tm="100000">
                                              <p:val>
                                                <p:strVal val="#ppt_x"/>
                                              </p:val>
                                            </p:tav>
                                          </p:tavLst>
                                        </p:anim>
                                        <p:anim calcmode="lin" valueType="num" p14:bounceEnd="80000">
                                          <p:cBhvr additive="base">
                                            <p:cTn id="29"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p:bldP spid="34"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6">
                                                <p:txEl>
                                                  <p:pRg st="0" end="0"/>
                                                </p:txEl>
                                              </p:spTgt>
                                            </p:tgtEl>
                                            <p:attrNameLst>
                                              <p:attrName>style.visibility</p:attrName>
                                            </p:attrNameLst>
                                          </p:cBhvr>
                                          <p:to>
                                            <p:strVal val="visible"/>
                                          </p:to>
                                        </p:set>
                                        <p:animEffect transition="in" filter="fade">
                                          <p:cBhvr>
                                            <p:cTn id="20" dur="500"/>
                                            <p:tgtEl>
                                              <p:spTgt spid="36">
                                                <p:txEl>
                                                  <p:pRg st="0" end="0"/>
                                                </p:txEl>
                                              </p:spTgt>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6">
                                                <p:txEl>
                                                  <p:pRg st="1" end="1"/>
                                                </p:txEl>
                                              </p:spTgt>
                                            </p:tgtEl>
                                            <p:attrNameLst>
                                              <p:attrName>style.visibility</p:attrName>
                                            </p:attrNameLst>
                                          </p:cBhvr>
                                          <p:to>
                                            <p:strVal val="visible"/>
                                          </p:to>
                                        </p:set>
                                        <p:animEffect transition="in" filter="fade">
                                          <p:cBhvr>
                                            <p:cTn id="24" dur="500"/>
                                            <p:tgtEl>
                                              <p:spTgt spid="36">
                                                <p:txEl>
                                                  <p:pRg st="1" end="1"/>
                                                </p:txEl>
                                              </p:spTgt>
                                            </p:tgtEl>
                                          </p:cBhvr>
                                        </p:animEffect>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0-#ppt_w/2"/>
                                              </p:val>
                                            </p:tav>
                                            <p:tav tm="100000">
                                              <p:val>
                                                <p:strVal val="#ppt_x"/>
                                              </p:val>
                                            </p:tav>
                                          </p:tavLst>
                                        </p:anim>
                                        <p:anim calcmode="lin" valueType="num">
                                          <p:cBhvr additive="base">
                                            <p:cTn id="29"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p:bldP spid="34" grpId="0"/>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430309"/>
            <a:ext cx="12192000" cy="2040091"/>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139521" y="3168801"/>
            <a:ext cx="11912957" cy="1815882"/>
          </a:xfrm>
          <a:prstGeom prst="rect">
            <a:avLst/>
          </a:prstGeom>
          <a:noFill/>
        </p:spPr>
        <p:txBody>
          <a:bodyPr wrap="square" lIns="91440" tIns="45720" rIns="91440" bIns="45720">
            <a:spAutoFit/>
          </a:bodyPr>
          <a:lstStyle/>
          <a:p>
            <a:pPr algn="ctr"/>
            <a:r>
              <a:rPr lang="fr-FR" sz="3600" b="1" dirty="0">
                <a:ln w="3175">
                  <a:noFill/>
                </a:ln>
                <a:solidFill>
                  <a:schemeClr val="bg1"/>
                </a:solidFill>
                <a:latin typeface="Century Gothic" pitchFamily="34" charset="0"/>
              </a:rPr>
              <a:t>La reconnaissance automatique de l’écriture manuscrite à l’aide l’intelligence artificielle</a:t>
            </a:r>
            <a:endParaRPr lang="fr-FR" sz="3600" dirty="0">
              <a:solidFill>
                <a:schemeClr val="bg1"/>
              </a:solidFill>
            </a:endParaRPr>
          </a:p>
          <a:p>
            <a:pPr algn="ctr"/>
            <a:endParaRPr lang="fr-FR" sz="4000" b="1" cap="none" spc="0" dirty="0">
              <a:ln w="0"/>
              <a:solidFill>
                <a:srgbClr val="6CB2A4"/>
              </a:solidFill>
              <a:effectLst>
                <a:outerShdw blurRad="38100" dist="19050" dir="2700000" algn="tl" rotWithShape="0">
                  <a:schemeClr val="dk1">
                    <a:alpha val="40000"/>
                  </a:schemeClr>
                </a:outerShdw>
              </a:effectLst>
              <a:latin typeface="Champagne &amp; Limousines" panose="020B0502020202020204" pitchFamily="34" charset="0"/>
              <a:ea typeface="Champagne &amp; Limousines" panose="020B0502020202020204" pitchFamily="34" charset="0"/>
            </a:endParaRPr>
          </a:p>
        </p:txBody>
      </p:sp>
      <p:sp>
        <p:nvSpPr>
          <p:cNvPr id="4" name="Rectangle 3"/>
          <p:cNvSpPr/>
          <p:nvPr/>
        </p:nvSpPr>
        <p:spPr>
          <a:xfrm>
            <a:off x="-1" y="2412158"/>
            <a:ext cx="12192000" cy="616755"/>
          </a:xfrm>
          <a:prstGeom prst="rect">
            <a:avLst/>
          </a:prstGeom>
          <a:gradFill flip="none" rotWithShape="1">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2700000" scaled="1"/>
            <a:tileRect/>
          </a:gra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262A35"/>
                </a:solidFill>
              </a:rPr>
              <a:t>Fin de la soutenance du Mémoire</a:t>
            </a:r>
          </a:p>
        </p:txBody>
      </p:sp>
      <p:sp>
        <p:nvSpPr>
          <p:cNvPr id="8" name="Espace réservé du numéro de diapositive 7"/>
          <p:cNvSpPr>
            <a:spLocks noGrp="1"/>
          </p:cNvSpPr>
          <p:nvPr>
            <p:ph type="sldNum" sz="quarter" idx="12"/>
          </p:nvPr>
        </p:nvSpPr>
        <p:spPr/>
        <p:txBody>
          <a:bodyPr/>
          <a:lstStyle/>
          <a:p>
            <a:fld id="{3AA2C0C2-B413-4EDF-AF80-F7139BEC61AB}" type="slidenum">
              <a:rPr lang="fr-FR" smtClean="0"/>
              <a:t>30</a:t>
            </a:fld>
            <a:endParaRPr lang="fr-FR" dirty="0"/>
          </a:p>
        </p:txBody>
      </p:sp>
      <p:pic>
        <p:nvPicPr>
          <p:cNvPr id="9" name="Image 8">
            <a:extLst>
              <a:ext uri="{FF2B5EF4-FFF2-40B4-BE49-F238E27FC236}">
                <a16:creationId xmlns:a16="http://schemas.microsoft.com/office/drawing/2014/main" id="{E4EC8217-B4D4-4B9E-9669-D13F79F2E8D7}"/>
              </a:ext>
            </a:extLst>
          </p:cNvPr>
          <p:cNvPicPr/>
          <p:nvPr/>
        </p:nvPicPr>
        <p:blipFill>
          <a:blip r:embed="rId2"/>
          <a:stretch>
            <a:fillRect/>
          </a:stretch>
        </p:blipFill>
        <p:spPr>
          <a:xfrm>
            <a:off x="4535424" y="191704"/>
            <a:ext cx="3137837" cy="1332295"/>
          </a:xfrm>
          <a:prstGeom prst="rect">
            <a:avLst/>
          </a:prstGeom>
        </p:spPr>
      </p:pic>
    </p:spTree>
    <p:extLst>
      <p:ext uri="{BB962C8B-B14F-4D97-AF65-F5344CB8AC3E}">
        <p14:creationId xmlns:p14="http://schemas.microsoft.com/office/powerpoint/2010/main" val="3796457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231566"/>
            <a:ext cx="12192000" cy="162643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rgbClr val="26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12192000" cy="5231566"/>
          </a:xfrm>
          <a:prstGeom prst="rect">
            <a:avLst/>
          </a:prstGeom>
          <a:noFill/>
          <a:ln>
            <a:solidFill>
              <a:srgbClr val="E4E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 name="Group 24"/>
          <p:cNvGrpSpPr/>
          <p:nvPr/>
        </p:nvGrpSpPr>
        <p:grpSpPr>
          <a:xfrm>
            <a:off x="3878678" y="1141309"/>
            <a:ext cx="593622" cy="593622"/>
            <a:chOff x="28575" y="3948113"/>
            <a:chExt cx="649288" cy="649288"/>
          </a:xfrm>
          <a:solidFill>
            <a:srgbClr val="262A35"/>
          </a:solidFill>
        </p:grpSpPr>
        <p:sp>
          <p:nvSpPr>
            <p:cNvPr id="10"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11" name="Freeform 38"/>
            <p:cNvSpPr>
              <a:spLocks/>
            </p:cNvSpPr>
            <p:nvPr/>
          </p:nvSpPr>
          <p:spPr bwMode="auto">
            <a:xfrm>
              <a:off x="163960"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27"/>
          <p:cNvGrpSpPr/>
          <p:nvPr/>
        </p:nvGrpSpPr>
        <p:grpSpPr>
          <a:xfrm>
            <a:off x="3918212" y="3186437"/>
            <a:ext cx="593622" cy="593622"/>
            <a:chOff x="28575" y="3948113"/>
            <a:chExt cx="649288" cy="649288"/>
          </a:xfrm>
          <a:solidFill>
            <a:srgbClr val="262A35"/>
          </a:solidFill>
        </p:grpSpPr>
        <p:sp>
          <p:nvSpPr>
            <p:cNvPr id="13"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4"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Rectangle 17"/>
          <p:cNvSpPr/>
          <p:nvPr/>
        </p:nvSpPr>
        <p:spPr>
          <a:xfrm>
            <a:off x="644362" y="5321507"/>
            <a:ext cx="6461905" cy="769441"/>
          </a:xfrm>
          <a:prstGeom prst="rect">
            <a:avLst/>
          </a:prstGeom>
        </p:spPr>
        <p:txBody>
          <a:bodyPr wrap="square">
            <a:spAutoFit/>
          </a:bodyPr>
          <a:lstStyle/>
          <a:p>
            <a:r>
              <a:rPr lang="en-US" sz="4400" b="1" spc="-150" dirty="0">
                <a:solidFill>
                  <a:schemeClr val="bg1"/>
                </a:solidFill>
                <a:latin typeface="Segoe UI" panose="020B0502040204020203" pitchFamily="34" charset="0"/>
                <a:ea typeface="Segoe UI" panose="020B0502040204020203" pitchFamily="34" charset="0"/>
                <a:cs typeface="Segoe UI" panose="020B0502040204020203" pitchFamily="34" charset="0"/>
              </a:rPr>
              <a:t>Contexte du </a:t>
            </a:r>
            <a:r>
              <a:rPr lang="en-US" sz="4400" b="1" spc="-150" dirty="0" err="1">
                <a:solidFill>
                  <a:schemeClr val="bg1"/>
                </a:solidFill>
                <a:latin typeface="Segoe UI" panose="020B0502040204020203" pitchFamily="34" charset="0"/>
                <a:ea typeface="Segoe UI" panose="020B0502040204020203" pitchFamily="34" charset="0"/>
                <a:cs typeface="Segoe UI" panose="020B0502040204020203" pitchFamily="34" charset="0"/>
              </a:rPr>
              <a:t>mémoire</a:t>
            </a:r>
            <a:endParaRPr lang="en-US" sz="4400" b="1" spc="-150" dirty="0">
              <a:latin typeface="Segoe UI" panose="020B0502040204020203" pitchFamily="34" charset="0"/>
              <a:ea typeface="Segoe UI" panose="020B0502040204020203" pitchFamily="34" charset="0"/>
              <a:cs typeface="Segoe UI" panose="020B0502040204020203" pitchFamily="34" charset="0"/>
            </a:endParaRPr>
          </a:p>
        </p:txBody>
      </p:sp>
      <p:sp>
        <p:nvSpPr>
          <p:cNvPr id="20" name="Rectangle 19"/>
          <p:cNvSpPr/>
          <p:nvPr/>
        </p:nvSpPr>
        <p:spPr>
          <a:xfrm>
            <a:off x="4773030" y="1084176"/>
            <a:ext cx="6281832" cy="707886"/>
          </a:xfrm>
          <a:prstGeom prst="rect">
            <a:avLst/>
          </a:prstGeom>
        </p:spPr>
        <p:txBody>
          <a:bodyPr wrap="square">
            <a:spAutoFit/>
          </a:bodyPr>
          <a:lstStyle/>
          <a:p>
            <a:r>
              <a:rPr lang="en-US" sz="4000" spc="-310" dirty="0" err="1">
                <a:solidFill>
                  <a:schemeClr val="accent1">
                    <a:lumMod val="50000"/>
                  </a:schemeClr>
                </a:solidFill>
                <a:latin typeface="Bookman Old Style" panose="02050604050505020204" pitchFamily="18" charset="0"/>
              </a:rPr>
              <a:t>Contexte</a:t>
            </a:r>
            <a:endParaRPr lang="en-US" sz="4000" spc="-310" dirty="0">
              <a:solidFill>
                <a:schemeClr val="accent1">
                  <a:lumMod val="50000"/>
                </a:schemeClr>
              </a:solidFill>
              <a:latin typeface="Bookman Old Style" panose="02050604050505020204" pitchFamily="18" charset="0"/>
            </a:endParaRPr>
          </a:p>
        </p:txBody>
      </p:sp>
      <p:sp>
        <p:nvSpPr>
          <p:cNvPr id="21" name="Rectangle 20"/>
          <p:cNvSpPr/>
          <p:nvPr/>
        </p:nvSpPr>
        <p:spPr>
          <a:xfrm>
            <a:off x="4707714" y="3072173"/>
            <a:ext cx="3279424" cy="707886"/>
          </a:xfrm>
          <a:prstGeom prst="rect">
            <a:avLst/>
          </a:prstGeom>
        </p:spPr>
        <p:txBody>
          <a:bodyPr wrap="none">
            <a:spAutoFit/>
          </a:bodyPr>
          <a:lstStyle/>
          <a:p>
            <a:r>
              <a:rPr lang="fr-FR" sz="4000" spc="-310" dirty="0">
                <a:solidFill>
                  <a:schemeClr val="accent1">
                    <a:lumMod val="50000"/>
                  </a:schemeClr>
                </a:solidFill>
                <a:latin typeface="Bookman Old Style" panose="02050604050505020204" pitchFamily="18" charset="0"/>
              </a:rPr>
              <a:t>Problématique</a:t>
            </a:r>
            <a:endParaRPr lang="en-US" sz="4000" spc="-310" dirty="0">
              <a:solidFill>
                <a:schemeClr val="accent1">
                  <a:lumMod val="50000"/>
                </a:schemeClr>
              </a:solidFill>
              <a:latin typeface="Bookman Old Style" panose="02050604050505020204" pitchFamily="18" charset="0"/>
            </a:endParaRPr>
          </a:p>
        </p:txBody>
      </p:sp>
      <p:sp>
        <p:nvSpPr>
          <p:cNvPr id="2" name="Espace réservé du numéro de diapositive 1"/>
          <p:cNvSpPr>
            <a:spLocks noGrp="1"/>
          </p:cNvSpPr>
          <p:nvPr>
            <p:ph type="sldNum" sz="quarter" idx="12"/>
          </p:nvPr>
        </p:nvSpPr>
        <p:spPr/>
        <p:txBody>
          <a:bodyPr/>
          <a:lstStyle/>
          <a:p>
            <a:fld id="{3AA2C0C2-B413-4EDF-AF80-F7139BEC61AB}" type="slidenum">
              <a:rPr lang="fr-FR" sz="2400" b="1" smtClean="0">
                <a:solidFill>
                  <a:schemeClr val="bg1"/>
                </a:solidFill>
              </a:rPr>
              <a:t>4</a:t>
            </a:fld>
            <a:endParaRPr lang="fr-FR" sz="2400" b="1" dirty="0">
              <a:solidFill>
                <a:schemeClr val="bg1"/>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32" y="1454235"/>
            <a:ext cx="3101614" cy="3781311"/>
          </a:xfrm>
          <a:prstGeom prst="rect">
            <a:avLst/>
          </a:prstGeom>
        </p:spPr>
      </p:pic>
    </p:spTree>
    <p:extLst>
      <p:ext uri="{BB962C8B-B14F-4D97-AF65-F5344CB8AC3E}">
        <p14:creationId xmlns:p14="http://schemas.microsoft.com/office/powerpoint/2010/main" val="23112089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à coins arrondis 21"/>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708345" y="1124577"/>
            <a:ext cx="1367683" cy="461665"/>
          </a:xfrm>
          <a:prstGeom prst="rect">
            <a:avLst/>
          </a:prstGeom>
          <a:noFill/>
        </p:spPr>
        <p:txBody>
          <a:bodyPr wrap="none" lIns="91440" tIns="45720" rIns="91440" bIns="45720">
            <a:spAutoFit/>
          </a:bodyPr>
          <a:lstStyle/>
          <a:p>
            <a:pPr algn="ctr"/>
            <a:r>
              <a:rPr lang="fr-FR" sz="2400" cap="none" spc="0" dirty="0">
                <a:ln w="0"/>
                <a:solidFill>
                  <a:srgbClr val="2F7BCF"/>
                </a:solidFill>
                <a:latin typeface="Imprint MT Shadow" panose="04020605060303030202" pitchFamily="82" charset="0"/>
              </a:rPr>
              <a:t>Contexte</a:t>
            </a:r>
          </a:p>
        </p:txBody>
      </p:sp>
      <p:grpSp>
        <p:nvGrpSpPr>
          <p:cNvPr id="6" name="Group 27"/>
          <p:cNvGrpSpPr/>
          <p:nvPr/>
        </p:nvGrpSpPr>
        <p:grpSpPr>
          <a:xfrm>
            <a:off x="478356" y="1084630"/>
            <a:ext cx="593622" cy="593622"/>
            <a:chOff x="28575" y="3948113"/>
            <a:chExt cx="649288" cy="649288"/>
          </a:xfrm>
          <a:solidFill>
            <a:srgbClr val="262A35"/>
          </a:solidFill>
        </p:grpSpPr>
        <p:sp>
          <p:nvSpPr>
            <p:cNvPr id="7"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8"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p:nvSpPr>
        <p:spPr>
          <a:xfrm>
            <a:off x="1500552" y="3"/>
            <a:ext cx="1781908" cy="737168"/>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a:t>
            </a:r>
            <a:r>
              <a:rPr lang="en-US" sz="2000" spc="-310" dirty="0" err="1">
                <a:solidFill>
                  <a:schemeClr val="bg1">
                    <a:lumMod val="95000"/>
                  </a:schemeClr>
                </a:solidFill>
                <a:latin typeface="Bookman Old Style" panose="02050604050505020204" pitchFamily="18" charset="0"/>
              </a:rPr>
              <a:t>mémoire</a:t>
            </a:r>
            <a:endParaRPr lang="en-US" sz="2000" spc="-310" dirty="0">
              <a:solidFill>
                <a:schemeClr val="bg1">
                  <a:lumMod val="95000"/>
                </a:schemeClr>
              </a:solidFill>
              <a:latin typeface="Bookman Old Style" panose="02050604050505020204" pitchFamily="18" charset="0"/>
            </a:endParaRPr>
          </a:p>
          <a:p>
            <a:pPr algn="ctr"/>
            <a:endParaRPr lang="fr-FR" dirty="0">
              <a:solidFill>
                <a:srgbClr val="0070C0"/>
              </a:solidFill>
            </a:endParaRPr>
          </a:p>
        </p:txBody>
      </p:sp>
      <p:sp>
        <p:nvSpPr>
          <p:cNvPr id="11" name="Rectangle 10"/>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p:txBody>
      </p:sp>
      <p:sp>
        <p:nvSpPr>
          <p:cNvPr id="17" name="Chevron 16"/>
          <p:cNvSpPr/>
          <p:nvPr/>
        </p:nvSpPr>
        <p:spPr>
          <a:xfrm rot="5400000">
            <a:off x="2266706" y="682402"/>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Chevron 17"/>
          <p:cNvSpPr/>
          <p:nvPr/>
        </p:nvSpPr>
        <p:spPr>
          <a:xfrm rot="5400000">
            <a:off x="2264372" y="762644"/>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Espace réservé du numéro de diapositive 2"/>
          <p:cNvSpPr>
            <a:spLocks noGrp="1"/>
          </p:cNvSpPr>
          <p:nvPr>
            <p:ph type="sldNum" sz="quarter" idx="12"/>
          </p:nvPr>
        </p:nvSpPr>
        <p:spPr>
          <a:xfrm>
            <a:off x="10845253" y="6438488"/>
            <a:ext cx="328246" cy="392319"/>
          </a:xfrm>
        </p:spPr>
        <p:txBody>
          <a:bodyPr/>
          <a:lstStyle/>
          <a:p>
            <a:fld id="{A9BA42B7-FD63-4E73-83E0-47365F3C1431}" type="slidenum">
              <a:rPr lang="fr-FR" sz="2400" b="1" smtClean="0">
                <a:solidFill>
                  <a:schemeClr val="bg1"/>
                </a:solidFill>
              </a:rPr>
              <a:t>5</a:t>
            </a:fld>
            <a:endParaRPr lang="fr-FR" sz="2400" b="1" dirty="0">
              <a:solidFill>
                <a:schemeClr val="bg1"/>
              </a:solidFill>
            </a:endParaRPr>
          </a:p>
        </p:txBody>
      </p:sp>
      <p:sp>
        <p:nvSpPr>
          <p:cNvPr id="36" name="Rectangle 35"/>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5064368"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38" name="Rectangle 37"/>
          <p:cNvSpPr/>
          <p:nvPr/>
        </p:nvSpPr>
        <p:spPr>
          <a:xfrm>
            <a:off x="6846276"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p:txBody>
      </p:sp>
      <p:sp>
        <p:nvSpPr>
          <p:cNvPr id="39" name="Rectangle 38"/>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40" name="Rectangle 39"/>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pic>
        <p:nvPicPr>
          <p:cNvPr id="1028" name="Picture 4" descr="RÃ©sultat de recherche d'images pour &quot;apprentissage l'alphabet prof&quot;">
            <a:extLst>
              <a:ext uri="{FF2B5EF4-FFF2-40B4-BE49-F238E27FC236}">
                <a16:creationId xmlns:a16="http://schemas.microsoft.com/office/drawing/2014/main" id="{6C04D8CA-4B38-4A4F-BADB-E958C1589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2351" y="1590675"/>
            <a:ext cx="249555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Ã©sultat de recherche d'images pour &quot;QCM&quot;">
            <a:extLst>
              <a:ext uri="{FF2B5EF4-FFF2-40B4-BE49-F238E27FC236}">
                <a16:creationId xmlns:a16="http://schemas.microsoft.com/office/drawing/2014/main" id="{1A506820-16B2-4CF5-B896-FE5D12D36A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5664" y="4093069"/>
            <a:ext cx="2828925" cy="161925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1862A958-4024-4DE3-9577-C85FCF8E0933}"/>
              </a:ext>
            </a:extLst>
          </p:cNvPr>
          <p:cNvSpPr txBox="1"/>
          <p:nvPr/>
        </p:nvSpPr>
        <p:spPr>
          <a:xfrm>
            <a:off x="775167" y="2361460"/>
            <a:ext cx="5927474" cy="310854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000" dirty="0"/>
              <a:t>Prédire la performance des étudiants</a:t>
            </a:r>
          </a:p>
          <a:p>
            <a:pPr marL="285750" indent="-285750">
              <a:lnSpc>
                <a:spcPct val="200000"/>
              </a:lnSpc>
              <a:buFont typeface="Arial" panose="020B0604020202020204" pitchFamily="34" charset="0"/>
              <a:buChar char="•"/>
            </a:pPr>
            <a:r>
              <a:rPr lang="fr-FR" sz="2000" dirty="0"/>
              <a:t>Étudiants test</a:t>
            </a:r>
          </a:p>
          <a:p>
            <a:pPr marL="285750" indent="-285750">
              <a:lnSpc>
                <a:spcPct val="200000"/>
              </a:lnSpc>
              <a:buFont typeface="Arial" panose="020B0604020202020204" pitchFamily="34" charset="0"/>
              <a:buChar char="•"/>
            </a:pPr>
            <a:r>
              <a:rPr lang="fr-FR" sz="2000" dirty="0"/>
              <a:t>Améliorer le système de notation</a:t>
            </a:r>
          </a:p>
          <a:p>
            <a:pPr marL="285750" indent="-285750">
              <a:lnSpc>
                <a:spcPct val="200000"/>
              </a:lnSpc>
              <a:buFont typeface="Arial" panose="020B0604020202020204" pitchFamily="34" charset="0"/>
              <a:buChar char="•"/>
            </a:pPr>
            <a:r>
              <a:rPr lang="fr-FR" sz="2000" dirty="0"/>
              <a:t>Fournir un apprentissage personnalisé</a:t>
            </a:r>
          </a:p>
          <a:p>
            <a:endParaRPr lang="fr-FR" dirty="0"/>
          </a:p>
          <a:p>
            <a:endParaRPr lang="fr-FR" dirty="0"/>
          </a:p>
        </p:txBody>
      </p:sp>
    </p:spTree>
    <p:extLst>
      <p:ext uri="{BB962C8B-B14F-4D97-AF65-F5344CB8AC3E}">
        <p14:creationId xmlns:p14="http://schemas.microsoft.com/office/powerpoint/2010/main" val="279382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1154028" y="1095830"/>
            <a:ext cx="2130713" cy="461665"/>
          </a:xfrm>
          <a:prstGeom prst="rect">
            <a:avLst/>
          </a:prstGeom>
          <a:noFill/>
        </p:spPr>
        <p:txBody>
          <a:bodyPr wrap="none" lIns="91440" tIns="45720" rIns="91440" bIns="45720">
            <a:spAutoFit/>
          </a:bodyPr>
          <a:lstStyle/>
          <a:p>
            <a:pPr algn="ctr"/>
            <a:r>
              <a:rPr lang="fr-FR" sz="2400" cap="none" spc="0" dirty="0">
                <a:ln w="0"/>
                <a:solidFill>
                  <a:srgbClr val="2F7BCF"/>
                </a:solidFill>
                <a:latin typeface="Imprint MT Shadow" panose="04020605060303030202" pitchFamily="82" charset="0"/>
              </a:rPr>
              <a:t>Problématique</a:t>
            </a:r>
          </a:p>
        </p:txBody>
      </p:sp>
      <p:grpSp>
        <p:nvGrpSpPr>
          <p:cNvPr id="44" name="Group 27"/>
          <p:cNvGrpSpPr/>
          <p:nvPr/>
        </p:nvGrpSpPr>
        <p:grpSpPr>
          <a:xfrm>
            <a:off x="478356" y="1084630"/>
            <a:ext cx="593622" cy="593622"/>
            <a:chOff x="28575" y="3948113"/>
            <a:chExt cx="649288" cy="649288"/>
          </a:xfrm>
          <a:solidFill>
            <a:srgbClr val="262A35"/>
          </a:solidFill>
        </p:grpSpPr>
        <p:sp>
          <p:nvSpPr>
            <p:cNvPr id="45"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46"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Espace réservé du numéro de diapositive 1"/>
          <p:cNvSpPr>
            <a:spLocks noGrp="1"/>
          </p:cNvSpPr>
          <p:nvPr>
            <p:ph type="sldNum" sz="quarter" idx="12"/>
          </p:nvPr>
        </p:nvSpPr>
        <p:spPr>
          <a:xfrm>
            <a:off x="10791207" y="6438489"/>
            <a:ext cx="332232" cy="337372"/>
          </a:xfrm>
        </p:spPr>
        <p:txBody>
          <a:bodyPr/>
          <a:lstStyle/>
          <a:p>
            <a:fld id="{3AA2C0C2-B413-4EDF-AF80-F7139BEC61AB}" type="slidenum">
              <a:rPr lang="fr-FR" sz="2400" b="1" smtClean="0">
                <a:solidFill>
                  <a:schemeClr val="bg1"/>
                </a:solidFill>
              </a:rPr>
              <a:t>6</a:t>
            </a:fld>
            <a:endParaRPr lang="fr-FR" sz="2400" b="1" dirty="0">
              <a:solidFill>
                <a:schemeClr val="bg1"/>
              </a:solidFill>
            </a:endParaRPr>
          </a:p>
        </p:txBody>
      </p:sp>
      <p:sp>
        <p:nvSpPr>
          <p:cNvPr id="28" name="Rectangle 27"/>
          <p:cNvSpPr/>
          <p:nvPr/>
        </p:nvSpPr>
        <p:spPr>
          <a:xfrm>
            <a:off x="1500552" y="3"/>
            <a:ext cx="1781908" cy="737168"/>
          </a:xfrm>
          <a:prstGeom prst="rect">
            <a:avLst/>
          </a:prstGeom>
          <a:gradFill flip="none" rotWithShape="1">
            <a:gsLst>
              <a:gs pos="0">
                <a:srgbClr val="2F7BCF">
                  <a:shade val="30000"/>
                  <a:satMod val="115000"/>
                </a:srgbClr>
              </a:gs>
              <a:gs pos="50000">
                <a:srgbClr val="2F7BCF">
                  <a:shade val="67500"/>
                  <a:satMod val="115000"/>
                </a:srgbClr>
              </a:gs>
              <a:gs pos="100000">
                <a:srgbClr val="2F7BCF">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10" dirty="0">
              <a:solidFill>
                <a:schemeClr val="bg1">
                  <a:lumMod val="95000"/>
                </a:schemeClr>
              </a:solidFill>
              <a:latin typeface="Bookman Old Style" panose="02050604050505020204" pitchFamily="18" charset="0"/>
            </a:endParaRPr>
          </a:p>
          <a:p>
            <a:pPr algn="ctr"/>
            <a:r>
              <a:rPr lang="en-US" sz="2000" spc="-310" dirty="0">
                <a:solidFill>
                  <a:schemeClr val="bg1">
                    <a:lumMod val="95000"/>
                  </a:schemeClr>
                </a:solidFill>
                <a:latin typeface="Bookman Old Style" panose="02050604050505020204" pitchFamily="18" charset="0"/>
              </a:rPr>
              <a:t>Contexte  du projet</a:t>
            </a:r>
          </a:p>
          <a:p>
            <a:pPr algn="ctr"/>
            <a:endParaRPr lang="fr-FR" dirty="0">
              <a:solidFill>
                <a:srgbClr val="0070C0"/>
              </a:solidFill>
            </a:endParaRPr>
          </a:p>
        </p:txBody>
      </p:sp>
      <p:sp>
        <p:nvSpPr>
          <p:cNvPr id="29" name="Rectangle 28"/>
          <p:cNvSpPr/>
          <p:nvPr/>
        </p:nvSpPr>
        <p:spPr>
          <a:xfrm>
            <a:off x="3282460" y="3"/>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p:txBody>
      </p:sp>
      <p:sp>
        <p:nvSpPr>
          <p:cNvPr id="30" name="Chevron 29"/>
          <p:cNvSpPr/>
          <p:nvPr/>
        </p:nvSpPr>
        <p:spPr>
          <a:xfrm rot="5400000">
            <a:off x="2266706" y="682402"/>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1" name="Chevron 30"/>
          <p:cNvSpPr/>
          <p:nvPr/>
        </p:nvSpPr>
        <p:spPr>
          <a:xfrm rot="5400000">
            <a:off x="2264372" y="762644"/>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3" name="Rectangle 32"/>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5064368"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43" name="Rectangle 42"/>
          <p:cNvSpPr/>
          <p:nvPr/>
        </p:nvSpPr>
        <p:spPr>
          <a:xfrm>
            <a:off x="6846276"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p:txBody>
      </p:sp>
      <p:sp>
        <p:nvSpPr>
          <p:cNvPr id="49" name="Rectangle 48"/>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50" name="Rectangle 49"/>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pic>
        <p:nvPicPr>
          <p:cNvPr id="27" name="Picture 2" descr="http://www.icone-png.com/png/54/53886.png">
            <a:extLst>
              <a:ext uri="{FF2B5EF4-FFF2-40B4-BE49-F238E27FC236}">
                <a16:creationId xmlns:a16="http://schemas.microsoft.com/office/drawing/2014/main" id="{D8FDA45F-491C-4746-9504-A0DC8CB78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77" y="2201002"/>
            <a:ext cx="238125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RÃ©sultat de recherche d'images pour &quot;reconnaissance de l'Ã©criture manuscrite&quot;">
            <a:extLst>
              <a:ext uri="{FF2B5EF4-FFF2-40B4-BE49-F238E27FC236}">
                <a16:creationId xmlns:a16="http://schemas.microsoft.com/office/drawing/2014/main" id="{D69DA992-84B2-4336-8B4C-BCF312B1E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190" y="1907318"/>
            <a:ext cx="3094810" cy="193425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2D7025CB-7466-4061-8138-8A599792B02D}"/>
              </a:ext>
            </a:extLst>
          </p:cNvPr>
          <p:cNvPicPr>
            <a:picLocks noChangeAspect="1"/>
          </p:cNvPicPr>
          <p:nvPr/>
        </p:nvPicPr>
        <p:blipFill>
          <a:blip r:embed="rId5"/>
          <a:stretch>
            <a:fillRect/>
          </a:stretch>
        </p:blipFill>
        <p:spPr>
          <a:xfrm>
            <a:off x="8490547" y="1729229"/>
            <a:ext cx="2300660" cy="3091195"/>
          </a:xfrm>
          <a:prstGeom prst="rect">
            <a:avLst/>
          </a:prstGeom>
        </p:spPr>
      </p:pic>
      <p:pic>
        <p:nvPicPr>
          <p:cNvPr id="2052" name="Picture 4" descr="RÃ©sultat de recherche d'images pour &quot;correction d'examen&quot;">
            <a:extLst>
              <a:ext uri="{FF2B5EF4-FFF2-40B4-BE49-F238E27FC236}">
                <a16:creationId xmlns:a16="http://schemas.microsoft.com/office/drawing/2014/main" id="{61E62F1E-86FC-4E18-9FBA-D7E8635C8C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4368" y="4518837"/>
            <a:ext cx="2612046" cy="1744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0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37"/>
          <p:cNvSpPr>
            <a:spLocks noChangeArrowheads="1"/>
          </p:cNvSpPr>
          <p:nvPr/>
        </p:nvSpPr>
        <p:spPr bwMode="auto">
          <a:xfrm>
            <a:off x="797133" y="1345031"/>
            <a:ext cx="593622" cy="593622"/>
          </a:xfrm>
          <a:prstGeom prst="ellipse">
            <a:avLst/>
          </a:prstGeom>
          <a:solidFill>
            <a:schemeClr val="bg2">
              <a:lumMod val="90000"/>
            </a:schemeClr>
          </a:solidFill>
          <a:ln w="38100">
            <a:solidFill>
              <a:schemeClr val="bg2">
                <a:lumMod val="90000"/>
              </a:schemeClr>
            </a:solid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13" name="Oval 37"/>
          <p:cNvSpPr>
            <a:spLocks noChangeArrowheads="1"/>
          </p:cNvSpPr>
          <p:nvPr/>
        </p:nvSpPr>
        <p:spPr bwMode="auto">
          <a:xfrm>
            <a:off x="797133" y="2203307"/>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6" name="Oval 37"/>
          <p:cNvSpPr>
            <a:spLocks noChangeArrowheads="1"/>
          </p:cNvSpPr>
          <p:nvPr/>
        </p:nvSpPr>
        <p:spPr bwMode="auto">
          <a:xfrm>
            <a:off x="797133" y="3062412"/>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0" name="Rectangle 19"/>
          <p:cNvSpPr/>
          <p:nvPr/>
        </p:nvSpPr>
        <p:spPr>
          <a:xfrm>
            <a:off x="1439469" y="1230767"/>
            <a:ext cx="4124206" cy="707886"/>
          </a:xfrm>
          <a:prstGeom prst="rect">
            <a:avLst/>
          </a:prstGeom>
        </p:spPr>
        <p:txBody>
          <a:bodyPr wrap="none">
            <a:spAutoFit/>
          </a:bodyPr>
          <a:lstStyle/>
          <a:p>
            <a:r>
              <a:rPr lang="en-US" sz="4000" spc="-310" dirty="0">
                <a:solidFill>
                  <a:schemeClr val="bg2">
                    <a:lumMod val="90000"/>
                  </a:schemeClr>
                </a:solidFill>
                <a:latin typeface="Bookman Old Style" panose="02050604050505020204" pitchFamily="18" charset="0"/>
              </a:rPr>
              <a:t>Contexte du projet</a:t>
            </a:r>
          </a:p>
        </p:txBody>
      </p:sp>
      <p:sp>
        <p:nvSpPr>
          <p:cNvPr id="21" name="Rectangle 20"/>
          <p:cNvSpPr/>
          <p:nvPr/>
        </p:nvSpPr>
        <p:spPr>
          <a:xfrm>
            <a:off x="1439469" y="2146588"/>
            <a:ext cx="2622193" cy="1323439"/>
          </a:xfrm>
          <a:prstGeom prst="rect">
            <a:avLst/>
          </a:prstGeom>
        </p:spPr>
        <p:txBody>
          <a:bodyPr wrap="none">
            <a:spAutoFit/>
          </a:bodyPr>
          <a:lstStyle/>
          <a:p>
            <a:r>
              <a:rPr lang="fr-FR" sz="4000" spc="-310" dirty="0">
                <a:solidFill>
                  <a:schemeClr val="accent1">
                    <a:lumMod val="50000"/>
                  </a:schemeClr>
                </a:solidFill>
                <a:latin typeface="Bookman Old Style" panose="02050604050505020204" pitchFamily="18" charset="0"/>
              </a:rPr>
              <a:t>Etat de l’art</a:t>
            </a:r>
            <a:endParaRPr lang="en-US" sz="4000" spc="-310" dirty="0">
              <a:solidFill>
                <a:schemeClr val="accent1">
                  <a:lumMod val="50000"/>
                </a:schemeClr>
              </a:solidFill>
              <a:latin typeface="Bookman Old Style" panose="02050604050505020204" pitchFamily="18" charset="0"/>
            </a:endParaRPr>
          </a:p>
          <a:p>
            <a:endParaRPr lang="en-US" sz="4000" spc="-310" dirty="0">
              <a:solidFill>
                <a:schemeClr val="accent1">
                  <a:lumMod val="50000"/>
                </a:schemeClr>
              </a:solidFill>
              <a:latin typeface="Bookman Old Style" panose="02050604050505020204" pitchFamily="18" charset="0"/>
            </a:endParaRPr>
          </a:p>
        </p:txBody>
      </p:sp>
      <p:sp>
        <p:nvSpPr>
          <p:cNvPr id="22" name="Rectangle 21"/>
          <p:cNvSpPr/>
          <p:nvPr/>
        </p:nvSpPr>
        <p:spPr>
          <a:xfrm>
            <a:off x="1456099" y="3005280"/>
            <a:ext cx="3720890" cy="707886"/>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Etude technique</a:t>
            </a:r>
          </a:p>
        </p:txBody>
      </p:sp>
      <p:sp>
        <p:nvSpPr>
          <p:cNvPr id="3" name="Rectangle 2"/>
          <p:cNvSpPr/>
          <p:nvPr/>
        </p:nvSpPr>
        <p:spPr>
          <a:xfrm>
            <a:off x="-3225" y="-48340"/>
            <a:ext cx="12192000" cy="100628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74422" y="34613"/>
            <a:ext cx="6077950" cy="923330"/>
          </a:xfrm>
          <a:prstGeom prst="rect">
            <a:avLst/>
          </a:prstGeom>
        </p:spPr>
        <p:txBody>
          <a:bodyPr wrap="square">
            <a:spAutoFit/>
          </a:bodyPr>
          <a:lstStyle/>
          <a:p>
            <a:r>
              <a:rPr lang="en-US" sz="5400" b="1" spc="-150" dirty="0">
                <a:solidFill>
                  <a:schemeClr val="bg1"/>
                </a:solidFill>
                <a:latin typeface="Segoe UI" panose="020B0502040204020203" pitchFamily="34" charset="0"/>
                <a:ea typeface="Segoe UI" panose="020B0502040204020203" pitchFamily="34" charset="0"/>
                <a:cs typeface="Segoe UI" panose="020B0502040204020203" pitchFamily="34" charset="0"/>
              </a:rPr>
              <a:t>Plan </a:t>
            </a:r>
            <a:endParaRPr lang="en-US" sz="5400" b="1" spc="-150" dirty="0">
              <a:latin typeface="Segoe UI" panose="020B0502040204020203" pitchFamily="34" charset="0"/>
              <a:ea typeface="Segoe UI" panose="020B0502040204020203" pitchFamily="34" charset="0"/>
              <a:cs typeface="Segoe UI" panose="020B0502040204020203" pitchFamily="34" charset="0"/>
            </a:endParaRPr>
          </a:p>
        </p:txBody>
      </p:sp>
      <p:sp>
        <p:nvSpPr>
          <p:cNvPr id="29" name="Oval 37"/>
          <p:cNvSpPr>
            <a:spLocks noChangeArrowheads="1"/>
          </p:cNvSpPr>
          <p:nvPr/>
        </p:nvSpPr>
        <p:spPr bwMode="auto">
          <a:xfrm>
            <a:off x="809031" y="3921101"/>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32" name="Oval 37"/>
          <p:cNvSpPr>
            <a:spLocks noChangeArrowheads="1"/>
          </p:cNvSpPr>
          <p:nvPr/>
        </p:nvSpPr>
        <p:spPr bwMode="auto">
          <a:xfrm>
            <a:off x="809031" y="4779377"/>
            <a:ext cx="593622" cy="593622"/>
          </a:xfrm>
          <a:prstGeom prst="ellipse">
            <a:avLst/>
          </a:prstGeom>
          <a:solidFill>
            <a:schemeClr val="accent1">
              <a:lumMod val="50000"/>
            </a:schemeClr>
          </a:solidFill>
          <a:ln w="38100">
            <a:solidFill>
              <a:schemeClr val="accent1">
                <a:lumMod val="50000"/>
              </a:schemeClr>
            </a:solid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37" name="Rectangle 36"/>
          <p:cNvSpPr/>
          <p:nvPr/>
        </p:nvSpPr>
        <p:spPr>
          <a:xfrm>
            <a:off x="1451367" y="3806837"/>
            <a:ext cx="2616422" cy="707886"/>
          </a:xfrm>
          <a:prstGeom prst="rect">
            <a:avLst/>
          </a:prstGeom>
        </p:spPr>
        <p:txBody>
          <a:bodyPr wrap="none">
            <a:spAutoFit/>
          </a:bodyPr>
          <a:lstStyle/>
          <a:p>
            <a:r>
              <a:rPr lang="fr-FR" sz="4000" spc="-310" dirty="0">
                <a:solidFill>
                  <a:schemeClr val="accent1">
                    <a:lumMod val="50000"/>
                  </a:schemeClr>
                </a:solidFill>
                <a:latin typeface="Bookman Old Style" panose="02050604050505020204" pitchFamily="18" charset="0"/>
              </a:rPr>
              <a:t>Réalisation</a:t>
            </a:r>
            <a:endParaRPr lang="en-US" sz="4000" spc="-310" dirty="0">
              <a:solidFill>
                <a:schemeClr val="accent1">
                  <a:lumMod val="50000"/>
                </a:schemeClr>
              </a:solidFill>
              <a:latin typeface="Bookman Old Style" panose="02050604050505020204" pitchFamily="18" charset="0"/>
            </a:endParaRPr>
          </a:p>
        </p:txBody>
      </p:sp>
      <p:sp>
        <p:nvSpPr>
          <p:cNvPr id="39" name="Rectangle 38"/>
          <p:cNvSpPr/>
          <p:nvPr/>
        </p:nvSpPr>
        <p:spPr>
          <a:xfrm>
            <a:off x="1439469" y="4651442"/>
            <a:ext cx="5832366" cy="707886"/>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Conclusion et perspectives</a:t>
            </a:r>
          </a:p>
        </p:txBody>
      </p:sp>
      <p:sp>
        <p:nvSpPr>
          <p:cNvPr id="2" name="Rectangle 1"/>
          <p:cNvSpPr/>
          <p:nvPr/>
        </p:nvSpPr>
        <p:spPr>
          <a:xfrm>
            <a:off x="868562" y="1291493"/>
            <a:ext cx="450764" cy="646331"/>
          </a:xfrm>
          <a:prstGeom prst="rect">
            <a:avLst/>
          </a:prstGeom>
          <a:noFill/>
        </p:spPr>
        <p:txBody>
          <a:bodyPr wrap="none" lIns="91440" tIns="45720" rIns="91440" bIns="45720">
            <a:spAutoFit/>
          </a:bodyPr>
          <a:lstStyle/>
          <a:p>
            <a:pPr algn="ctr"/>
            <a:r>
              <a:rPr lang="fr-FR" sz="3600" b="1" cap="none" spc="0" dirty="0">
                <a:ln w="0"/>
                <a:solidFill>
                  <a:schemeClr val="bg2"/>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1</a:t>
            </a:r>
          </a:p>
        </p:txBody>
      </p:sp>
      <p:sp>
        <p:nvSpPr>
          <p:cNvPr id="41" name="Rectangle 40"/>
          <p:cNvSpPr/>
          <p:nvPr/>
        </p:nvSpPr>
        <p:spPr>
          <a:xfrm>
            <a:off x="864880" y="2153260"/>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2</a:t>
            </a:r>
          </a:p>
        </p:txBody>
      </p:sp>
      <p:sp>
        <p:nvSpPr>
          <p:cNvPr id="42" name="Rectangle 41"/>
          <p:cNvSpPr/>
          <p:nvPr/>
        </p:nvSpPr>
        <p:spPr>
          <a:xfrm>
            <a:off x="864880" y="3012392"/>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3</a:t>
            </a:r>
          </a:p>
        </p:txBody>
      </p:sp>
      <p:sp>
        <p:nvSpPr>
          <p:cNvPr id="43" name="Rectangle 42"/>
          <p:cNvSpPr/>
          <p:nvPr/>
        </p:nvSpPr>
        <p:spPr>
          <a:xfrm>
            <a:off x="880460" y="3858175"/>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4</a:t>
            </a:r>
          </a:p>
        </p:txBody>
      </p:sp>
      <p:sp>
        <p:nvSpPr>
          <p:cNvPr id="44" name="Rectangle 43"/>
          <p:cNvSpPr/>
          <p:nvPr/>
        </p:nvSpPr>
        <p:spPr>
          <a:xfrm>
            <a:off x="880460" y="4716451"/>
            <a:ext cx="450764" cy="646331"/>
          </a:xfrm>
          <a:prstGeom prst="rect">
            <a:avLst/>
          </a:prstGeom>
          <a:noFill/>
        </p:spPr>
        <p:txBody>
          <a:bodyPr wrap="none" lIns="91440" tIns="45720" rIns="91440" bIns="45720">
            <a:spAutoFit/>
          </a:bodyPr>
          <a:lstStyle/>
          <a:p>
            <a:pPr algn="ctr"/>
            <a:r>
              <a:rPr lang="fr-FR" sz="3600" b="1" cap="none" spc="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Segoe UI" panose="020B0502040204020203" pitchFamily="34" charset="0"/>
                <a:cs typeface="Segoe UI" panose="020B0502040204020203" pitchFamily="34" charset="0"/>
              </a:rPr>
              <a:t>5</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7437" y="1201605"/>
            <a:ext cx="2768888" cy="2959175"/>
          </a:xfrm>
          <a:prstGeom prst="rect">
            <a:avLst/>
          </a:prstGeom>
        </p:spPr>
      </p:pic>
      <p:sp>
        <p:nvSpPr>
          <p:cNvPr id="26" name="Rectangle à coins arrondis 25"/>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a:xfrm>
            <a:off x="10594848" y="6465681"/>
            <a:ext cx="612648" cy="392318"/>
          </a:xfrm>
        </p:spPr>
        <p:txBody>
          <a:bodyPr/>
          <a:lstStyle/>
          <a:p>
            <a:fld id="{3AA2C0C2-B413-4EDF-AF80-F7139BEC61AB}" type="slidenum">
              <a:rPr lang="fr-FR" sz="2400" b="1" smtClean="0">
                <a:solidFill>
                  <a:schemeClr val="bg1"/>
                </a:solidFill>
              </a:rPr>
              <a:t>7</a:t>
            </a:fld>
            <a:endParaRPr lang="fr-FR" sz="2400" b="1" dirty="0">
              <a:solidFill>
                <a:schemeClr val="bg1"/>
              </a:solidFill>
            </a:endParaRPr>
          </a:p>
        </p:txBody>
      </p:sp>
    </p:spTree>
    <p:extLst>
      <p:ext uri="{BB962C8B-B14F-4D97-AF65-F5344CB8AC3E}">
        <p14:creationId xmlns:p14="http://schemas.microsoft.com/office/powerpoint/2010/main" val="21338568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par>
                              <p:cTn id="21" fill="hold">
                                <p:stCondLst>
                                  <p:cond delay="2000"/>
                                </p:stCondLst>
                                <p:childTnLst>
                                  <p:par>
                                    <p:cTn id="22" presetID="2" presetClass="entr" presetSubtype="8" fill="hold" grpId="0" nodeType="afterEffect" p14:presetBounceEnd="80000">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14:bounceEnd="80000">
                                          <p:cBhvr additive="base">
                                            <p:cTn id="24" dur="500" fill="hold"/>
                                            <p:tgtEl>
                                              <p:spTgt spid="22"/>
                                            </p:tgtEl>
                                            <p:attrNameLst>
                                              <p:attrName>ppt_x</p:attrName>
                                            </p:attrNameLst>
                                          </p:cBhvr>
                                          <p:tavLst>
                                            <p:tav tm="0">
                                              <p:val>
                                                <p:strVal val="0-#ppt_w/2"/>
                                              </p:val>
                                            </p:tav>
                                            <p:tav tm="100000">
                                              <p:val>
                                                <p:strVal val="#ppt_x"/>
                                              </p:val>
                                            </p:tav>
                                          </p:tavLst>
                                        </p:anim>
                                        <p:anim calcmode="lin" valueType="num" p14:bounceEnd="80000">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18" grpId="0"/>
          <p:bldP spid="37" grpId="0"/>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18" grpId="0"/>
          <p:bldP spid="37" grpId="0"/>
          <p:bldP spid="3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231566"/>
            <a:ext cx="12192000" cy="162643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rgbClr val="26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12192000" cy="5231566"/>
          </a:xfrm>
          <a:prstGeom prst="rect">
            <a:avLst/>
          </a:prstGeom>
          <a:noFill/>
          <a:ln>
            <a:solidFill>
              <a:srgbClr val="E4E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44362" y="5321507"/>
            <a:ext cx="6461905" cy="769441"/>
          </a:xfrm>
          <a:prstGeom prst="rect">
            <a:avLst/>
          </a:prstGeom>
        </p:spPr>
        <p:txBody>
          <a:bodyPr wrap="square">
            <a:spAutoFit/>
          </a:bodyPr>
          <a:lstStyle/>
          <a:p>
            <a:r>
              <a:rPr lang="fr-FR" sz="4400" b="1" spc="-150" dirty="0">
                <a:solidFill>
                  <a:schemeClr val="bg1"/>
                </a:solidFill>
                <a:latin typeface="Segoe UI" panose="020B0502040204020203" pitchFamily="34" charset="0"/>
                <a:ea typeface="Segoe UI" panose="020B0502040204020203" pitchFamily="34" charset="0"/>
                <a:cs typeface="Segoe UI" panose="020B0502040204020203" pitchFamily="34" charset="0"/>
              </a:rPr>
              <a:t>Etat de l’art</a:t>
            </a:r>
            <a:endParaRPr lang="en-US" sz="4400" b="1" spc="-15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Espace réservé du numéro de diapositive 1"/>
          <p:cNvSpPr>
            <a:spLocks noGrp="1"/>
          </p:cNvSpPr>
          <p:nvPr>
            <p:ph type="sldNum" sz="quarter" idx="12"/>
          </p:nvPr>
        </p:nvSpPr>
        <p:spPr/>
        <p:txBody>
          <a:bodyPr/>
          <a:lstStyle/>
          <a:p>
            <a:fld id="{3AA2C0C2-B413-4EDF-AF80-F7139BEC61AB}" type="slidenum">
              <a:rPr lang="fr-FR" sz="2400" b="1" smtClean="0">
                <a:solidFill>
                  <a:schemeClr val="bg1"/>
                </a:solidFill>
              </a:rPr>
              <a:t>8</a:t>
            </a:fld>
            <a:endParaRPr lang="fr-FR" sz="2400" b="1" dirty="0">
              <a:solidFill>
                <a:schemeClr val="bg1"/>
              </a:solidFill>
            </a:endParaRPr>
          </a:p>
        </p:txBody>
      </p:sp>
      <p:grpSp>
        <p:nvGrpSpPr>
          <p:cNvPr id="16" name="Group 24"/>
          <p:cNvGrpSpPr/>
          <p:nvPr/>
        </p:nvGrpSpPr>
        <p:grpSpPr>
          <a:xfrm>
            <a:off x="4375816" y="978260"/>
            <a:ext cx="593622" cy="593622"/>
            <a:chOff x="28575" y="3948113"/>
            <a:chExt cx="649288" cy="649288"/>
          </a:xfrm>
          <a:solidFill>
            <a:srgbClr val="262A35"/>
          </a:solidFill>
        </p:grpSpPr>
        <p:sp>
          <p:nvSpPr>
            <p:cNvPr id="17"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dirty="0">
                <a:solidFill>
                  <a:schemeClr val="bg1"/>
                </a:solidFill>
                <a:latin typeface="Helvetica Light"/>
                <a:cs typeface="Helvetica Light"/>
              </a:endParaRPr>
            </a:p>
          </p:txBody>
        </p:sp>
        <p:sp>
          <p:nvSpPr>
            <p:cNvPr id="19" name="Freeform 38"/>
            <p:cNvSpPr>
              <a:spLocks/>
            </p:cNvSpPr>
            <p:nvPr/>
          </p:nvSpPr>
          <p:spPr bwMode="auto">
            <a:xfrm>
              <a:off x="163960"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7"/>
          <p:cNvGrpSpPr/>
          <p:nvPr/>
        </p:nvGrpSpPr>
        <p:grpSpPr>
          <a:xfrm>
            <a:off x="4375816" y="2385151"/>
            <a:ext cx="593622" cy="593622"/>
            <a:chOff x="28575" y="3948113"/>
            <a:chExt cx="649288" cy="649288"/>
          </a:xfrm>
          <a:solidFill>
            <a:srgbClr val="262A35"/>
          </a:solidFill>
        </p:grpSpPr>
        <p:sp>
          <p:nvSpPr>
            <p:cNvPr id="23"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24"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Rectangle 24"/>
          <p:cNvSpPr/>
          <p:nvPr/>
        </p:nvSpPr>
        <p:spPr>
          <a:xfrm>
            <a:off x="5419116" y="856680"/>
            <a:ext cx="4779193" cy="707886"/>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Intelligence </a:t>
            </a:r>
            <a:r>
              <a:rPr lang="en-US" sz="4000" spc="-310" dirty="0" err="1">
                <a:solidFill>
                  <a:schemeClr val="accent1">
                    <a:lumMod val="50000"/>
                  </a:schemeClr>
                </a:solidFill>
                <a:latin typeface="Bookman Old Style" panose="02050604050505020204" pitchFamily="18" charset="0"/>
              </a:rPr>
              <a:t>artificielle</a:t>
            </a:r>
            <a:r>
              <a:rPr lang="en-US" sz="4000" spc="-310" dirty="0">
                <a:solidFill>
                  <a:schemeClr val="accent1">
                    <a:lumMod val="50000"/>
                  </a:schemeClr>
                </a:solidFill>
                <a:latin typeface="Bookman Old Style" panose="02050604050505020204" pitchFamily="18" charset="0"/>
              </a:rPr>
              <a:t> </a:t>
            </a:r>
          </a:p>
        </p:txBody>
      </p:sp>
      <p:sp>
        <p:nvSpPr>
          <p:cNvPr id="26" name="Rectangle 25"/>
          <p:cNvSpPr/>
          <p:nvPr/>
        </p:nvSpPr>
        <p:spPr>
          <a:xfrm>
            <a:off x="5372569" y="2314975"/>
            <a:ext cx="3895938" cy="707886"/>
          </a:xfrm>
          <a:prstGeom prst="rect">
            <a:avLst/>
          </a:prstGeom>
        </p:spPr>
        <p:txBody>
          <a:bodyPr wrap="none">
            <a:spAutoFit/>
          </a:bodyPr>
          <a:lstStyle/>
          <a:p>
            <a:r>
              <a:rPr lang="en-US" sz="4000" spc="-310" dirty="0">
                <a:solidFill>
                  <a:schemeClr val="accent1">
                    <a:lumMod val="50000"/>
                  </a:schemeClr>
                </a:solidFill>
                <a:latin typeface="Bookman Old Style" panose="02050604050505020204" pitchFamily="18" charset="0"/>
              </a:rPr>
              <a:t>Machine learning</a:t>
            </a:r>
          </a:p>
        </p:txBody>
      </p:sp>
      <p:sp>
        <p:nvSpPr>
          <p:cNvPr id="27" name="Rectangle 26"/>
          <p:cNvSpPr/>
          <p:nvPr/>
        </p:nvSpPr>
        <p:spPr>
          <a:xfrm>
            <a:off x="5419116" y="3903702"/>
            <a:ext cx="1934184" cy="707886"/>
          </a:xfrm>
          <a:prstGeom prst="rect">
            <a:avLst/>
          </a:prstGeom>
        </p:spPr>
        <p:txBody>
          <a:bodyPr wrap="none">
            <a:spAutoFit/>
          </a:bodyPr>
          <a:lstStyle/>
          <a:p>
            <a:r>
              <a:rPr lang="en-US" sz="4000" spc="-310" dirty="0" err="1">
                <a:solidFill>
                  <a:schemeClr val="accent1">
                    <a:lumMod val="50000"/>
                  </a:schemeClr>
                </a:solidFill>
                <a:latin typeface="Bookman Old Style" panose="02050604050505020204" pitchFamily="18" charset="0"/>
              </a:rPr>
              <a:t>Modèles</a:t>
            </a:r>
            <a:endParaRPr lang="en-US" sz="4000" spc="-310" dirty="0">
              <a:solidFill>
                <a:schemeClr val="accent1">
                  <a:lumMod val="50000"/>
                </a:schemeClr>
              </a:solidFill>
              <a:latin typeface="Bookman Old Style" panose="02050604050505020204" pitchFamily="18" charset="0"/>
            </a:endParaRPr>
          </a:p>
        </p:txBody>
      </p:sp>
      <p:grpSp>
        <p:nvGrpSpPr>
          <p:cNvPr id="28" name="Group 30"/>
          <p:cNvGrpSpPr/>
          <p:nvPr/>
        </p:nvGrpSpPr>
        <p:grpSpPr>
          <a:xfrm>
            <a:off x="4375816" y="3960834"/>
            <a:ext cx="593622" cy="593622"/>
            <a:chOff x="28575" y="3948113"/>
            <a:chExt cx="649288" cy="649288"/>
          </a:xfrm>
          <a:solidFill>
            <a:srgbClr val="262A35"/>
          </a:solidFill>
        </p:grpSpPr>
        <p:sp>
          <p:nvSpPr>
            <p:cNvPr id="29"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30" name="Freeform 38"/>
            <p:cNvSpPr>
              <a:spLocks/>
            </p:cNvSpPr>
            <p:nvPr/>
          </p:nvSpPr>
          <p:spPr bwMode="auto">
            <a:xfrm>
              <a:off x="137319" y="4104220"/>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780997"/>
            <a:ext cx="2514600" cy="3360628"/>
          </a:xfrm>
          <a:prstGeom prst="rect">
            <a:avLst/>
          </a:prstGeom>
        </p:spPr>
      </p:pic>
    </p:spTree>
    <p:extLst>
      <p:ext uri="{BB962C8B-B14F-4D97-AF65-F5344CB8AC3E}">
        <p14:creationId xmlns:p14="http://schemas.microsoft.com/office/powerpoint/2010/main" val="376849427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250"/>
                                            <p:tgtEl>
                                              <p:spTgt spid="22"/>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250"/>
                                            <p:tgtEl>
                                              <p:spTgt spid="28"/>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P spid="26"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250"/>
                                            <p:tgtEl>
                                              <p:spTgt spid="22"/>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250"/>
                                            <p:tgtEl>
                                              <p:spTgt spid="28"/>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P spid="26" grpId="0"/>
          <p:bldP spid="2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à coins arrondis 31"/>
          <p:cNvSpPr/>
          <p:nvPr/>
        </p:nvSpPr>
        <p:spPr>
          <a:xfrm>
            <a:off x="10424160" y="6438488"/>
            <a:ext cx="1170432" cy="419511"/>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067339" y="1136642"/>
            <a:ext cx="3070071" cy="461665"/>
          </a:xfrm>
          <a:prstGeom prst="rect">
            <a:avLst/>
          </a:prstGeom>
          <a:noFill/>
        </p:spPr>
        <p:txBody>
          <a:bodyPr wrap="none" lIns="91440" tIns="45720" rIns="91440" bIns="45720">
            <a:spAutoFit/>
          </a:bodyPr>
          <a:lstStyle/>
          <a:p>
            <a:pPr algn="ctr"/>
            <a:r>
              <a:rPr lang="fr-FR" sz="2400" dirty="0">
                <a:ln w="0"/>
                <a:solidFill>
                  <a:srgbClr val="2F7BCF"/>
                </a:solidFill>
                <a:latin typeface="Imprint MT Shadow" panose="04020605060303030202" pitchFamily="82" charset="0"/>
              </a:rPr>
              <a:t>Intelligence artificielle</a:t>
            </a:r>
            <a:endParaRPr lang="fr-FR" sz="2400" cap="none" spc="0" dirty="0">
              <a:ln w="0"/>
              <a:solidFill>
                <a:srgbClr val="2F7BCF"/>
              </a:solidFill>
              <a:latin typeface="Imprint MT Shadow" panose="04020605060303030202" pitchFamily="82" charset="0"/>
            </a:endParaRPr>
          </a:p>
        </p:txBody>
      </p:sp>
      <p:grpSp>
        <p:nvGrpSpPr>
          <p:cNvPr id="17" name="Group 27"/>
          <p:cNvGrpSpPr/>
          <p:nvPr/>
        </p:nvGrpSpPr>
        <p:grpSpPr>
          <a:xfrm>
            <a:off x="478356" y="1084630"/>
            <a:ext cx="593622" cy="593622"/>
            <a:chOff x="28575" y="3948113"/>
            <a:chExt cx="649288" cy="649288"/>
          </a:xfrm>
          <a:solidFill>
            <a:srgbClr val="262A35"/>
          </a:solidFill>
        </p:grpSpPr>
        <p:sp>
          <p:nvSpPr>
            <p:cNvPr id="18" name="Oval 37"/>
            <p:cNvSpPr>
              <a:spLocks noChangeArrowheads="1"/>
            </p:cNvSpPr>
            <p:nvPr/>
          </p:nvSpPr>
          <p:spPr bwMode="auto">
            <a:xfrm>
              <a:off x="28575" y="3948113"/>
              <a:ext cx="649288" cy="649288"/>
            </a:xfrm>
            <a:prstGeom prst="ellipse">
              <a:avLst/>
            </a:prstGeom>
            <a:grpFill/>
            <a:ln w="38100">
              <a:noFill/>
            </a:ln>
          </p:spPr>
          <p:txBody>
            <a:bodyPr wrap="none" tIns="0" bIns="0" rtlCol="0" anchor="ctr" anchorCtr="0">
              <a:noAutofit/>
            </a:bodyPr>
            <a:lstStyle/>
            <a:p>
              <a:pPr algn="ctr">
                <a:lnSpc>
                  <a:spcPct val="67000"/>
                </a:lnSpc>
              </a:pPr>
              <a:endParaRPr lang="en-US">
                <a:solidFill>
                  <a:schemeClr val="bg1"/>
                </a:solidFill>
                <a:latin typeface="Helvetica Light"/>
                <a:cs typeface="Helvetica Light"/>
              </a:endParaRPr>
            </a:p>
          </p:txBody>
        </p:sp>
        <p:sp>
          <p:nvSpPr>
            <p:cNvPr id="19" name="Freeform 38"/>
            <p:cNvSpPr>
              <a:spLocks/>
            </p:cNvSpPr>
            <p:nvPr/>
          </p:nvSpPr>
          <p:spPr bwMode="auto">
            <a:xfrm>
              <a:off x="137319" y="4102894"/>
              <a:ext cx="431800" cy="339725"/>
            </a:xfrm>
            <a:custGeom>
              <a:avLst/>
              <a:gdLst>
                <a:gd name="T0" fmla="*/ 162 w 164"/>
                <a:gd name="T1" fmla="*/ 25 h 129"/>
                <a:gd name="T2" fmla="*/ 139 w 164"/>
                <a:gd name="T3" fmla="*/ 2 h 129"/>
                <a:gd name="T4" fmla="*/ 132 w 164"/>
                <a:gd name="T5" fmla="*/ 3 h 129"/>
                <a:gd name="T6" fmla="*/ 64 w 164"/>
                <a:gd name="T7" fmla="*/ 71 h 129"/>
                <a:gd name="T8" fmla="*/ 32 w 164"/>
                <a:gd name="T9" fmla="*/ 39 h 129"/>
                <a:gd name="T10" fmla="*/ 25 w 164"/>
                <a:gd name="T11" fmla="*/ 38 h 129"/>
                <a:gd name="T12" fmla="*/ 2 w 164"/>
                <a:gd name="T13" fmla="*/ 61 h 129"/>
                <a:gd name="T14" fmla="*/ 3 w 164"/>
                <a:gd name="T15" fmla="*/ 68 h 129"/>
                <a:gd name="T16" fmla="*/ 64 w 164"/>
                <a:gd name="T17" fmla="*/ 129 h 129"/>
                <a:gd name="T18" fmla="*/ 64 w 164"/>
                <a:gd name="T19" fmla="*/ 129 h 129"/>
                <a:gd name="T20" fmla="*/ 161 w 164"/>
                <a:gd name="T21" fmla="*/ 32 h 129"/>
                <a:gd name="T22" fmla="*/ 162 w 164"/>
                <a:gd name="T2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29">
                  <a:moveTo>
                    <a:pt x="162" y="25"/>
                  </a:moveTo>
                  <a:cubicBezTo>
                    <a:pt x="139" y="2"/>
                    <a:pt x="139" y="2"/>
                    <a:pt x="139" y="2"/>
                  </a:cubicBezTo>
                  <a:cubicBezTo>
                    <a:pt x="137" y="0"/>
                    <a:pt x="135" y="0"/>
                    <a:pt x="132" y="3"/>
                  </a:cubicBezTo>
                  <a:cubicBezTo>
                    <a:pt x="64" y="71"/>
                    <a:pt x="64" y="71"/>
                    <a:pt x="64" y="71"/>
                  </a:cubicBezTo>
                  <a:cubicBezTo>
                    <a:pt x="32" y="39"/>
                    <a:pt x="32" y="39"/>
                    <a:pt x="32" y="39"/>
                  </a:cubicBezTo>
                  <a:cubicBezTo>
                    <a:pt x="29" y="36"/>
                    <a:pt x="27" y="36"/>
                    <a:pt x="25" y="38"/>
                  </a:cubicBezTo>
                  <a:cubicBezTo>
                    <a:pt x="2" y="61"/>
                    <a:pt x="2" y="61"/>
                    <a:pt x="2" y="61"/>
                  </a:cubicBezTo>
                  <a:cubicBezTo>
                    <a:pt x="0" y="63"/>
                    <a:pt x="0" y="65"/>
                    <a:pt x="3" y="68"/>
                  </a:cubicBezTo>
                  <a:cubicBezTo>
                    <a:pt x="64" y="129"/>
                    <a:pt x="64" y="129"/>
                    <a:pt x="64" y="129"/>
                  </a:cubicBezTo>
                  <a:cubicBezTo>
                    <a:pt x="64" y="129"/>
                    <a:pt x="64" y="129"/>
                    <a:pt x="64" y="129"/>
                  </a:cubicBezTo>
                  <a:cubicBezTo>
                    <a:pt x="161" y="32"/>
                    <a:pt x="161" y="32"/>
                    <a:pt x="161" y="32"/>
                  </a:cubicBezTo>
                  <a:cubicBezTo>
                    <a:pt x="164" y="30"/>
                    <a:pt x="164" y="27"/>
                    <a:pt x="16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Espace réservé du numéro de diapositive 2"/>
          <p:cNvSpPr>
            <a:spLocks noGrp="1"/>
          </p:cNvSpPr>
          <p:nvPr>
            <p:ph type="sldNum" sz="quarter" idx="12"/>
          </p:nvPr>
        </p:nvSpPr>
        <p:spPr>
          <a:xfrm>
            <a:off x="10728960" y="6356350"/>
            <a:ext cx="441960" cy="487164"/>
          </a:xfrm>
        </p:spPr>
        <p:txBody>
          <a:bodyPr/>
          <a:lstStyle/>
          <a:p>
            <a:fld id="{A9BA42B7-FD63-4E73-83E0-47365F3C1431}" type="slidenum">
              <a:rPr lang="fr-FR" sz="2400" b="1" smtClean="0">
                <a:solidFill>
                  <a:schemeClr val="bg1"/>
                </a:solidFill>
              </a:rPr>
              <a:t>9</a:t>
            </a:fld>
            <a:endParaRPr lang="fr-FR" sz="2400" b="1" dirty="0">
              <a:solidFill>
                <a:schemeClr val="bg1"/>
              </a:solidFill>
            </a:endParaRPr>
          </a:p>
        </p:txBody>
      </p:sp>
      <p:sp>
        <p:nvSpPr>
          <p:cNvPr id="40" name="Rectangle 39"/>
          <p:cNvSpPr/>
          <p:nvPr/>
        </p:nvSpPr>
        <p:spPr>
          <a:xfrm>
            <a:off x="0" y="2"/>
            <a:ext cx="1500552"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150055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a:p>
            <a:pPr algn="ctr"/>
            <a:r>
              <a:rPr lang="en-US" sz="2000" spc="-310" dirty="0">
                <a:solidFill>
                  <a:schemeClr val="bg1"/>
                </a:solidFill>
                <a:latin typeface="Bookman Old Style" panose="02050604050505020204" pitchFamily="18" charset="0"/>
              </a:rPr>
              <a:t>Contexte  du </a:t>
            </a:r>
            <a:r>
              <a:rPr lang="en-US" sz="2000" spc="-310" dirty="0" err="1">
                <a:solidFill>
                  <a:schemeClr val="bg1"/>
                </a:solidFill>
                <a:latin typeface="Bookman Old Style" panose="02050604050505020204" pitchFamily="18" charset="0"/>
              </a:rPr>
              <a:t>mémoire</a:t>
            </a:r>
            <a:endParaRPr lang="en-US" sz="2000" spc="-310" dirty="0">
              <a:solidFill>
                <a:schemeClr val="bg1"/>
              </a:solidFill>
              <a:latin typeface="Bookman Old Style" panose="02050604050505020204" pitchFamily="18" charset="0"/>
            </a:endParaRPr>
          </a:p>
          <a:p>
            <a:pPr algn="ctr"/>
            <a:endParaRPr lang="fr-FR" sz="2000" dirty="0"/>
          </a:p>
        </p:txBody>
      </p:sp>
      <p:sp>
        <p:nvSpPr>
          <p:cNvPr id="42" name="Rectangle 41"/>
          <p:cNvSpPr/>
          <p:nvPr/>
        </p:nvSpPr>
        <p:spPr>
          <a:xfrm>
            <a:off x="3282460" y="2"/>
            <a:ext cx="1781908" cy="74600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spc="-310" dirty="0">
              <a:solidFill>
                <a:schemeClr val="bg1"/>
              </a:solidFill>
              <a:latin typeface="Bookman Old Style" panose="02050604050505020204" pitchFamily="18" charset="0"/>
            </a:endParaRPr>
          </a:p>
          <a:p>
            <a:pPr algn="ctr"/>
            <a:r>
              <a:rPr lang="fr-FR" sz="2000" spc="-310" dirty="0">
                <a:solidFill>
                  <a:schemeClr val="bg1"/>
                </a:solidFill>
                <a:latin typeface="Bookman Old Style" panose="02050604050505020204" pitchFamily="18" charset="0"/>
              </a:rPr>
              <a:t>Etat de l’art</a:t>
            </a:r>
            <a:endParaRPr lang="en-US" sz="2000" spc="-310" dirty="0">
              <a:solidFill>
                <a:schemeClr val="bg1"/>
              </a:solidFill>
              <a:latin typeface="Bookman Old Style" panose="02050604050505020204" pitchFamily="18" charset="0"/>
            </a:endParaRPr>
          </a:p>
          <a:p>
            <a:pPr algn="ctr"/>
            <a:endParaRPr lang="en-US" sz="2400" spc="-310" dirty="0">
              <a:solidFill>
                <a:schemeClr val="bg1"/>
              </a:solidFill>
              <a:latin typeface="Bookman Old Style" panose="02050604050505020204" pitchFamily="18" charset="0"/>
            </a:endParaRPr>
          </a:p>
        </p:txBody>
      </p:sp>
      <p:sp>
        <p:nvSpPr>
          <p:cNvPr id="43" name="Rectangle 42"/>
          <p:cNvSpPr/>
          <p:nvPr/>
        </p:nvSpPr>
        <p:spPr>
          <a:xfrm>
            <a:off x="5064368"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dirty="0">
                <a:solidFill>
                  <a:schemeClr val="bg1"/>
                </a:solidFill>
                <a:latin typeface="Bookman Old Style" panose="02050604050505020204" pitchFamily="18" charset="0"/>
              </a:rPr>
              <a:t>Etude technique</a:t>
            </a:r>
          </a:p>
        </p:txBody>
      </p:sp>
      <p:sp>
        <p:nvSpPr>
          <p:cNvPr id="44" name="Rectangle 43"/>
          <p:cNvSpPr/>
          <p:nvPr/>
        </p:nvSpPr>
        <p:spPr>
          <a:xfrm>
            <a:off x="6846276"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10" dirty="0">
                <a:solidFill>
                  <a:schemeClr val="bg1"/>
                </a:solidFill>
                <a:latin typeface="Bookman Old Style" panose="02050604050505020204" pitchFamily="18" charset="0"/>
              </a:rPr>
              <a:t>Réalisation</a:t>
            </a:r>
            <a:endParaRPr lang="en-US" sz="2000" spc="-310" dirty="0">
              <a:solidFill>
                <a:schemeClr val="bg1"/>
              </a:solidFill>
              <a:latin typeface="Bookman Old Style" panose="02050604050505020204" pitchFamily="18" charset="0"/>
            </a:endParaRPr>
          </a:p>
        </p:txBody>
      </p:sp>
      <p:sp>
        <p:nvSpPr>
          <p:cNvPr id="45" name="Rectangle 44"/>
          <p:cNvSpPr/>
          <p:nvPr/>
        </p:nvSpPr>
        <p:spPr>
          <a:xfrm>
            <a:off x="8628184"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10">
                <a:solidFill>
                  <a:schemeClr val="bg1"/>
                </a:solidFill>
                <a:latin typeface="Bookman Old Style" panose="02050604050505020204" pitchFamily="18" charset="0"/>
              </a:rPr>
              <a:t>Conclusion</a:t>
            </a:r>
            <a:endParaRPr lang="en-US" sz="2000" spc="-310" dirty="0">
              <a:solidFill>
                <a:schemeClr val="bg1"/>
              </a:solidFill>
              <a:latin typeface="Bookman Old Style" panose="02050604050505020204" pitchFamily="18" charset="0"/>
            </a:endParaRPr>
          </a:p>
        </p:txBody>
      </p:sp>
      <p:sp>
        <p:nvSpPr>
          <p:cNvPr id="46" name="Rectangle 45"/>
          <p:cNvSpPr/>
          <p:nvPr/>
        </p:nvSpPr>
        <p:spPr>
          <a:xfrm>
            <a:off x="10410092" y="2"/>
            <a:ext cx="1781908" cy="746004"/>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310" dirty="0">
              <a:solidFill>
                <a:schemeClr val="bg1"/>
              </a:solidFill>
              <a:latin typeface="Bookman Old Style" panose="02050604050505020204" pitchFamily="18" charset="0"/>
            </a:endParaRPr>
          </a:p>
        </p:txBody>
      </p:sp>
      <p:sp>
        <p:nvSpPr>
          <p:cNvPr id="48" name="Chevron 47"/>
          <p:cNvSpPr/>
          <p:nvPr/>
        </p:nvSpPr>
        <p:spPr>
          <a:xfrm rot="5400000">
            <a:off x="4060335" y="658956"/>
            <a:ext cx="155818"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9" name="Chevron 48"/>
          <p:cNvSpPr/>
          <p:nvPr/>
        </p:nvSpPr>
        <p:spPr>
          <a:xfrm rot="5400000">
            <a:off x="4058001" y="739198"/>
            <a:ext cx="160485" cy="385793"/>
          </a:xfrm>
          <a:prstGeom prst="chevron">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026" name="Picture 2" descr="RÃ©sultat de recherche d'images pour &quot;intelligence artificielle&quot;">
            <a:extLst>
              <a:ext uri="{FF2B5EF4-FFF2-40B4-BE49-F238E27FC236}">
                <a16:creationId xmlns:a16="http://schemas.microsoft.com/office/drawing/2014/main" id="{3B6DA4E4-05C1-4D0C-85A2-E55577778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5259" y="1226141"/>
            <a:ext cx="2847975" cy="160972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26D69A2E-3287-43B3-84EC-97865C80D539}"/>
              </a:ext>
            </a:extLst>
          </p:cNvPr>
          <p:cNvSpPr txBox="1"/>
          <p:nvPr/>
        </p:nvSpPr>
        <p:spPr>
          <a:xfrm>
            <a:off x="707136" y="2511552"/>
            <a:ext cx="9058656" cy="2677656"/>
          </a:xfrm>
          <a:prstGeom prst="rect">
            <a:avLst/>
          </a:prstGeom>
          <a:noFill/>
        </p:spPr>
        <p:txBody>
          <a:bodyPr wrap="square" rtlCol="0">
            <a:spAutoFit/>
          </a:bodyPr>
          <a:lstStyle/>
          <a:p>
            <a:pPr marL="285750" indent="-285750">
              <a:buFont typeface="Arial" panose="020B0604020202020204" pitchFamily="34" charset="0"/>
              <a:buChar char="•"/>
            </a:pPr>
            <a:r>
              <a:rPr lang="fr-FR" sz="2400" dirty="0"/>
              <a:t>1950 John McCarthy</a:t>
            </a:r>
          </a:p>
          <a:p>
            <a:pPr marL="285750" indent="-285750">
              <a:buFont typeface="Arial" panose="020B0604020202020204" pitchFamily="34" charset="0"/>
              <a:buChar char="•"/>
            </a:pPr>
            <a:endParaRPr lang="fr-FR" sz="2400" u="sng" dirty="0"/>
          </a:p>
          <a:p>
            <a:pPr marL="285750" indent="-285750">
              <a:buFont typeface="Arial" panose="020B0604020202020204" pitchFamily="34" charset="0"/>
              <a:buChar char="•"/>
            </a:pPr>
            <a:r>
              <a:rPr lang="fr-FR" sz="2400" dirty="0"/>
              <a:t>« la construction de programmes informatiques qui s’adonnent à des tâches qui sont, pour l’instant, accomplies de façon plus satisfaisante par des êtres humains car elles demandent des processus mentaux de haut niveau tels que : l’apprentissage perceptuel, l’organisation de la mémoire et le raisonnement critique. »</a:t>
            </a:r>
          </a:p>
        </p:txBody>
      </p:sp>
    </p:spTree>
    <p:extLst>
      <p:ext uri="{BB962C8B-B14F-4D97-AF65-F5344CB8AC3E}">
        <p14:creationId xmlns:p14="http://schemas.microsoft.com/office/powerpoint/2010/main" val="20614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11966</TotalTime>
  <Words>1347</Words>
  <Application>Microsoft Office PowerPoint</Application>
  <PresentationFormat>Grand écran</PresentationFormat>
  <Paragraphs>367</Paragraphs>
  <Slides>30</Slides>
  <Notes>29</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30</vt:i4>
      </vt:variant>
    </vt:vector>
  </HeadingPairs>
  <TitlesOfParts>
    <vt:vector size="41" baseType="lpstr">
      <vt:lpstr>Arial</vt:lpstr>
      <vt:lpstr>Bookman Old Style</vt:lpstr>
      <vt:lpstr>Calibri</vt:lpstr>
      <vt:lpstr>Calibri Light</vt:lpstr>
      <vt:lpstr>Century Gothic</vt:lpstr>
      <vt:lpstr>Champagne &amp; Limousines</vt:lpstr>
      <vt:lpstr>Helvetica Light</vt:lpstr>
      <vt:lpstr>Imprint MT Shadow</vt:lpstr>
      <vt:lpstr>Segoe UI</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Mohcine</cp:lastModifiedBy>
  <cp:revision>365</cp:revision>
  <dcterms:created xsi:type="dcterms:W3CDTF">2015-06-06T23:56:08Z</dcterms:created>
  <dcterms:modified xsi:type="dcterms:W3CDTF">2019-07-07T22:50:54Z</dcterms:modified>
</cp:coreProperties>
</file>