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4" d="100"/>
          <a:sy n="94" d="100"/>
        </p:scale>
        <p:origin x="370"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2/17/2025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2/17/2025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2/17/2025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2/17/2025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2/17/2025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2/17/2025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2/17/2025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2/17/2025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2/17/2025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2/17/2025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tego-image.streamlit.app/" TargetMode="External"/><Relationship Id="rId2" Type="http://schemas.openxmlformats.org/officeDocument/2006/relationships/hyperlink" Target="https://github.com/mohd-amaan1/Image-Steganograp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err="1" smtClean="0">
                <a:solidFill>
                  <a:schemeClr val="accent1"/>
                </a:solidFill>
                <a:latin typeface="Arial" panose="020B0604020202020204" pitchFamily="34" charset="0"/>
                <a:cs typeface="Arial" panose="020B0604020202020204" pitchFamily="34" charset="0"/>
              </a:rPr>
              <a:t>seCURE</a:t>
            </a:r>
            <a:r>
              <a:rPr lang="en-US" b="1" dirty="0" smtClean="0">
                <a:solidFill>
                  <a:schemeClr val="accent1"/>
                </a:solidFill>
                <a:latin typeface="Arial" panose="020B0604020202020204" pitchFamily="34" charset="0"/>
                <a:cs typeface="Arial" panose="020B0604020202020204" pitchFamily="34" charset="0"/>
              </a:rPr>
              <a:t>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534648" y="1010045"/>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a:t>
            </a:r>
            <a:endParaRPr lang="en-US" sz="2000" b="1" dirty="0" smtClean="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a:t>
            </a:r>
            <a:r>
              <a:rPr lang="en-US" sz="2000" b="1" dirty="0" smtClean="0">
                <a:solidFill>
                  <a:schemeClr val="accent1">
                    <a:lumMod val="75000"/>
                  </a:schemeClr>
                </a:solidFill>
                <a:latin typeface="Arial"/>
                <a:cs typeface="Arial"/>
              </a:rPr>
              <a:t>Name </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Mohd Amaan</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Indian Institute of Information Technology Kota, Computer Science &amp; Engineering</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
        <p:nvSpPr>
          <p:cNvPr id="2" name="Content Placeholder 1"/>
          <p:cNvSpPr>
            <a:spLocks noGrp="1" noChangeArrowheads="1"/>
          </p:cNvSpPr>
          <p:nvPr>
            <p:ph idx="1"/>
          </p:nvPr>
        </p:nvSpPr>
        <p:spPr bwMode="auto">
          <a:xfrm>
            <a:off x="581192" y="2069030"/>
            <a:ext cx="113617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rPr>
              <a:t>Enhanced Security</a:t>
            </a:r>
            <a:r>
              <a:rPr kumimoji="0" lang="en-US" sz="1800" b="0" i="0" u="none" strike="noStrike" cap="none" normalizeH="0" baseline="0" dirty="0" smtClean="0">
                <a:ln>
                  <a:noFill/>
                </a:ln>
                <a:solidFill>
                  <a:schemeClr val="tx1"/>
                </a:solidFill>
                <a:effectLst/>
              </a:rPr>
              <a:t>: Implement stronger encryption techniques alongside steganography to further</a:t>
            </a:r>
          </a:p>
          <a:p>
            <a:pPr marL="0" marR="0" lvl="0" indent="0" algn="l" defTabSz="914400" rtl="0" eaLnBrk="0" fontAlgn="base" latinLnBrk="0" hangingPunct="0">
              <a:lnSpc>
                <a:spcPct val="100000"/>
              </a:lnSpc>
              <a:spcBef>
                <a:spcPct val="0"/>
              </a:spcBef>
              <a:spcAft>
                <a:spcPct val="0"/>
              </a:spcAft>
              <a:buClrTx/>
              <a:buSzTx/>
              <a:buNone/>
              <a:tabLst/>
            </a:pPr>
            <a:r>
              <a:rPr lang="en-US" sz="1800" dirty="0" smtClean="0">
                <a:solidFill>
                  <a:schemeClr val="tx1"/>
                </a:solidFill>
              </a:rPr>
              <a:t>  </a:t>
            </a:r>
            <a:r>
              <a:rPr kumimoji="0" lang="en-US" sz="1800" b="0" i="0" u="none" strike="noStrike" cap="none" normalizeH="0" baseline="0" dirty="0" smtClean="0">
                <a:ln>
                  <a:noFill/>
                </a:ln>
                <a:solidFill>
                  <a:schemeClr val="tx1"/>
                </a:solidFill>
                <a:effectLst/>
              </a:rPr>
              <a:t> secure hidden messages.</a:t>
            </a:r>
          </a:p>
          <a:p>
            <a:pPr marL="0" marR="0" lvl="0" indent="0" algn="l" defTabSz="914400" rtl="0" eaLnBrk="0" fontAlgn="base" latinLnBrk="0" hangingPunct="0">
              <a:lnSpc>
                <a:spcPct val="100000"/>
              </a:lnSpc>
              <a:spcBef>
                <a:spcPct val="0"/>
              </a:spcBef>
              <a:spcAft>
                <a:spcPct val="0"/>
              </a:spcAft>
              <a:buClrTx/>
              <a:buSzTx/>
              <a:buNone/>
              <a:tabLst/>
            </a:pP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rPr>
              <a:t>Increased Capacity</a:t>
            </a:r>
            <a:r>
              <a:rPr kumimoji="0" lang="en-US" sz="1800" b="0" i="0" u="none" strike="noStrike" cap="none" normalizeH="0" baseline="0" dirty="0" smtClean="0">
                <a:ln>
                  <a:noFill/>
                </a:ln>
                <a:solidFill>
                  <a:schemeClr val="tx1"/>
                </a:solidFill>
                <a:effectLst/>
              </a:rPr>
              <a:t>: Optimize algorithms to embed larger amounts of data without compromising image quality.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rPr>
              <a:t>Multi-Layer Steganography</a:t>
            </a:r>
            <a:r>
              <a:rPr kumimoji="0" lang="en-US" sz="1800" b="0" i="0" u="none" strike="noStrike" cap="none" normalizeH="0" baseline="0" dirty="0" smtClean="0">
                <a:ln>
                  <a:noFill/>
                </a:ln>
                <a:solidFill>
                  <a:schemeClr val="tx1"/>
                </a:solidFill>
                <a:effectLst/>
              </a:rPr>
              <a:t>: Hide data in multiple layers of an image to make detection even harder.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rPr>
              <a:t>Cross-Platform Compatibility</a:t>
            </a:r>
            <a:r>
              <a:rPr kumimoji="0" lang="en-US" sz="1800" b="0" i="0" u="none" strike="noStrike" cap="none" normalizeH="0" baseline="0" dirty="0" smtClean="0">
                <a:ln>
                  <a:noFill/>
                </a:ln>
                <a:solidFill>
                  <a:schemeClr val="tx1"/>
                </a:solidFill>
                <a:effectLst/>
              </a:rPr>
              <a:t>: Develop a user-friendly GUI and mobile application for easier access and usage.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rPr>
              <a:t>AI-Powered Detection Resistance</a:t>
            </a:r>
            <a:r>
              <a:rPr kumimoji="0" lang="en-US" sz="1800" b="0" i="0" u="none" strike="noStrike" cap="none" normalizeH="0" baseline="0" dirty="0" smtClean="0">
                <a:ln>
                  <a:noFill/>
                </a:ln>
                <a:solidFill>
                  <a:schemeClr val="tx1"/>
                </a:solidFill>
                <a:effectLst/>
              </a:rPr>
              <a:t>: Use machine learning techniques to counter </a:t>
            </a:r>
            <a:r>
              <a:rPr kumimoji="0" lang="en-US" sz="1800" b="0" i="0" u="none" strike="noStrike" cap="none" normalizeH="0" baseline="0" dirty="0" err="1" smtClean="0">
                <a:ln>
                  <a:noFill/>
                </a:ln>
                <a:solidFill>
                  <a:schemeClr val="tx1"/>
                </a:solidFill>
                <a:effectLst/>
              </a:rPr>
              <a:t>steganalysis</a:t>
            </a:r>
            <a:r>
              <a:rPr kumimoji="0" lang="en-US" sz="1800" b="0" i="0" u="none" strike="noStrike" cap="none" normalizeH="0" baseline="0" dirty="0" smtClean="0">
                <a:ln>
                  <a:noFill/>
                </a:ln>
                <a:solidFill>
                  <a:schemeClr val="tx1"/>
                </a:solidFill>
                <a:effectLst/>
              </a:rPr>
              <a:t> and prevent detection</a:t>
            </a:r>
          </a:p>
          <a:p>
            <a:pPr marL="0" marR="0" lvl="0" indent="0" algn="l" defTabSz="914400" rtl="0" eaLnBrk="0" fontAlgn="base" latinLnBrk="0" hangingPunct="0">
              <a:lnSpc>
                <a:spcPct val="100000"/>
              </a:lnSpc>
              <a:spcBef>
                <a:spcPct val="0"/>
              </a:spcBef>
              <a:spcAft>
                <a:spcPct val="0"/>
              </a:spcAft>
              <a:buClrTx/>
              <a:buSzTx/>
              <a:buNone/>
              <a:tabLst/>
            </a:pPr>
            <a:r>
              <a:rPr lang="en-US" sz="1800" dirty="0" smtClean="0">
                <a:solidFill>
                  <a:schemeClr val="tx1"/>
                </a:solidFill>
              </a:rPr>
              <a:t>  </a:t>
            </a:r>
            <a:r>
              <a:rPr kumimoji="0" lang="en-US" sz="1800" b="0" i="0" u="none" strike="noStrike" cap="none" normalizeH="0" baseline="0" dirty="0" smtClean="0">
                <a:ln>
                  <a:noFill/>
                </a:ln>
                <a:solidFill>
                  <a:schemeClr val="tx1"/>
                </a:solidFill>
                <a:effectLst/>
              </a:rPr>
              <a:t> by advanced security systems. </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24547" y="766892"/>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GB" sz="3200" dirty="0">
                <a:solidFill>
                  <a:srgbClr val="0F0F0F"/>
                </a:solidFill>
                <a:ea typeface="+mn-lt"/>
                <a:cs typeface="+mn-lt"/>
              </a:rPr>
              <a:t>The rise in digital communication has increased the need for secure data transmission. Traditional encryption methods can attract unwanted attention, making data hiding crucial. This project uses image steganography to embed secret messages within images, ensuring confidentiality. The message is encoded using pixel values and retrieved with a passcode, enhancing security.</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6" name="Rectangle 3"/>
          <p:cNvSpPr>
            <a:spLocks noGrp="1" noChangeArrowheads="1"/>
          </p:cNvSpPr>
          <p:nvPr>
            <p:ph idx="1"/>
          </p:nvPr>
        </p:nvSpPr>
        <p:spPr bwMode="auto">
          <a:xfrm>
            <a:off x="441325" y="2284484"/>
            <a:ext cx="11329192"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rPr>
              <a:t>Programming Language</a:t>
            </a:r>
            <a:r>
              <a:rPr kumimoji="0" lang="en-US" sz="2000" b="0" i="0" u="none" strike="noStrike" cap="none" normalizeH="0" baseline="0" dirty="0" smtClean="0">
                <a:ln>
                  <a:noFill/>
                </a:ln>
                <a:solidFill>
                  <a:schemeClr val="tx1"/>
                </a:solidFill>
                <a:effectLst/>
              </a:rPr>
              <a:t>: Python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rPr>
              <a:t>Libraries Used</a:t>
            </a:r>
            <a:r>
              <a:rPr kumimoji="0" lang="en-US" sz="2000" b="0" i="0" u="none" strike="noStrike" cap="none" normalizeH="0" baseline="0" dirty="0" smtClean="0">
                <a:ln>
                  <a:noFill/>
                </a:ln>
                <a:solidFill>
                  <a:schemeClr val="tx1"/>
                </a:solidFill>
                <a:effectLst/>
              </a:rPr>
              <a:t>: </a:t>
            </a:r>
            <a:r>
              <a:rPr kumimoji="0" lang="en-US" sz="2000" b="0" i="0" u="none" strike="noStrike" cap="none" normalizeH="0" baseline="0" dirty="0" err="1" smtClean="0">
                <a:ln>
                  <a:noFill/>
                </a:ln>
                <a:solidFill>
                  <a:schemeClr val="tx1"/>
                </a:solidFill>
                <a:effectLst/>
              </a:rPr>
              <a:t>OpenCV</a:t>
            </a:r>
            <a:r>
              <a:rPr kumimoji="0" lang="en-US" sz="2000" b="0" i="0" u="none" strike="noStrike" cap="none" normalizeH="0" baseline="0" dirty="0" smtClean="0">
                <a:ln>
                  <a:noFill/>
                </a:ln>
                <a:solidFill>
                  <a:schemeClr val="tx1"/>
                </a:solidFill>
                <a:effectLst/>
              </a:rPr>
              <a:t> (cv2) for image processing, OS for file handling, String for character </a:t>
            </a:r>
            <a:r>
              <a:rPr kumimoji="0" lang="en-US" sz="2000" b="0" i="0" u="none" strike="noStrike" cap="none" normalizeH="0" baseline="0" dirty="0" smtClean="0">
                <a:ln>
                  <a:noFill/>
                </a:ln>
                <a:solidFill>
                  <a:schemeClr val="tx1"/>
                </a:solidFill>
                <a:effectLst/>
              </a:rPr>
              <a:t>mapping, </a:t>
            </a:r>
          </a:p>
          <a:p>
            <a:pPr marL="0" marR="0" lvl="0" indent="0" algn="l" defTabSz="914400" rtl="0" eaLnBrk="0" fontAlgn="base" latinLnBrk="0" hangingPunct="0">
              <a:lnSpc>
                <a:spcPct val="100000"/>
              </a:lnSpc>
              <a:spcBef>
                <a:spcPct val="0"/>
              </a:spcBef>
              <a:spcAft>
                <a:spcPct val="0"/>
              </a:spcAft>
              <a:buClrTx/>
              <a:buSzTx/>
              <a:buNone/>
              <a:tabLst/>
            </a:pPr>
            <a:r>
              <a:rPr lang="en-US" sz="2000" dirty="0">
                <a:solidFill>
                  <a:schemeClr val="tx1"/>
                </a:solidFill>
              </a:rPr>
              <a:t> </a:t>
            </a:r>
            <a:r>
              <a:rPr lang="en-US" sz="2000" dirty="0" smtClean="0">
                <a:solidFill>
                  <a:schemeClr val="tx1"/>
                </a:solidFill>
              </a:rPr>
              <a:t>  </a:t>
            </a:r>
            <a:r>
              <a:rPr kumimoji="0" lang="en-US" sz="2000" b="0" i="0" u="none" strike="noStrike" cap="none" normalizeH="0" baseline="0" dirty="0" err="1" smtClean="0">
                <a:ln>
                  <a:noFill/>
                </a:ln>
                <a:solidFill>
                  <a:schemeClr val="tx1"/>
                </a:solidFill>
                <a:effectLst/>
              </a:rPr>
              <a:t>Streamlit</a:t>
            </a:r>
            <a:r>
              <a:rPr kumimoji="0" lang="en-US" sz="2000" b="0" i="0" u="none" strike="noStrike" cap="none" normalizeH="0" baseline="0" dirty="0" smtClean="0">
                <a:ln>
                  <a:noFill/>
                </a:ln>
                <a:solidFill>
                  <a:schemeClr val="tx1"/>
                </a:solidFill>
                <a:effectLst/>
              </a:rPr>
              <a:t> for UI and Deployment</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rPr>
              <a:t>Platform</a:t>
            </a:r>
            <a:r>
              <a:rPr kumimoji="0" lang="en-US" sz="2000" b="0" i="0" u="none" strike="noStrike" cap="none" normalizeH="0" baseline="0" dirty="0" smtClean="0">
                <a:ln>
                  <a:noFill/>
                </a:ln>
                <a:solidFill>
                  <a:schemeClr val="tx1"/>
                </a:solidFill>
                <a:effectLst/>
              </a:rPr>
              <a:t>: Windows (Compatible with other OS with minor modifications)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rPr>
              <a:t>Encryption Method</a:t>
            </a:r>
            <a:r>
              <a:rPr kumimoji="0" lang="en-US" sz="2000" b="0" i="0" u="none" strike="noStrike" cap="none" normalizeH="0" baseline="0" dirty="0" smtClean="0">
                <a:ln>
                  <a:noFill/>
                </a:ln>
                <a:solidFill>
                  <a:schemeClr val="tx1"/>
                </a:solidFill>
                <a:effectLst/>
              </a:rPr>
              <a:t>: Pixel-based data embedding in images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rPr>
              <a:t>Decryption</a:t>
            </a:r>
            <a:r>
              <a:rPr kumimoji="0" lang="en-US" sz="2000" b="0" i="0" u="none" strike="noStrike" cap="none" normalizeH="0" baseline="0" dirty="0" smtClean="0">
                <a:ln>
                  <a:noFill/>
                </a:ln>
                <a:solidFill>
                  <a:schemeClr val="tx1"/>
                </a:solidFill>
                <a:effectLst/>
              </a:rPr>
              <a:t>: Passcode-protected message extraction from the image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4" name="Rectangle 2"/>
          <p:cNvSpPr>
            <a:spLocks noGrp="1" noChangeArrowheads="1"/>
          </p:cNvSpPr>
          <p:nvPr>
            <p:ph idx="1"/>
          </p:nvPr>
        </p:nvSpPr>
        <p:spPr bwMode="auto">
          <a:xfrm>
            <a:off x="581192" y="1930531"/>
            <a:ext cx="1126398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rPr>
              <a:t>Stealthy Data Hiding</a:t>
            </a:r>
            <a:r>
              <a:rPr kumimoji="0" lang="en-US" sz="1800" b="0" i="0" u="none" strike="noStrike" cap="none" normalizeH="0" baseline="0" dirty="0" smtClean="0">
                <a:ln>
                  <a:noFill/>
                </a:ln>
                <a:solidFill>
                  <a:schemeClr val="tx1"/>
                </a:solidFill>
                <a:effectLst/>
              </a:rPr>
              <a:t>: Unlike encryption, which may attract attention, this method hides data within images,</a:t>
            </a:r>
          </a:p>
          <a:p>
            <a:pPr marL="0" marR="0" lvl="0" indent="0" algn="l" defTabSz="914400" rtl="0" eaLnBrk="0" fontAlgn="base" latinLnBrk="0" hangingPunct="0">
              <a:lnSpc>
                <a:spcPct val="100000"/>
              </a:lnSpc>
              <a:spcBef>
                <a:spcPct val="0"/>
              </a:spcBef>
              <a:spcAft>
                <a:spcPct val="0"/>
              </a:spcAft>
              <a:buClrTx/>
              <a:buSzTx/>
              <a:buNone/>
              <a:tabLst/>
            </a:pPr>
            <a:r>
              <a:rPr lang="en-US" sz="1800" dirty="0">
                <a:solidFill>
                  <a:schemeClr val="tx1"/>
                </a:solidFill>
              </a:rPr>
              <a:t> </a:t>
            </a:r>
            <a:r>
              <a:rPr lang="en-US" sz="1800" dirty="0" smtClean="0">
                <a:solidFill>
                  <a:schemeClr val="tx1"/>
                </a:solidFill>
              </a:rPr>
              <a:t> </a:t>
            </a:r>
            <a:r>
              <a:rPr kumimoji="0" lang="en-US" sz="1800" b="0" i="0" u="none" strike="noStrike" cap="none" normalizeH="0" baseline="0" dirty="0" smtClean="0">
                <a:ln>
                  <a:noFill/>
                </a:ln>
                <a:solidFill>
                  <a:schemeClr val="tx1"/>
                </a:solidFill>
                <a:effectLst/>
              </a:rPr>
              <a:t> making it inconspicuous.</a:t>
            </a:r>
          </a:p>
          <a:p>
            <a:pPr marL="0" marR="0" lvl="0" indent="0" algn="l" defTabSz="914400" rtl="0" eaLnBrk="0" fontAlgn="base" latinLnBrk="0" hangingPunct="0">
              <a:lnSpc>
                <a:spcPct val="100000"/>
              </a:lnSpc>
              <a:spcBef>
                <a:spcPct val="0"/>
              </a:spcBef>
              <a:spcAft>
                <a:spcPct val="0"/>
              </a:spcAft>
              <a:buClrTx/>
              <a:buSzTx/>
              <a:buNone/>
              <a:tabLst/>
            </a:pP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rPr>
              <a:t>Passcode Protection</a:t>
            </a:r>
            <a:r>
              <a:rPr kumimoji="0" lang="en-US" sz="1800" b="0" i="0" u="none" strike="noStrike" cap="none" normalizeH="0" baseline="0" dirty="0" smtClean="0">
                <a:ln>
                  <a:noFill/>
                </a:ln>
                <a:solidFill>
                  <a:schemeClr val="tx1"/>
                </a:solidFill>
                <a:effectLst/>
              </a:rPr>
              <a:t>: Ensures that only authorized users can decrypt the hidden message,</a:t>
            </a:r>
          </a:p>
          <a:p>
            <a:pPr marL="0" marR="0" lvl="0" indent="0" algn="l" defTabSz="914400" rtl="0" eaLnBrk="0" fontAlgn="base" latinLnBrk="0" hangingPunct="0">
              <a:lnSpc>
                <a:spcPct val="100000"/>
              </a:lnSpc>
              <a:spcBef>
                <a:spcPct val="0"/>
              </a:spcBef>
              <a:spcAft>
                <a:spcPct val="0"/>
              </a:spcAft>
              <a:buClrTx/>
              <a:buSzTx/>
              <a:buNone/>
              <a:tabLst/>
            </a:pPr>
            <a:r>
              <a:rPr lang="en-US" sz="1800" dirty="0">
                <a:solidFill>
                  <a:schemeClr val="tx1"/>
                </a:solidFill>
              </a:rPr>
              <a:t> </a:t>
            </a:r>
            <a:r>
              <a:rPr lang="en-US" sz="1800" dirty="0" smtClean="0">
                <a:solidFill>
                  <a:schemeClr val="tx1"/>
                </a:solidFill>
              </a:rPr>
              <a:t> </a:t>
            </a:r>
            <a:r>
              <a:rPr kumimoji="0" lang="en-US" sz="1800" b="0" i="0" u="none" strike="noStrike" cap="none" normalizeH="0" baseline="0" dirty="0" smtClean="0">
                <a:ln>
                  <a:noFill/>
                </a:ln>
                <a:solidFill>
                  <a:schemeClr val="tx1"/>
                </a:solidFill>
                <a:effectLst/>
              </a:rPr>
              <a:t> adding an extra layer of security.</a:t>
            </a:r>
          </a:p>
          <a:p>
            <a:pPr marL="0" marR="0" lvl="0" indent="0" algn="l" defTabSz="914400" rtl="0" eaLnBrk="0" fontAlgn="base" latinLnBrk="0" hangingPunct="0">
              <a:lnSpc>
                <a:spcPct val="100000"/>
              </a:lnSpc>
              <a:spcBef>
                <a:spcPct val="0"/>
              </a:spcBef>
              <a:spcAft>
                <a:spcPct val="0"/>
              </a:spcAft>
              <a:buClrTx/>
              <a:buSzTx/>
              <a:buNone/>
              <a:tabLst/>
            </a:pP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rPr>
              <a:t>Lightweight &amp; Fast</a:t>
            </a:r>
            <a:r>
              <a:rPr kumimoji="0" lang="en-US" sz="1800" b="0" i="0" u="none" strike="noStrike" cap="none" normalizeH="0" baseline="0" dirty="0" smtClean="0">
                <a:ln>
                  <a:noFill/>
                </a:ln>
                <a:solidFill>
                  <a:schemeClr val="tx1"/>
                </a:solidFill>
                <a:effectLst/>
              </a:rPr>
              <a:t>: Uses simple pixel manipulation, making encoding and decoding quick and efficient.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rPr>
              <a:t>No Additional Storage Needed</a:t>
            </a:r>
            <a:r>
              <a:rPr kumimoji="0" lang="en-US" sz="1800" b="0" i="0" u="none" strike="noStrike" cap="none" normalizeH="0" baseline="0" dirty="0" smtClean="0">
                <a:ln>
                  <a:noFill/>
                </a:ln>
                <a:solidFill>
                  <a:schemeClr val="tx1"/>
                </a:solidFill>
                <a:effectLst/>
              </a:rPr>
              <a:t>: The image itself acts as the carrier of the message, eliminating the </a:t>
            </a:r>
          </a:p>
          <a:p>
            <a:pPr marL="0" marR="0" lvl="0" indent="0" algn="l" defTabSz="914400" rtl="0" eaLnBrk="0" fontAlgn="base" latinLnBrk="0" hangingPunct="0">
              <a:lnSpc>
                <a:spcPct val="100000"/>
              </a:lnSpc>
              <a:spcBef>
                <a:spcPct val="0"/>
              </a:spcBef>
              <a:spcAft>
                <a:spcPct val="0"/>
              </a:spcAft>
              <a:buClrTx/>
              <a:buSzTx/>
              <a:buNone/>
              <a:tabLst/>
            </a:pPr>
            <a:r>
              <a:rPr lang="en-US" sz="1800" dirty="0">
                <a:solidFill>
                  <a:schemeClr val="tx1"/>
                </a:solidFill>
              </a:rPr>
              <a:t> </a:t>
            </a:r>
            <a:r>
              <a:rPr lang="en-US" sz="1800" dirty="0" smtClean="0">
                <a:solidFill>
                  <a:schemeClr val="tx1"/>
                </a:solidFill>
              </a:rPr>
              <a:t>  </a:t>
            </a:r>
            <a:r>
              <a:rPr kumimoji="0" lang="en-US" sz="1800" b="0" i="0" u="none" strike="noStrike" cap="none" normalizeH="0" baseline="0" dirty="0" smtClean="0">
                <a:ln>
                  <a:noFill/>
                </a:ln>
                <a:solidFill>
                  <a:schemeClr val="tx1"/>
                </a:solidFill>
                <a:effectLst/>
              </a:rPr>
              <a:t>need for separate encrypted files.</a:t>
            </a:r>
          </a:p>
          <a:p>
            <a:pPr marL="0" marR="0" lvl="0" indent="0" algn="l" defTabSz="914400" rtl="0" eaLnBrk="0" fontAlgn="base" latinLnBrk="0" hangingPunct="0">
              <a:lnSpc>
                <a:spcPct val="100000"/>
              </a:lnSpc>
              <a:spcBef>
                <a:spcPct val="0"/>
              </a:spcBef>
              <a:spcAft>
                <a:spcPct val="0"/>
              </a:spcAft>
              <a:buClrTx/>
              <a:buSzTx/>
              <a:buNone/>
              <a:tabLst/>
            </a:pP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rPr>
              <a:t>Custom Character Mapping</a:t>
            </a:r>
            <a:r>
              <a:rPr kumimoji="0" lang="en-US" sz="1800" b="0" i="0" u="none" strike="noStrike" cap="none" normalizeH="0" baseline="0" dirty="0" smtClean="0">
                <a:ln>
                  <a:noFill/>
                </a:ln>
                <a:solidFill>
                  <a:schemeClr val="tx1"/>
                </a:solidFill>
                <a:effectLst/>
              </a:rPr>
              <a:t>: Uses a unique approach to map characters to pixel values, enhancing data security.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5" name="Rectangle 2"/>
          <p:cNvSpPr>
            <a:spLocks noGrp="1" noChangeArrowheads="1"/>
          </p:cNvSpPr>
          <p:nvPr>
            <p:ph idx="1"/>
          </p:nvPr>
        </p:nvSpPr>
        <p:spPr bwMode="auto">
          <a:xfrm>
            <a:off x="581192" y="2346028"/>
            <a:ext cx="9730421"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rPr>
              <a:t>Journalists &amp; Activists</a:t>
            </a:r>
            <a:r>
              <a:rPr kumimoji="0" lang="en-US" sz="1800" b="0" i="0" u="none" strike="noStrike" cap="none" normalizeH="0" baseline="0" dirty="0" smtClean="0">
                <a:ln>
                  <a:noFill/>
                </a:ln>
                <a:solidFill>
                  <a:schemeClr val="tx1"/>
                </a:solidFill>
                <a:effectLst/>
              </a:rPr>
              <a:t>: Securely transmit sensitive information without attracting attention.</a:t>
            </a:r>
          </a:p>
          <a:p>
            <a:pPr marL="0" marR="0" lvl="0" indent="0" algn="l" defTabSz="914400" rtl="0" eaLnBrk="0" fontAlgn="base" latinLnBrk="0" hangingPunct="0">
              <a:lnSpc>
                <a:spcPct val="100000"/>
              </a:lnSpc>
              <a:spcBef>
                <a:spcPct val="0"/>
              </a:spcBef>
              <a:spcAft>
                <a:spcPct val="0"/>
              </a:spcAft>
              <a:buClrTx/>
              <a:buSzTx/>
              <a:buNone/>
              <a:tabLst/>
            </a:pP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rPr>
              <a:t>Government &amp; Defense</a:t>
            </a:r>
            <a:r>
              <a:rPr kumimoji="0" lang="en-US" sz="1800" b="0" i="0" u="none" strike="noStrike" cap="none" normalizeH="0" baseline="0" dirty="0" smtClean="0">
                <a:ln>
                  <a:noFill/>
                </a:ln>
                <a:solidFill>
                  <a:schemeClr val="tx1"/>
                </a:solidFill>
                <a:effectLst/>
              </a:rPr>
              <a:t>: Used for confidential communication in intelligence operations.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rPr>
              <a:t>Corporate Sector</a:t>
            </a:r>
            <a:r>
              <a:rPr kumimoji="0" lang="en-US" sz="1800" b="0" i="0" u="none" strike="noStrike" cap="none" normalizeH="0" baseline="0" dirty="0" smtClean="0">
                <a:ln>
                  <a:noFill/>
                </a:ln>
                <a:solidFill>
                  <a:schemeClr val="tx1"/>
                </a:solidFill>
                <a:effectLst/>
              </a:rPr>
              <a:t>: Protect trade secrets and confidential data from cyber threats.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rPr>
              <a:t>General Users</a:t>
            </a:r>
            <a:r>
              <a:rPr kumimoji="0" lang="en-US" sz="1800" b="0" i="0" u="none" strike="noStrike" cap="none" normalizeH="0" baseline="0" dirty="0" smtClean="0">
                <a:ln>
                  <a:noFill/>
                </a:ln>
                <a:solidFill>
                  <a:schemeClr val="tx1"/>
                </a:solidFill>
                <a:effectLst/>
              </a:rPr>
              <a:t>: Send private messages without detection in digital images.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err="1" smtClean="0">
                <a:ln>
                  <a:noFill/>
                </a:ln>
                <a:solidFill>
                  <a:schemeClr val="tx1"/>
                </a:solidFill>
                <a:effectLst/>
              </a:rPr>
              <a:t>Cybersecurity</a:t>
            </a:r>
            <a:r>
              <a:rPr kumimoji="0" lang="en-US" sz="1800" b="1" i="0" u="none" strike="noStrike" cap="none" normalizeH="0" baseline="0" dirty="0" smtClean="0">
                <a:ln>
                  <a:noFill/>
                </a:ln>
                <a:solidFill>
                  <a:schemeClr val="tx1"/>
                </a:solidFill>
                <a:effectLst/>
              </a:rPr>
              <a:t> Professionals</a:t>
            </a:r>
            <a:r>
              <a:rPr kumimoji="0" lang="en-US" sz="1800" b="0" i="0" u="none" strike="noStrike" cap="none" normalizeH="0" baseline="0" dirty="0" smtClean="0">
                <a:ln>
                  <a:noFill/>
                </a:ln>
                <a:solidFill>
                  <a:schemeClr val="tx1"/>
                </a:solidFill>
                <a:effectLst/>
              </a:rPr>
              <a:t>: Implement steganography techniques for secure data transmission.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a:blip r:embed="rId2"/>
          <a:stretch>
            <a:fillRect/>
          </a:stretch>
        </p:blipFill>
        <p:spPr>
          <a:xfrm>
            <a:off x="654463" y="1390762"/>
            <a:ext cx="5178003" cy="3326895"/>
          </a:xfrm>
          <a:prstGeom prst="rect">
            <a:avLst/>
          </a:prstGeom>
        </p:spPr>
      </p:pic>
      <p:pic>
        <p:nvPicPr>
          <p:cNvPr id="5" name="Picture 4"/>
          <p:cNvPicPr>
            <a:picLocks noChangeAspect="1"/>
          </p:cNvPicPr>
          <p:nvPr/>
        </p:nvPicPr>
        <p:blipFill rotWithShape="1">
          <a:blip r:embed="rId3"/>
          <a:srcRect l="17849"/>
          <a:stretch/>
        </p:blipFill>
        <p:spPr>
          <a:xfrm>
            <a:off x="6221513" y="3024214"/>
            <a:ext cx="5389295" cy="3386885"/>
          </a:xfrm>
          <a:prstGeom prst="rect">
            <a:avLst/>
          </a:prstGeom>
        </p:spPr>
      </p:pic>
      <p:sp>
        <p:nvSpPr>
          <p:cNvPr id="6" name="TextBox 5"/>
          <p:cNvSpPr txBox="1"/>
          <p:nvPr/>
        </p:nvSpPr>
        <p:spPr>
          <a:xfrm>
            <a:off x="2314321" y="4875967"/>
            <a:ext cx="1577947" cy="261610"/>
          </a:xfrm>
          <a:prstGeom prst="rect">
            <a:avLst/>
          </a:prstGeom>
          <a:noFill/>
        </p:spPr>
        <p:txBody>
          <a:bodyPr wrap="square" rtlCol="0">
            <a:spAutoFit/>
          </a:bodyPr>
          <a:lstStyle/>
          <a:p>
            <a:r>
              <a:rPr lang="en-IN" sz="1100" dirty="0" smtClean="0">
                <a:solidFill>
                  <a:schemeClr val="tx2">
                    <a:lumMod val="50000"/>
                  </a:schemeClr>
                </a:solidFill>
              </a:rPr>
              <a:t>Deployed on Streamlit</a:t>
            </a:r>
            <a:endParaRPr lang="en-IN" sz="1100" dirty="0">
              <a:solidFill>
                <a:schemeClr val="tx2">
                  <a:lumMod val="50000"/>
                </a:schemeClr>
              </a:solidFill>
            </a:endParaRPr>
          </a:p>
        </p:txBody>
      </p:sp>
      <p:pic>
        <p:nvPicPr>
          <p:cNvPr id="7" name="Picture 6"/>
          <p:cNvPicPr>
            <a:picLocks noChangeAspect="1"/>
          </p:cNvPicPr>
          <p:nvPr/>
        </p:nvPicPr>
        <p:blipFill rotWithShape="1">
          <a:blip r:embed="rId4"/>
          <a:srcRect l="51215" t="21337" b="10635"/>
          <a:stretch/>
        </p:blipFill>
        <p:spPr>
          <a:xfrm>
            <a:off x="8728390" y="702156"/>
            <a:ext cx="2463001" cy="2089826"/>
          </a:xfrm>
          <a:prstGeom prst="rect">
            <a:avLst/>
          </a:prstGeom>
        </p:spPr>
      </p:pic>
      <p:sp>
        <p:nvSpPr>
          <p:cNvPr id="8" name="TextBox 7"/>
          <p:cNvSpPr txBox="1"/>
          <p:nvPr/>
        </p:nvSpPr>
        <p:spPr>
          <a:xfrm>
            <a:off x="5350263" y="5282537"/>
            <a:ext cx="691215" cy="261610"/>
          </a:xfrm>
          <a:prstGeom prst="rect">
            <a:avLst/>
          </a:prstGeom>
          <a:noFill/>
        </p:spPr>
        <p:txBody>
          <a:bodyPr wrap="none" rtlCol="0">
            <a:spAutoFit/>
          </a:bodyPr>
          <a:lstStyle/>
          <a:p>
            <a:r>
              <a:rPr lang="en-IN" sz="1100" dirty="0" smtClean="0">
                <a:solidFill>
                  <a:schemeClr val="tx2">
                    <a:lumMod val="50000"/>
                  </a:schemeClr>
                </a:solidFill>
              </a:rPr>
              <a:t>Code =&gt;</a:t>
            </a:r>
            <a:endParaRPr lang="en-IN" sz="1100" dirty="0">
              <a:solidFill>
                <a:schemeClr val="tx2">
                  <a:lumMod val="50000"/>
                </a:schemeClr>
              </a:solidFill>
            </a:endParaRPr>
          </a:p>
        </p:txBody>
      </p:sp>
      <p:sp>
        <p:nvSpPr>
          <p:cNvPr id="9" name="TextBox 8"/>
          <p:cNvSpPr txBox="1"/>
          <p:nvPr/>
        </p:nvSpPr>
        <p:spPr>
          <a:xfrm>
            <a:off x="6560326" y="1338789"/>
            <a:ext cx="1863011" cy="430887"/>
          </a:xfrm>
          <a:prstGeom prst="rect">
            <a:avLst/>
          </a:prstGeom>
          <a:noFill/>
        </p:spPr>
        <p:txBody>
          <a:bodyPr wrap="none" rtlCol="0">
            <a:spAutoFit/>
          </a:bodyPr>
          <a:lstStyle/>
          <a:p>
            <a:r>
              <a:rPr lang="en-IN" sz="1100" dirty="0" smtClean="0">
                <a:solidFill>
                  <a:schemeClr val="tx2">
                    <a:lumMod val="50000"/>
                  </a:schemeClr>
                </a:solidFill>
              </a:rPr>
              <a:t>Authentication failed </a:t>
            </a:r>
          </a:p>
          <a:p>
            <a:r>
              <a:rPr lang="en-IN" sz="1100" dirty="0" smtClean="0">
                <a:solidFill>
                  <a:schemeClr val="tx2">
                    <a:lumMod val="50000"/>
                  </a:schemeClr>
                </a:solidFill>
              </a:rPr>
              <a:t>Error on wrong passcode =&gt;</a:t>
            </a:r>
            <a:endParaRPr lang="en-IN" sz="1100" dirty="0">
              <a:solidFill>
                <a:schemeClr val="tx2">
                  <a:lumMod val="50000"/>
                </a:schemeClr>
              </a:solidFill>
            </a:endParaRP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 xmlns:a16="http://schemas.microsoft.com/office/drawing/2014/main" id="{D4974547-DF1B-77BB-E545-9344EDB9AD3F}"/>
              </a:ext>
            </a:extLst>
          </p:cNvPr>
          <p:cNvSpPr>
            <a:spLocks noGrp="1"/>
          </p:cNvSpPr>
          <p:nvPr>
            <p:ph idx="1"/>
          </p:nvPr>
        </p:nvSpPr>
        <p:spPr/>
        <p:txBody>
          <a:bodyPr/>
          <a:lstStyle/>
          <a:p>
            <a:r>
              <a:rPr lang="en-GB" dirty="0"/>
              <a:t>This project successfully addresses the need for secure and discreet data transmission by leveraging image steganography. Unlike traditional encryption methods, it embeds messages within images, making them less detectable. The added passcode protection enhances security, ensuring only authorized users can retrieve the hidden data. This approach provides an efficient, lightweight, and practical solution for confidential communication in various fields.</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 xmlns:a16="http://schemas.microsoft.com/office/drawing/2014/main" id="{51A299DD-46FA-7866-41D8-C1BFCC2F69DD}"/>
              </a:ext>
            </a:extLst>
          </p:cNvPr>
          <p:cNvSpPr>
            <a:spLocks noGrp="1"/>
          </p:cNvSpPr>
          <p:nvPr>
            <p:ph idx="1"/>
          </p:nvPr>
        </p:nvSpPr>
        <p:spPr/>
        <p:txBody>
          <a:bodyPr/>
          <a:lstStyle/>
          <a:p>
            <a:r>
              <a:rPr lang="en-IN" dirty="0" smtClean="0"/>
              <a:t>GitHub Link:  </a:t>
            </a:r>
            <a:r>
              <a:rPr lang="en-IN" dirty="0" smtClean="0">
                <a:hlinkClick r:id="rId2"/>
              </a:rPr>
              <a:t>https://github.com/mohd-amaan1/Image-Steganography</a:t>
            </a:r>
            <a:endParaRPr lang="en-IN" dirty="0" smtClean="0"/>
          </a:p>
          <a:p>
            <a:r>
              <a:rPr lang="en-IN" dirty="0" smtClean="0"/>
              <a:t>Live Link:  </a:t>
            </a:r>
            <a:r>
              <a:rPr lang="en-IN" dirty="0" smtClean="0">
                <a:hlinkClick r:id="rId3"/>
              </a:rPr>
              <a:t>https://stego-image.streamlit.app/</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164</TotalTime>
  <Words>513</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32</cp:revision>
  <dcterms:created xsi:type="dcterms:W3CDTF">2021-05-26T16:50:10Z</dcterms:created>
  <dcterms:modified xsi:type="dcterms:W3CDTF">2025-02-16T21:42:19Z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