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259" r:id="rId4"/>
    <p:sldId id="260" r:id="rId5"/>
    <p:sldId id="261" r:id="rId6"/>
    <p:sldId id="262" r:id="rId7"/>
    <p:sldId id="263" r:id="rId8"/>
    <p:sldId id="264" r:id="rId9"/>
    <p:sldId id="265" r:id="rId10"/>
    <p:sldId id="266" r:id="rId11"/>
    <p:sldId id="267" r:id="rId12"/>
    <p:sldId id="271" r:id="rId13"/>
    <p:sldId id="273" r:id="rId14"/>
    <p:sldId id="274" r:id="rId15"/>
    <p:sldId id="268"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81" d="100"/>
          <a:sy n="81" d="100"/>
        </p:scale>
        <p:origin x="74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E2E3A1-7D60-4F96-A15E-9121B6165C6D}" type="datetimeFigureOut">
              <a:rPr lang="en-IN" smtClean="0"/>
              <a:t>24-05-2023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6DA2AA-CF08-4128-86E7-19B5E957C100}" type="slidenum">
              <a:rPr lang="en-IN" smtClean="0"/>
              <a:t>‹#›</a:t>
            </a:fld>
            <a:endParaRPr lang="en-IN"/>
          </a:p>
        </p:txBody>
      </p:sp>
    </p:spTree>
    <p:extLst>
      <p:ext uri="{BB962C8B-B14F-4D97-AF65-F5344CB8AC3E}">
        <p14:creationId xmlns:p14="http://schemas.microsoft.com/office/powerpoint/2010/main" val="3157932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E6DA2AA-CF08-4128-86E7-19B5E957C100}" type="slidenum">
              <a:rPr lang="en-IN" smtClean="0"/>
              <a:t>15</a:t>
            </a:fld>
            <a:endParaRPr lang="en-IN"/>
          </a:p>
        </p:txBody>
      </p:sp>
    </p:spTree>
    <p:extLst>
      <p:ext uri="{BB962C8B-B14F-4D97-AF65-F5344CB8AC3E}">
        <p14:creationId xmlns:p14="http://schemas.microsoft.com/office/powerpoint/2010/main" val="192896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30FE5-EDEB-C785-8374-113C457481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840F934-C7F3-B9C2-07AC-B3C78B0337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1891B03-8A5B-2EE5-D19D-F1E1C3CC69C2}"/>
              </a:ext>
            </a:extLst>
          </p:cNvPr>
          <p:cNvSpPr>
            <a:spLocks noGrp="1"/>
          </p:cNvSpPr>
          <p:nvPr>
            <p:ph type="dt" sz="half" idx="10"/>
          </p:nvPr>
        </p:nvSpPr>
        <p:spPr/>
        <p:txBody>
          <a:bodyPr/>
          <a:lstStyle/>
          <a:p>
            <a:fld id="{6BB8E360-B062-47D9-A363-F6A3A9C0EE55}" type="datetimeFigureOut">
              <a:rPr lang="en-IN" smtClean="0"/>
              <a:t>24-05-2023</a:t>
            </a:fld>
            <a:endParaRPr lang="en-IN"/>
          </a:p>
        </p:txBody>
      </p:sp>
      <p:sp>
        <p:nvSpPr>
          <p:cNvPr id="5" name="Footer Placeholder 4">
            <a:extLst>
              <a:ext uri="{FF2B5EF4-FFF2-40B4-BE49-F238E27FC236}">
                <a16:creationId xmlns:a16="http://schemas.microsoft.com/office/drawing/2014/main" id="{B1A583FF-D849-33AD-6783-8400F6AF2C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8F6600-74D4-5752-4C27-B2D5E6BA2902}"/>
              </a:ext>
            </a:extLst>
          </p:cNvPr>
          <p:cNvSpPr>
            <a:spLocks noGrp="1"/>
          </p:cNvSpPr>
          <p:nvPr>
            <p:ph type="sldNum" sz="quarter" idx="12"/>
          </p:nvPr>
        </p:nvSpPr>
        <p:spPr/>
        <p:txBody>
          <a:bodyPr/>
          <a:lstStyle/>
          <a:p>
            <a:fld id="{A1C8F26F-4549-4923-B8B2-07B65F4C8E15}" type="slidenum">
              <a:rPr lang="en-IN" smtClean="0"/>
              <a:t>‹#›</a:t>
            </a:fld>
            <a:endParaRPr lang="en-IN"/>
          </a:p>
        </p:txBody>
      </p:sp>
    </p:spTree>
    <p:extLst>
      <p:ext uri="{BB962C8B-B14F-4D97-AF65-F5344CB8AC3E}">
        <p14:creationId xmlns:p14="http://schemas.microsoft.com/office/powerpoint/2010/main" val="557949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606D5-3B07-8B2E-0822-F65160C995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0BA526-87DB-6EEE-BD69-3FB824A6B6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4E0232-9A88-42CB-3341-A49F94D209ED}"/>
              </a:ext>
            </a:extLst>
          </p:cNvPr>
          <p:cNvSpPr>
            <a:spLocks noGrp="1"/>
          </p:cNvSpPr>
          <p:nvPr>
            <p:ph type="dt" sz="half" idx="10"/>
          </p:nvPr>
        </p:nvSpPr>
        <p:spPr/>
        <p:txBody>
          <a:bodyPr/>
          <a:lstStyle/>
          <a:p>
            <a:fld id="{6BB8E360-B062-47D9-A363-F6A3A9C0EE55}" type="datetimeFigureOut">
              <a:rPr lang="en-IN" smtClean="0"/>
              <a:t>24-05-2023</a:t>
            </a:fld>
            <a:endParaRPr lang="en-IN"/>
          </a:p>
        </p:txBody>
      </p:sp>
      <p:sp>
        <p:nvSpPr>
          <p:cNvPr id="5" name="Footer Placeholder 4">
            <a:extLst>
              <a:ext uri="{FF2B5EF4-FFF2-40B4-BE49-F238E27FC236}">
                <a16:creationId xmlns:a16="http://schemas.microsoft.com/office/drawing/2014/main" id="{EC96E118-C2DF-3210-E15A-A83E46CE5C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4A3353-E28A-50DF-A0DB-93B86C2D904F}"/>
              </a:ext>
            </a:extLst>
          </p:cNvPr>
          <p:cNvSpPr>
            <a:spLocks noGrp="1"/>
          </p:cNvSpPr>
          <p:nvPr>
            <p:ph type="sldNum" sz="quarter" idx="12"/>
          </p:nvPr>
        </p:nvSpPr>
        <p:spPr/>
        <p:txBody>
          <a:bodyPr/>
          <a:lstStyle/>
          <a:p>
            <a:fld id="{A1C8F26F-4549-4923-B8B2-07B65F4C8E15}" type="slidenum">
              <a:rPr lang="en-IN" smtClean="0"/>
              <a:t>‹#›</a:t>
            </a:fld>
            <a:endParaRPr lang="en-IN"/>
          </a:p>
        </p:txBody>
      </p:sp>
    </p:spTree>
    <p:extLst>
      <p:ext uri="{BB962C8B-B14F-4D97-AF65-F5344CB8AC3E}">
        <p14:creationId xmlns:p14="http://schemas.microsoft.com/office/powerpoint/2010/main" val="1423292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05646D-8715-D0E8-4A0B-84AD9AA996D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09797D-FA94-8899-7D52-D984C7E911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2D44DE-495A-7016-82BC-EDB403C8E874}"/>
              </a:ext>
            </a:extLst>
          </p:cNvPr>
          <p:cNvSpPr>
            <a:spLocks noGrp="1"/>
          </p:cNvSpPr>
          <p:nvPr>
            <p:ph type="dt" sz="half" idx="10"/>
          </p:nvPr>
        </p:nvSpPr>
        <p:spPr/>
        <p:txBody>
          <a:bodyPr/>
          <a:lstStyle/>
          <a:p>
            <a:fld id="{6BB8E360-B062-47D9-A363-F6A3A9C0EE55}" type="datetimeFigureOut">
              <a:rPr lang="en-IN" smtClean="0"/>
              <a:t>24-05-2023</a:t>
            </a:fld>
            <a:endParaRPr lang="en-IN"/>
          </a:p>
        </p:txBody>
      </p:sp>
      <p:sp>
        <p:nvSpPr>
          <p:cNvPr id="5" name="Footer Placeholder 4">
            <a:extLst>
              <a:ext uri="{FF2B5EF4-FFF2-40B4-BE49-F238E27FC236}">
                <a16:creationId xmlns:a16="http://schemas.microsoft.com/office/drawing/2014/main" id="{29FC719A-D49B-8B4B-FB19-D61C8A9A22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57A9F4-9451-73EB-5FE5-C156E6D9FE5B}"/>
              </a:ext>
            </a:extLst>
          </p:cNvPr>
          <p:cNvSpPr>
            <a:spLocks noGrp="1"/>
          </p:cNvSpPr>
          <p:nvPr>
            <p:ph type="sldNum" sz="quarter" idx="12"/>
          </p:nvPr>
        </p:nvSpPr>
        <p:spPr/>
        <p:txBody>
          <a:bodyPr/>
          <a:lstStyle/>
          <a:p>
            <a:fld id="{A1C8F26F-4549-4923-B8B2-07B65F4C8E15}" type="slidenum">
              <a:rPr lang="en-IN" smtClean="0"/>
              <a:t>‹#›</a:t>
            </a:fld>
            <a:endParaRPr lang="en-IN"/>
          </a:p>
        </p:txBody>
      </p:sp>
    </p:spTree>
    <p:extLst>
      <p:ext uri="{BB962C8B-B14F-4D97-AF65-F5344CB8AC3E}">
        <p14:creationId xmlns:p14="http://schemas.microsoft.com/office/powerpoint/2010/main" val="435012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C1C0A-2B1F-616B-1E86-68EF02C836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D72C36-8B06-994C-441D-EA925D255B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B1E85C-51AD-4FA1-7474-C6D9566338E4}"/>
              </a:ext>
            </a:extLst>
          </p:cNvPr>
          <p:cNvSpPr>
            <a:spLocks noGrp="1"/>
          </p:cNvSpPr>
          <p:nvPr>
            <p:ph type="dt" sz="half" idx="10"/>
          </p:nvPr>
        </p:nvSpPr>
        <p:spPr/>
        <p:txBody>
          <a:bodyPr/>
          <a:lstStyle/>
          <a:p>
            <a:fld id="{6BB8E360-B062-47D9-A363-F6A3A9C0EE55}" type="datetimeFigureOut">
              <a:rPr lang="en-IN" smtClean="0"/>
              <a:t>24-05-2023</a:t>
            </a:fld>
            <a:endParaRPr lang="en-IN"/>
          </a:p>
        </p:txBody>
      </p:sp>
      <p:sp>
        <p:nvSpPr>
          <p:cNvPr id="5" name="Footer Placeholder 4">
            <a:extLst>
              <a:ext uri="{FF2B5EF4-FFF2-40B4-BE49-F238E27FC236}">
                <a16:creationId xmlns:a16="http://schemas.microsoft.com/office/drawing/2014/main" id="{8EA8F1C3-27E6-EFB0-E71F-AAEF92444E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63FAC8-0971-59C9-7AF3-F616884F6820}"/>
              </a:ext>
            </a:extLst>
          </p:cNvPr>
          <p:cNvSpPr>
            <a:spLocks noGrp="1"/>
          </p:cNvSpPr>
          <p:nvPr>
            <p:ph type="sldNum" sz="quarter" idx="12"/>
          </p:nvPr>
        </p:nvSpPr>
        <p:spPr/>
        <p:txBody>
          <a:bodyPr/>
          <a:lstStyle/>
          <a:p>
            <a:fld id="{A1C8F26F-4549-4923-B8B2-07B65F4C8E15}" type="slidenum">
              <a:rPr lang="en-IN" smtClean="0"/>
              <a:t>‹#›</a:t>
            </a:fld>
            <a:endParaRPr lang="en-IN"/>
          </a:p>
        </p:txBody>
      </p:sp>
    </p:spTree>
    <p:extLst>
      <p:ext uri="{BB962C8B-B14F-4D97-AF65-F5344CB8AC3E}">
        <p14:creationId xmlns:p14="http://schemas.microsoft.com/office/powerpoint/2010/main" val="1965417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0E25C-D82B-95AE-33F3-67AC7BFA0F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4BE7D2D-47E0-1DAE-2A99-ABDF0DDE1C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FC091E-859D-822F-787E-6FF4631BBF06}"/>
              </a:ext>
            </a:extLst>
          </p:cNvPr>
          <p:cNvSpPr>
            <a:spLocks noGrp="1"/>
          </p:cNvSpPr>
          <p:nvPr>
            <p:ph type="dt" sz="half" idx="10"/>
          </p:nvPr>
        </p:nvSpPr>
        <p:spPr/>
        <p:txBody>
          <a:bodyPr/>
          <a:lstStyle/>
          <a:p>
            <a:fld id="{6BB8E360-B062-47D9-A363-F6A3A9C0EE55}" type="datetimeFigureOut">
              <a:rPr lang="en-IN" smtClean="0"/>
              <a:t>24-05-2023</a:t>
            </a:fld>
            <a:endParaRPr lang="en-IN"/>
          </a:p>
        </p:txBody>
      </p:sp>
      <p:sp>
        <p:nvSpPr>
          <p:cNvPr id="5" name="Footer Placeholder 4">
            <a:extLst>
              <a:ext uri="{FF2B5EF4-FFF2-40B4-BE49-F238E27FC236}">
                <a16:creationId xmlns:a16="http://schemas.microsoft.com/office/drawing/2014/main" id="{13C2377C-CD4B-F3A8-CC85-26EA498F98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FC4A01-3A45-C58D-485E-D9F279B67B59}"/>
              </a:ext>
            </a:extLst>
          </p:cNvPr>
          <p:cNvSpPr>
            <a:spLocks noGrp="1"/>
          </p:cNvSpPr>
          <p:nvPr>
            <p:ph type="sldNum" sz="quarter" idx="12"/>
          </p:nvPr>
        </p:nvSpPr>
        <p:spPr/>
        <p:txBody>
          <a:bodyPr/>
          <a:lstStyle/>
          <a:p>
            <a:fld id="{A1C8F26F-4549-4923-B8B2-07B65F4C8E15}" type="slidenum">
              <a:rPr lang="en-IN" smtClean="0"/>
              <a:t>‹#›</a:t>
            </a:fld>
            <a:endParaRPr lang="en-IN"/>
          </a:p>
        </p:txBody>
      </p:sp>
    </p:spTree>
    <p:extLst>
      <p:ext uri="{BB962C8B-B14F-4D97-AF65-F5344CB8AC3E}">
        <p14:creationId xmlns:p14="http://schemas.microsoft.com/office/powerpoint/2010/main" val="2576113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56849-F157-9CCF-23C8-FAB2DB4550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C17906-AA19-319E-7077-D3A8740EA2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1014354-371C-5968-F04E-160FBEE881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26D5D07-DCA0-D45D-F180-878CF3AD2DC7}"/>
              </a:ext>
            </a:extLst>
          </p:cNvPr>
          <p:cNvSpPr>
            <a:spLocks noGrp="1"/>
          </p:cNvSpPr>
          <p:nvPr>
            <p:ph type="dt" sz="half" idx="10"/>
          </p:nvPr>
        </p:nvSpPr>
        <p:spPr/>
        <p:txBody>
          <a:bodyPr/>
          <a:lstStyle/>
          <a:p>
            <a:fld id="{6BB8E360-B062-47D9-A363-F6A3A9C0EE55}" type="datetimeFigureOut">
              <a:rPr lang="en-IN" smtClean="0"/>
              <a:t>24-05-2023</a:t>
            </a:fld>
            <a:endParaRPr lang="en-IN"/>
          </a:p>
        </p:txBody>
      </p:sp>
      <p:sp>
        <p:nvSpPr>
          <p:cNvPr id="6" name="Footer Placeholder 5">
            <a:extLst>
              <a:ext uri="{FF2B5EF4-FFF2-40B4-BE49-F238E27FC236}">
                <a16:creationId xmlns:a16="http://schemas.microsoft.com/office/drawing/2014/main" id="{CB4D598B-105B-4301-9B06-C5A7524F9B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7EA233-03CB-7DED-6BF6-386E0A5FF434}"/>
              </a:ext>
            </a:extLst>
          </p:cNvPr>
          <p:cNvSpPr>
            <a:spLocks noGrp="1"/>
          </p:cNvSpPr>
          <p:nvPr>
            <p:ph type="sldNum" sz="quarter" idx="12"/>
          </p:nvPr>
        </p:nvSpPr>
        <p:spPr/>
        <p:txBody>
          <a:bodyPr/>
          <a:lstStyle/>
          <a:p>
            <a:fld id="{A1C8F26F-4549-4923-B8B2-07B65F4C8E15}" type="slidenum">
              <a:rPr lang="en-IN" smtClean="0"/>
              <a:t>‹#›</a:t>
            </a:fld>
            <a:endParaRPr lang="en-IN"/>
          </a:p>
        </p:txBody>
      </p:sp>
    </p:spTree>
    <p:extLst>
      <p:ext uri="{BB962C8B-B14F-4D97-AF65-F5344CB8AC3E}">
        <p14:creationId xmlns:p14="http://schemas.microsoft.com/office/powerpoint/2010/main" val="2693466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6EB4C-AE68-787A-0C00-64870F158B7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233DA4-47BF-D446-F84E-CBDC74CA3A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FE0AD6-542A-5A2E-24D1-93557870E3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F18C08-CC19-0D77-9C47-4C1ACFB9F6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21D5B7-49D0-365E-DABF-477C304118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1479122-0CB9-ADDB-271E-A120F7E025EC}"/>
              </a:ext>
            </a:extLst>
          </p:cNvPr>
          <p:cNvSpPr>
            <a:spLocks noGrp="1"/>
          </p:cNvSpPr>
          <p:nvPr>
            <p:ph type="dt" sz="half" idx="10"/>
          </p:nvPr>
        </p:nvSpPr>
        <p:spPr/>
        <p:txBody>
          <a:bodyPr/>
          <a:lstStyle/>
          <a:p>
            <a:fld id="{6BB8E360-B062-47D9-A363-F6A3A9C0EE55}" type="datetimeFigureOut">
              <a:rPr lang="en-IN" smtClean="0"/>
              <a:t>24-05-2023</a:t>
            </a:fld>
            <a:endParaRPr lang="en-IN"/>
          </a:p>
        </p:txBody>
      </p:sp>
      <p:sp>
        <p:nvSpPr>
          <p:cNvPr id="8" name="Footer Placeholder 7">
            <a:extLst>
              <a:ext uri="{FF2B5EF4-FFF2-40B4-BE49-F238E27FC236}">
                <a16:creationId xmlns:a16="http://schemas.microsoft.com/office/drawing/2014/main" id="{04E32309-F9DC-90EE-24C2-34FD4938F24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9CCE9F6-2F6F-4F51-5760-5292D4E49699}"/>
              </a:ext>
            </a:extLst>
          </p:cNvPr>
          <p:cNvSpPr>
            <a:spLocks noGrp="1"/>
          </p:cNvSpPr>
          <p:nvPr>
            <p:ph type="sldNum" sz="quarter" idx="12"/>
          </p:nvPr>
        </p:nvSpPr>
        <p:spPr/>
        <p:txBody>
          <a:bodyPr/>
          <a:lstStyle/>
          <a:p>
            <a:fld id="{A1C8F26F-4549-4923-B8B2-07B65F4C8E15}" type="slidenum">
              <a:rPr lang="en-IN" smtClean="0"/>
              <a:t>‹#›</a:t>
            </a:fld>
            <a:endParaRPr lang="en-IN"/>
          </a:p>
        </p:txBody>
      </p:sp>
    </p:spTree>
    <p:extLst>
      <p:ext uri="{BB962C8B-B14F-4D97-AF65-F5344CB8AC3E}">
        <p14:creationId xmlns:p14="http://schemas.microsoft.com/office/powerpoint/2010/main" val="1181274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07FA8-8B86-2A74-EB16-AB12F692DD0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05BCB18-E116-25FC-4C44-33BE38D5FB90}"/>
              </a:ext>
            </a:extLst>
          </p:cNvPr>
          <p:cNvSpPr>
            <a:spLocks noGrp="1"/>
          </p:cNvSpPr>
          <p:nvPr>
            <p:ph type="dt" sz="half" idx="10"/>
          </p:nvPr>
        </p:nvSpPr>
        <p:spPr/>
        <p:txBody>
          <a:bodyPr/>
          <a:lstStyle/>
          <a:p>
            <a:fld id="{6BB8E360-B062-47D9-A363-F6A3A9C0EE55}" type="datetimeFigureOut">
              <a:rPr lang="en-IN" smtClean="0"/>
              <a:t>24-05-2023</a:t>
            </a:fld>
            <a:endParaRPr lang="en-IN"/>
          </a:p>
        </p:txBody>
      </p:sp>
      <p:sp>
        <p:nvSpPr>
          <p:cNvPr id="4" name="Footer Placeholder 3">
            <a:extLst>
              <a:ext uri="{FF2B5EF4-FFF2-40B4-BE49-F238E27FC236}">
                <a16:creationId xmlns:a16="http://schemas.microsoft.com/office/drawing/2014/main" id="{983C23D3-D8EB-CF2B-17DB-F2753D4B637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970E5F3-3151-821E-F99D-4094D9E00879}"/>
              </a:ext>
            </a:extLst>
          </p:cNvPr>
          <p:cNvSpPr>
            <a:spLocks noGrp="1"/>
          </p:cNvSpPr>
          <p:nvPr>
            <p:ph type="sldNum" sz="quarter" idx="12"/>
          </p:nvPr>
        </p:nvSpPr>
        <p:spPr/>
        <p:txBody>
          <a:bodyPr/>
          <a:lstStyle/>
          <a:p>
            <a:fld id="{A1C8F26F-4549-4923-B8B2-07B65F4C8E15}" type="slidenum">
              <a:rPr lang="en-IN" smtClean="0"/>
              <a:t>‹#›</a:t>
            </a:fld>
            <a:endParaRPr lang="en-IN"/>
          </a:p>
        </p:txBody>
      </p:sp>
    </p:spTree>
    <p:extLst>
      <p:ext uri="{BB962C8B-B14F-4D97-AF65-F5344CB8AC3E}">
        <p14:creationId xmlns:p14="http://schemas.microsoft.com/office/powerpoint/2010/main" val="988579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293E50-6C11-C87B-9D1A-94BF376711D7}"/>
              </a:ext>
            </a:extLst>
          </p:cNvPr>
          <p:cNvSpPr>
            <a:spLocks noGrp="1"/>
          </p:cNvSpPr>
          <p:nvPr>
            <p:ph type="dt" sz="half" idx="10"/>
          </p:nvPr>
        </p:nvSpPr>
        <p:spPr/>
        <p:txBody>
          <a:bodyPr/>
          <a:lstStyle/>
          <a:p>
            <a:fld id="{6BB8E360-B062-47D9-A363-F6A3A9C0EE55}" type="datetimeFigureOut">
              <a:rPr lang="en-IN" smtClean="0"/>
              <a:t>24-05-2023</a:t>
            </a:fld>
            <a:endParaRPr lang="en-IN"/>
          </a:p>
        </p:txBody>
      </p:sp>
      <p:sp>
        <p:nvSpPr>
          <p:cNvPr id="3" name="Footer Placeholder 2">
            <a:extLst>
              <a:ext uri="{FF2B5EF4-FFF2-40B4-BE49-F238E27FC236}">
                <a16:creationId xmlns:a16="http://schemas.microsoft.com/office/drawing/2014/main" id="{B281AEED-1D3A-21BC-92A5-07356E86577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B9AD0F1-673C-191A-C2A9-1D89BBAEB90E}"/>
              </a:ext>
            </a:extLst>
          </p:cNvPr>
          <p:cNvSpPr>
            <a:spLocks noGrp="1"/>
          </p:cNvSpPr>
          <p:nvPr>
            <p:ph type="sldNum" sz="quarter" idx="12"/>
          </p:nvPr>
        </p:nvSpPr>
        <p:spPr/>
        <p:txBody>
          <a:bodyPr/>
          <a:lstStyle/>
          <a:p>
            <a:fld id="{A1C8F26F-4549-4923-B8B2-07B65F4C8E15}" type="slidenum">
              <a:rPr lang="en-IN" smtClean="0"/>
              <a:t>‹#›</a:t>
            </a:fld>
            <a:endParaRPr lang="en-IN"/>
          </a:p>
        </p:txBody>
      </p:sp>
    </p:spTree>
    <p:extLst>
      <p:ext uri="{BB962C8B-B14F-4D97-AF65-F5344CB8AC3E}">
        <p14:creationId xmlns:p14="http://schemas.microsoft.com/office/powerpoint/2010/main" val="3651121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CA7F9-E174-5F52-6CFA-501FA52BD1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5A0B402-3504-E312-DC9E-263B456A77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AF68911-0EB7-FCBA-346A-C43D9822C4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5ADD25-0944-23EC-30EA-123F500F73B4}"/>
              </a:ext>
            </a:extLst>
          </p:cNvPr>
          <p:cNvSpPr>
            <a:spLocks noGrp="1"/>
          </p:cNvSpPr>
          <p:nvPr>
            <p:ph type="dt" sz="half" idx="10"/>
          </p:nvPr>
        </p:nvSpPr>
        <p:spPr/>
        <p:txBody>
          <a:bodyPr/>
          <a:lstStyle/>
          <a:p>
            <a:fld id="{6BB8E360-B062-47D9-A363-F6A3A9C0EE55}" type="datetimeFigureOut">
              <a:rPr lang="en-IN" smtClean="0"/>
              <a:t>24-05-2023</a:t>
            </a:fld>
            <a:endParaRPr lang="en-IN"/>
          </a:p>
        </p:txBody>
      </p:sp>
      <p:sp>
        <p:nvSpPr>
          <p:cNvPr id="6" name="Footer Placeholder 5">
            <a:extLst>
              <a:ext uri="{FF2B5EF4-FFF2-40B4-BE49-F238E27FC236}">
                <a16:creationId xmlns:a16="http://schemas.microsoft.com/office/drawing/2014/main" id="{76EBA6EA-E7A1-E430-5B71-4780582827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3AD38E-9528-85C1-A570-A607A05B8C91}"/>
              </a:ext>
            </a:extLst>
          </p:cNvPr>
          <p:cNvSpPr>
            <a:spLocks noGrp="1"/>
          </p:cNvSpPr>
          <p:nvPr>
            <p:ph type="sldNum" sz="quarter" idx="12"/>
          </p:nvPr>
        </p:nvSpPr>
        <p:spPr/>
        <p:txBody>
          <a:bodyPr/>
          <a:lstStyle/>
          <a:p>
            <a:fld id="{A1C8F26F-4549-4923-B8B2-07B65F4C8E15}" type="slidenum">
              <a:rPr lang="en-IN" smtClean="0"/>
              <a:t>‹#›</a:t>
            </a:fld>
            <a:endParaRPr lang="en-IN"/>
          </a:p>
        </p:txBody>
      </p:sp>
    </p:spTree>
    <p:extLst>
      <p:ext uri="{BB962C8B-B14F-4D97-AF65-F5344CB8AC3E}">
        <p14:creationId xmlns:p14="http://schemas.microsoft.com/office/powerpoint/2010/main" val="967604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59291-7326-37AA-23E9-501FA3A524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08402BA-166F-83C8-48AE-3FE38A70BF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29B7065-7EBA-E8E8-2BF3-04D3E1B1C0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EBE7F2-3A95-47EB-6EFD-CC0B0FA3C1D3}"/>
              </a:ext>
            </a:extLst>
          </p:cNvPr>
          <p:cNvSpPr>
            <a:spLocks noGrp="1"/>
          </p:cNvSpPr>
          <p:nvPr>
            <p:ph type="dt" sz="half" idx="10"/>
          </p:nvPr>
        </p:nvSpPr>
        <p:spPr/>
        <p:txBody>
          <a:bodyPr/>
          <a:lstStyle/>
          <a:p>
            <a:fld id="{6BB8E360-B062-47D9-A363-F6A3A9C0EE55}" type="datetimeFigureOut">
              <a:rPr lang="en-IN" smtClean="0"/>
              <a:t>24-05-2023</a:t>
            </a:fld>
            <a:endParaRPr lang="en-IN"/>
          </a:p>
        </p:txBody>
      </p:sp>
      <p:sp>
        <p:nvSpPr>
          <p:cNvPr id="6" name="Footer Placeholder 5">
            <a:extLst>
              <a:ext uri="{FF2B5EF4-FFF2-40B4-BE49-F238E27FC236}">
                <a16:creationId xmlns:a16="http://schemas.microsoft.com/office/drawing/2014/main" id="{7E1B6D04-81CD-9998-9D69-FC318FC087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793FB2-7419-6308-D6F5-92FD92545165}"/>
              </a:ext>
            </a:extLst>
          </p:cNvPr>
          <p:cNvSpPr>
            <a:spLocks noGrp="1"/>
          </p:cNvSpPr>
          <p:nvPr>
            <p:ph type="sldNum" sz="quarter" idx="12"/>
          </p:nvPr>
        </p:nvSpPr>
        <p:spPr/>
        <p:txBody>
          <a:bodyPr/>
          <a:lstStyle/>
          <a:p>
            <a:fld id="{A1C8F26F-4549-4923-B8B2-07B65F4C8E15}" type="slidenum">
              <a:rPr lang="en-IN" smtClean="0"/>
              <a:t>‹#›</a:t>
            </a:fld>
            <a:endParaRPr lang="en-IN"/>
          </a:p>
        </p:txBody>
      </p:sp>
    </p:spTree>
    <p:extLst>
      <p:ext uri="{BB962C8B-B14F-4D97-AF65-F5344CB8AC3E}">
        <p14:creationId xmlns:p14="http://schemas.microsoft.com/office/powerpoint/2010/main" val="3547325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543723-8DAB-F1D4-12EE-428D938D7A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B9F828-74E4-7EEF-3A66-E229F4DCF0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B4DE48-F758-8528-4E77-74663E8AD3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B8E360-B062-47D9-A363-F6A3A9C0EE55}" type="datetimeFigureOut">
              <a:rPr lang="en-IN" smtClean="0"/>
              <a:t>24-05-2023</a:t>
            </a:fld>
            <a:endParaRPr lang="en-IN"/>
          </a:p>
        </p:txBody>
      </p:sp>
      <p:sp>
        <p:nvSpPr>
          <p:cNvPr id="5" name="Footer Placeholder 4">
            <a:extLst>
              <a:ext uri="{FF2B5EF4-FFF2-40B4-BE49-F238E27FC236}">
                <a16:creationId xmlns:a16="http://schemas.microsoft.com/office/drawing/2014/main" id="{9061D0D3-D484-336D-9AB1-267444CF92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5E284D2-0B4F-4382-A80E-213A699C19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C8F26F-4549-4923-B8B2-07B65F4C8E15}" type="slidenum">
              <a:rPr lang="en-IN" smtClean="0"/>
              <a:t>‹#›</a:t>
            </a:fld>
            <a:endParaRPr lang="en-IN"/>
          </a:p>
        </p:txBody>
      </p:sp>
    </p:spTree>
    <p:extLst>
      <p:ext uri="{BB962C8B-B14F-4D97-AF65-F5344CB8AC3E}">
        <p14:creationId xmlns:p14="http://schemas.microsoft.com/office/powerpoint/2010/main" val="3838275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9BFC5-185E-1975-963D-5C2CACCA2A74}"/>
              </a:ext>
            </a:extLst>
          </p:cNvPr>
          <p:cNvSpPr>
            <a:spLocks noGrp="1"/>
          </p:cNvSpPr>
          <p:nvPr>
            <p:ph type="ctrTitle"/>
          </p:nvPr>
        </p:nvSpPr>
        <p:spPr>
          <a:xfrm>
            <a:off x="1524000" y="2963723"/>
            <a:ext cx="9429946" cy="930554"/>
          </a:xfrm>
        </p:spPr>
        <p:txBody>
          <a:bodyPr>
            <a:normAutofit fontScale="90000"/>
          </a:bodyPr>
          <a:lstStyle/>
          <a:p>
            <a:br>
              <a:rPr lang="en-IN" dirty="0"/>
            </a:br>
            <a:br>
              <a:rPr lang="en-IN" dirty="0"/>
            </a:br>
            <a:br>
              <a:rPr lang="en-IN" dirty="0"/>
            </a:br>
            <a:br>
              <a:rPr lang="en-IN" dirty="0"/>
            </a:br>
            <a:r>
              <a:rPr lang="en-IN" b="1" dirty="0"/>
              <a:t>Capstone Project:</a:t>
            </a:r>
            <a:br>
              <a:rPr lang="en-IN" dirty="0"/>
            </a:br>
            <a:r>
              <a:rPr lang="en-IN" sz="4400" dirty="0">
                <a:solidFill>
                  <a:schemeClr val="tx2">
                    <a:lumMod val="50000"/>
                  </a:schemeClr>
                </a:solidFill>
                <a:latin typeface="Impact" panose="020B0806030902050204" pitchFamily="34" charset="0"/>
              </a:rPr>
              <a:t>Customer Segmentation</a:t>
            </a:r>
            <a:endParaRPr lang="en-IN" dirty="0">
              <a:solidFill>
                <a:schemeClr val="tx2">
                  <a:lumMod val="50000"/>
                </a:schemeClr>
              </a:solidFill>
              <a:latin typeface="Impact" panose="020B0806030902050204" pitchFamily="34" charset="0"/>
            </a:endParaRPr>
          </a:p>
        </p:txBody>
      </p:sp>
      <p:sp>
        <p:nvSpPr>
          <p:cNvPr id="3" name="Subtitle 2">
            <a:extLst>
              <a:ext uri="{FF2B5EF4-FFF2-40B4-BE49-F238E27FC236}">
                <a16:creationId xmlns:a16="http://schemas.microsoft.com/office/drawing/2014/main" id="{48526F3F-6F3F-502F-A330-85990EB961C1}"/>
              </a:ext>
            </a:extLst>
          </p:cNvPr>
          <p:cNvSpPr>
            <a:spLocks noGrp="1"/>
          </p:cNvSpPr>
          <p:nvPr>
            <p:ph type="subTitle" idx="1"/>
          </p:nvPr>
        </p:nvSpPr>
        <p:spPr>
          <a:xfrm>
            <a:off x="9099176" y="5699779"/>
            <a:ext cx="2528047" cy="503797"/>
          </a:xfrm>
        </p:spPr>
        <p:txBody>
          <a:bodyPr>
            <a:normAutofit fontScale="92500"/>
          </a:bodyPr>
          <a:lstStyle/>
          <a:p>
            <a:r>
              <a:rPr lang="en-IN" dirty="0"/>
              <a:t>- Mohd Arham Islam</a:t>
            </a:r>
          </a:p>
        </p:txBody>
      </p:sp>
      <p:pic>
        <p:nvPicPr>
          <p:cNvPr id="5" name="Picture 4">
            <a:extLst>
              <a:ext uri="{FF2B5EF4-FFF2-40B4-BE49-F238E27FC236}">
                <a16:creationId xmlns:a16="http://schemas.microsoft.com/office/drawing/2014/main" id="{E18EDE65-10C3-8C04-A302-39FA3F7DD2DE}"/>
              </a:ext>
            </a:extLst>
          </p:cNvPr>
          <p:cNvPicPr>
            <a:picLocks noChangeAspect="1"/>
          </p:cNvPicPr>
          <p:nvPr/>
        </p:nvPicPr>
        <p:blipFill>
          <a:blip r:embed="rId2"/>
          <a:stretch>
            <a:fillRect/>
          </a:stretch>
        </p:blipFill>
        <p:spPr>
          <a:xfrm>
            <a:off x="9604034" y="322932"/>
            <a:ext cx="2127932" cy="734904"/>
          </a:xfrm>
          <a:prstGeom prst="rect">
            <a:avLst/>
          </a:prstGeom>
        </p:spPr>
      </p:pic>
    </p:spTree>
    <p:extLst>
      <p:ext uri="{BB962C8B-B14F-4D97-AF65-F5344CB8AC3E}">
        <p14:creationId xmlns:p14="http://schemas.microsoft.com/office/powerpoint/2010/main" val="3698674070"/>
      </p:ext>
    </p:extLst>
  </p:cSld>
  <p:clrMapOvr>
    <a:masterClrMapping/>
  </p:clrMapOvr>
  <mc:AlternateContent xmlns:mc="http://schemas.openxmlformats.org/markup-compatibility/2006" xmlns:p14="http://schemas.microsoft.com/office/powerpoint/2010/main">
    <mc:Choice Requires="p14">
      <p:transition spd="slow" p14:dur="2000" advTm="7006"/>
    </mc:Choice>
    <mc:Fallback xmlns="">
      <p:transition spd="slow" advTm="700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9B516-72F9-B358-5386-0A72B8AC9D8C}"/>
              </a:ext>
            </a:extLst>
          </p:cNvPr>
          <p:cNvSpPr>
            <a:spLocks noGrp="1"/>
          </p:cNvSpPr>
          <p:nvPr>
            <p:ph type="title"/>
          </p:nvPr>
        </p:nvSpPr>
        <p:spPr/>
        <p:txBody>
          <a:bodyPr/>
          <a:lstStyle/>
          <a:p>
            <a:r>
              <a:rPr lang="en-IN" b="1" dirty="0">
                <a:solidFill>
                  <a:schemeClr val="tx2">
                    <a:lumMod val="50000"/>
                  </a:schemeClr>
                </a:solidFill>
              </a:rPr>
              <a:t>ML Model Implementation</a:t>
            </a:r>
            <a:endParaRPr lang="en-IN" dirty="0"/>
          </a:p>
        </p:txBody>
      </p:sp>
      <p:pic>
        <p:nvPicPr>
          <p:cNvPr id="4" name="Picture 3">
            <a:extLst>
              <a:ext uri="{FF2B5EF4-FFF2-40B4-BE49-F238E27FC236}">
                <a16:creationId xmlns:a16="http://schemas.microsoft.com/office/drawing/2014/main" id="{C212F9FB-8059-854F-993B-F3072B4ED24A}"/>
              </a:ext>
            </a:extLst>
          </p:cNvPr>
          <p:cNvPicPr>
            <a:picLocks noChangeAspect="1"/>
          </p:cNvPicPr>
          <p:nvPr/>
        </p:nvPicPr>
        <p:blipFill>
          <a:blip r:embed="rId2"/>
          <a:stretch>
            <a:fillRect/>
          </a:stretch>
        </p:blipFill>
        <p:spPr>
          <a:xfrm>
            <a:off x="9604034" y="322932"/>
            <a:ext cx="2127932" cy="734904"/>
          </a:xfrm>
          <a:prstGeom prst="rect">
            <a:avLst/>
          </a:prstGeom>
        </p:spPr>
      </p:pic>
      <p:sp>
        <p:nvSpPr>
          <p:cNvPr id="5" name="Content Placeholder 4">
            <a:extLst>
              <a:ext uri="{FF2B5EF4-FFF2-40B4-BE49-F238E27FC236}">
                <a16:creationId xmlns:a16="http://schemas.microsoft.com/office/drawing/2014/main" id="{CEAB177E-CF9F-40E1-B009-8FF84BF8E963}"/>
              </a:ext>
            </a:extLst>
          </p:cNvPr>
          <p:cNvSpPr>
            <a:spLocks noGrp="1"/>
          </p:cNvSpPr>
          <p:nvPr>
            <p:ph idx="1"/>
          </p:nvPr>
        </p:nvSpPr>
        <p:spPr>
          <a:xfrm>
            <a:off x="838199" y="1825625"/>
            <a:ext cx="10515599" cy="4351338"/>
          </a:xfrm>
        </p:spPr>
        <p:txBody>
          <a:bodyPr>
            <a:normAutofit/>
          </a:bodyPr>
          <a:lstStyle/>
          <a:p>
            <a:pPr algn="l">
              <a:buFont typeface="Arial" panose="020B0604020202020204" pitchFamily="34" charset="0"/>
              <a:buChar char="•"/>
            </a:pPr>
            <a:r>
              <a:rPr lang="en-US" sz="2000" b="0" i="0" dirty="0">
                <a:effectLst/>
                <a:latin typeface="Söhne"/>
              </a:rPr>
              <a:t>Two different models were implemented for this project: K-Means Clustering</a:t>
            </a:r>
          </a:p>
          <a:p>
            <a:pPr algn="l">
              <a:buFont typeface="Arial" panose="020B0604020202020204" pitchFamily="34" charset="0"/>
              <a:buChar char="•"/>
            </a:pPr>
            <a:r>
              <a:rPr lang="en-US" sz="2000" b="0" i="0" dirty="0">
                <a:effectLst/>
                <a:latin typeface="Söhne"/>
              </a:rPr>
              <a:t>The models were trained on a combination of features such as day of the week, month, quantity purchased, unit price of each unit, etc.</a:t>
            </a:r>
          </a:p>
          <a:p>
            <a:pPr algn="l">
              <a:buFont typeface="Arial" panose="020B0604020202020204" pitchFamily="34" charset="0"/>
              <a:buChar char="•"/>
            </a:pPr>
            <a:r>
              <a:rPr lang="en-US" sz="2000" b="0" i="0" dirty="0">
                <a:effectLst/>
                <a:latin typeface="Söhne"/>
              </a:rPr>
              <a:t>Cross-validation was used to evaluate the performance of each model and ensure they were not overfitting the training data.</a:t>
            </a:r>
          </a:p>
          <a:p>
            <a:pPr algn="l">
              <a:buFont typeface="Arial" panose="020B0604020202020204" pitchFamily="34" charset="0"/>
              <a:buChar char="•"/>
            </a:pPr>
            <a:r>
              <a:rPr lang="en-US" sz="2000" b="0" i="0" dirty="0">
                <a:effectLst/>
                <a:latin typeface="Söhne"/>
              </a:rPr>
              <a:t>Hyperparameter tuning was also performed on each model to improve their accuracy and reduce errors.</a:t>
            </a:r>
          </a:p>
          <a:p>
            <a:pPr algn="l">
              <a:buFont typeface="Arial" panose="020B0604020202020204" pitchFamily="34" charset="0"/>
              <a:buChar char="•"/>
            </a:pPr>
            <a:r>
              <a:rPr lang="en-US" sz="2000" b="0" i="0" dirty="0">
                <a:effectLst/>
                <a:latin typeface="Söhne"/>
              </a:rPr>
              <a:t>The best performing model was selected based on its performance metrics and used for final clustering of the customers.</a:t>
            </a:r>
          </a:p>
          <a:p>
            <a:pPr algn="l">
              <a:buFont typeface="Arial" panose="020B0604020202020204" pitchFamily="34" charset="0"/>
              <a:buChar char="•"/>
            </a:pPr>
            <a:r>
              <a:rPr lang="en-US" sz="2000" b="0" i="0" dirty="0">
                <a:effectLst/>
                <a:latin typeface="Söhne"/>
              </a:rPr>
              <a:t>The implementation of multiple models allowed for comparison and selection of the best performing model, ensuring the best results possible.</a:t>
            </a:r>
          </a:p>
          <a:p>
            <a:endParaRPr lang="en-IN" sz="2000" dirty="0"/>
          </a:p>
        </p:txBody>
      </p:sp>
    </p:spTree>
    <p:extLst>
      <p:ext uri="{BB962C8B-B14F-4D97-AF65-F5344CB8AC3E}">
        <p14:creationId xmlns:p14="http://schemas.microsoft.com/office/powerpoint/2010/main" val="3855728155"/>
      </p:ext>
    </p:extLst>
  </p:cSld>
  <p:clrMapOvr>
    <a:masterClrMapping/>
  </p:clrMapOvr>
  <mc:AlternateContent xmlns:mc="http://schemas.openxmlformats.org/markup-compatibility/2006" xmlns:p14="http://schemas.microsoft.com/office/powerpoint/2010/main">
    <mc:Choice Requires="p14">
      <p:transition spd="slow" p14:dur="2000" advTm="42520"/>
    </mc:Choice>
    <mc:Fallback xmlns="">
      <p:transition spd="slow" advTm="4252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6E593-51E8-81F3-E1A8-570A91CC79B9}"/>
              </a:ext>
            </a:extLst>
          </p:cNvPr>
          <p:cNvSpPr>
            <a:spLocks noGrp="1"/>
          </p:cNvSpPr>
          <p:nvPr>
            <p:ph type="title"/>
          </p:nvPr>
        </p:nvSpPr>
        <p:spPr/>
        <p:txBody>
          <a:bodyPr/>
          <a:lstStyle/>
          <a:p>
            <a:r>
              <a:rPr lang="en-IN" b="1" dirty="0">
                <a:solidFill>
                  <a:schemeClr val="tx2">
                    <a:lumMod val="50000"/>
                  </a:schemeClr>
                </a:solidFill>
              </a:rPr>
              <a:t>K-Means Clustering</a:t>
            </a:r>
            <a:endParaRPr lang="en-IN" dirty="0"/>
          </a:p>
        </p:txBody>
      </p:sp>
      <p:pic>
        <p:nvPicPr>
          <p:cNvPr id="6" name="Picture 5">
            <a:extLst>
              <a:ext uri="{FF2B5EF4-FFF2-40B4-BE49-F238E27FC236}">
                <a16:creationId xmlns:a16="http://schemas.microsoft.com/office/drawing/2014/main" id="{4847FC4F-C10B-6141-DA92-678B6AEFA2D9}"/>
              </a:ext>
            </a:extLst>
          </p:cNvPr>
          <p:cNvPicPr>
            <a:picLocks noChangeAspect="1"/>
          </p:cNvPicPr>
          <p:nvPr/>
        </p:nvPicPr>
        <p:blipFill>
          <a:blip r:embed="rId2"/>
          <a:stretch>
            <a:fillRect/>
          </a:stretch>
        </p:blipFill>
        <p:spPr>
          <a:xfrm>
            <a:off x="9604034" y="322932"/>
            <a:ext cx="2127932" cy="734904"/>
          </a:xfrm>
          <a:prstGeom prst="rect">
            <a:avLst/>
          </a:prstGeom>
        </p:spPr>
      </p:pic>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AD4EF0C0-F907-F3CB-B4C2-F4E2E3B70E82}"/>
                  </a:ext>
                </a:extLst>
              </p:cNvPr>
              <p:cNvSpPr>
                <a:spLocks noGrp="1"/>
              </p:cNvSpPr>
              <p:nvPr>
                <p:ph idx="1"/>
              </p:nvPr>
            </p:nvSpPr>
            <p:spPr>
              <a:xfrm>
                <a:off x="5995446" y="1825625"/>
                <a:ext cx="5358353" cy="4351338"/>
              </a:xfrm>
            </p:spPr>
            <p:txBody>
              <a:bodyPr>
                <a:normAutofit/>
              </a:bodyPr>
              <a:lstStyle/>
              <a:p>
                <a:pPr algn="l">
                  <a:buFont typeface="Arial" panose="020B0604020202020204" pitchFamily="34" charset="0"/>
                  <a:buChar char="•"/>
                </a:pPr>
                <a:r>
                  <a:rPr lang="en-US" sz="1600" b="0" i="0" dirty="0">
                    <a:effectLst/>
                    <a:latin typeface="Söhne"/>
                  </a:rPr>
                  <a:t>Evaluation metrics, including Within Cluster Sum of Squares (WCSS) and Silhouette Score, were used to assess the performance of the K-Means Clustering model.</a:t>
                </a:r>
              </a:p>
              <a:p>
                <a:r>
                  <a:rPr lang="en-US" sz="1600" b="0" i="0" dirty="0">
                    <a:effectLst/>
                    <a:latin typeface="Söhne"/>
                  </a:rPr>
                  <a:t>The model achieved a WCSS value of </a:t>
                </a:r>
                <a14:m>
                  <m:oMath xmlns:m="http://schemas.openxmlformats.org/officeDocument/2006/math">
                    <m:r>
                      <a:rPr lang="en-US" sz="1600" b="0" i="0" dirty="0" smtClean="0">
                        <a:effectLst/>
                        <a:latin typeface="Cambria Math" panose="02040503050406030204" pitchFamily="18" charset="0"/>
                      </a:rPr>
                      <m:t>2.3∗</m:t>
                    </m:r>
                    <m:sSup>
                      <m:sSupPr>
                        <m:ctrlPr>
                          <a:rPr lang="en-US" sz="1600" b="0" i="0" dirty="0" smtClean="0">
                            <a:solidFill>
                              <a:srgbClr val="836967"/>
                            </a:solidFill>
                            <a:effectLst/>
                            <a:latin typeface="Cambria Math" panose="02040503050406030204" pitchFamily="18" charset="0"/>
                          </a:rPr>
                        </m:ctrlPr>
                      </m:sSupPr>
                      <m:e>
                        <m:r>
                          <a:rPr lang="en-US" sz="1600" b="0" i="0" dirty="0" smtClean="0">
                            <a:effectLst/>
                            <a:latin typeface="Cambria Math" panose="02040503050406030204" pitchFamily="18" charset="0"/>
                          </a:rPr>
                          <m:t>10</m:t>
                        </m:r>
                      </m:e>
                      <m:sup>
                        <m:r>
                          <a:rPr lang="en-US" sz="1600" b="0" i="0" dirty="0" smtClean="0">
                            <a:effectLst/>
                            <a:latin typeface="Cambria Math" panose="02040503050406030204" pitchFamily="18" charset="0"/>
                          </a:rPr>
                          <m:t>7</m:t>
                        </m:r>
                      </m:sup>
                    </m:sSup>
                  </m:oMath>
                </a14:m>
                <a:r>
                  <a:rPr lang="en-US" sz="1600" b="0" i="0" dirty="0">
                    <a:effectLst/>
                    <a:latin typeface="Söhne"/>
                  </a:rPr>
                  <a:t> </a:t>
                </a:r>
                <a:r>
                  <a:rPr lang="en-US" sz="1600" dirty="0">
                    <a:latin typeface="Söhne"/>
                  </a:rPr>
                  <a:t>and Silhouette Score of 0.68.</a:t>
                </a:r>
                <a:endParaRPr lang="en-US" sz="1400" b="0" i="0" dirty="0">
                  <a:effectLst/>
                  <a:latin typeface="Söhne"/>
                </a:endParaRPr>
              </a:p>
              <a:p>
                <a:pPr algn="l">
                  <a:buFont typeface="Arial" panose="020B0604020202020204" pitchFamily="34" charset="0"/>
                  <a:buChar char="•"/>
                </a:pPr>
                <a:r>
                  <a:rPr lang="en-US" sz="1600" dirty="0">
                    <a:latin typeface="Söhne"/>
                  </a:rPr>
                  <a:t>A higher Silhouette score indicates that the data points are well-clustered and have high similarity within their clusters. </a:t>
                </a:r>
              </a:p>
              <a:p>
                <a:pPr algn="l">
                  <a:buFont typeface="Arial" panose="020B0604020202020204" pitchFamily="34" charset="0"/>
                  <a:buChar char="•"/>
                </a:pPr>
                <a:r>
                  <a:rPr lang="en-US" sz="1600" b="0" i="0" dirty="0">
                    <a:effectLst/>
                    <a:latin typeface="Söhne"/>
                  </a:rPr>
                  <a:t>An Elbow Plot was used to find the optimal value of th</a:t>
                </a:r>
                <a:r>
                  <a:rPr lang="en-US" sz="1600" dirty="0">
                    <a:latin typeface="Söhne"/>
                  </a:rPr>
                  <a:t>e hyper-parameter, i.e. ‘k’.</a:t>
                </a:r>
              </a:p>
              <a:p>
                <a:pPr algn="l">
                  <a:buFont typeface="Arial" panose="020B0604020202020204" pitchFamily="34" charset="0"/>
                  <a:buChar char="•"/>
                </a:pPr>
                <a:r>
                  <a:rPr lang="en-US" sz="1600" b="0" i="0" dirty="0">
                    <a:effectLst/>
                    <a:latin typeface="Söhne"/>
                  </a:rPr>
                  <a:t>We can clearly see that for k=5, we are getting the best values for WCSS and Silhouette Score. If we increase k, WCSS decreases but Silhouette also decreases. And if we increase k, Silhouette increases but WCSS also increases. </a:t>
                </a:r>
              </a:p>
              <a:p>
                <a:pPr algn="l">
                  <a:buFont typeface="Arial" panose="020B0604020202020204" pitchFamily="34" charset="0"/>
                  <a:buChar char="•"/>
                </a:pPr>
                <a:r>
                  <a:rPr lang="en-US" sz="1600" dirty="0">
                    <a:latin typeface="Söhne"/>
                  </a:rPr>
                  <a:t>Thus the optimal value of k for this model is 5, with Silhouette score of 0.68.</a:t>
                </a:r>
                <a:endParaRPr lang="en-US" sz="2400" b="0" i="0" dirty="0">
                  <a:effectLst/>
                  <a:latin typeface="Söhne"/>
                </a:endParaRPr>
              </a:p>
            </p:txBody>
          </p:sp>
        </mc:Choice>
        <mc:Fallback>
          <p:sp>
            <p:nvSpPr>
              <p:cNvPr id="4" name="Content Placeholder 3">
                <a:extLst>
                  <a:ext uri="{FF2B5EF4-FFF2-40B4-BE49-F238E27FC236}">
                    <a16:creationId xmlns:a16="http://schemas.microsoft.com/office/drawing/2014/main" id="{AD4EF0C0-F907-F3CB-B4C2-F4E2E3B70E82}"/>
                  </a:ext>
                </a:extLst>
              </p:cNvPr>
              <p:cNvSpPr>
                <a:spLocks noGrp="1" noRot="1" noChangeAspect="1" noMove="1" noResize="1" noEditPoints="1" noAdjustHandles="1" noChangeArrowheads="1" noChangeShapeType="1" noTextEdit="1"/>
              </p:cNvSpPr>
              <p:nvPr>
                <p:ph idx="1"/>
              </p:nvPr>
            </p:nvSpPr>
            <p:spPr>
              <a:xfrm>
                <a:off x="5995446" y="1825625"/>
                <a:ext cx="5358353" cy="4351338"/>
              </a:xfrm>
              <a:blipFill>
                <a:blip r:embed="rId3"/>
                <a:stretch>
                  <a:fillRect l="-456" t="-980" r="-797"/>
                </a:stretch>
              </a:blipFill>
            </p:spPr>
            <p:txBody>
              <a:bodyPr/>
              <a:lstStyle/>
              <a:p>
                <a:r>
                  <a:rPr lang="en-IN">
                    <a:noFill/>
                  </a:rPr>
                  <a:t> </a:t>
                </a:r>
              </a:p>
            </p:txBody>
          </p:sp>
        </mc:Fallback>
      </mc:AlternateContent>
      <p:pic>
        <p:nvPicPr>
          <p:cNvPr id="9" name="Picture 8">
            <a:extLst>
              <a:ext uri="{FF2B5EF4-FFF2-40B4-BE49-F238E27FC236}">
                <a16:creationId xmlns:a16="http://schemas.microsoft.com/office/drawing/2014/main" id="{1364016A-8D58-B02F-48EB-1B499B766FCB}"/>
              </a:ext>
            </a:extLst>
          </p:cNvPr>
          <p:cNvPicPr>
            <a:picLocks noChangeAspect="1"/>
          </p:cNvPicPr>
          <p:nvPr/>
        </p:nvPicPr>
        <p:blipFill>
          <a:blip r:embed="rId4"/>
          <a:stretch>
            <a:fillRect/>
          </a:stretch>
        </p:blipFill>
        <p:spPr>
          <a:xfrm>
            <a:off x="1227318" y="1732881"/>
            <a:ext cx="3684047" cy="868383"/>
          </a:xfrm>
          <a:prstGeom prst="rect">
            <a:avLst/>
          </a:prstGeom>
        </p:spPr>
      </p:pic>
      <p:pic>
        <p:nvPicPr>
          <p:cNvPr id="11" name="Picture 10">
            <a:extLst>
              <a:ext uri="{FF2B5EF4-FFF2-40B4-BE49-F238E27FC236}">
                <a16:creationId xmlns:a16="http://schemas.microsoft.com/office/drawing/2014/main" id="{316F109F-6BF4-909B-A078-A63DEC810D48}"/>
              </a:ext>
            </a:extLst>
          </p:cNvPr>
          <p:cNvPicPr>
            <a:picLocks noChangeAspect="1"/>
          </p:cNvPicPr>
          <p:nvPr/>
        </p:nvPicPr>
        <p:blipFill>
          <a:blip r:embed="rId5"/>
          <a:stretch>
            <a:fillRect/>
          </a:stretch>
        </p:blipFill>
        <p:spPr>
          <a:xfrm>
            <a:off x="623494" y="3093203"/>
            <a:ext cx="4882673" cy="3684670"/>
          </a:xfrm>
          <a:prstGeom prst="rect">
            <a:avLst/>
          </a:prstGeom>
        </p:spPr>
      </p:pic>
    </p:spTree>
    <p:extLst>
      <p:ext uri="{BB962C8B-B14F-4D97-AF65-F5344CB8AC3E}">
        <p14:creationId xmlns:p14="http://schemas.microsoft.com/office/powerpoint/2010/main" val="942944056"/>
      </p:ext>
    </p:extLst>
  </p:cSld>
  <p:clrMapOvr>
    <a:masterClrMapping/>
  </p:clrMapOvr>
  <mc:AlternateContent xmlns:mc="http://schemas.openxmlformats.org/markup-compatibility/2006" xmlns:p14="http://schemas.microsoft.com/office/powerpoint/2010/main">
    <mc:Choice Requires="p14">
      <p:transition spd="slow" p14:dur="2000" advTm="49630"/>
    </mc:Choice>
    <mc:Fallback xmlns="">
      <p:transition spd="slow" advTm="4963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6E593-51E8-81F3-E1A8-570A91CC79B9}"/>
              </a:ext>
            </a:extLst>
          </p:cNvPr>
          <p:cNvSpPr>
            <a:spLocks noGrp="1"/>
          </p:cNvSpPr>
          <p:nvPr>
            <p:ph type="title"/>
          </p:nvPr>
        </p:nvSpPr>
        <p:spPr/>
        <p:txBody>
          <a:bodyPr/>
          <a:lstStyle/>
          <a:p>
            <a:r>
              <a:rPr lang="en-IN" b="1" dirty="0">
                <a:solidFill>
                  <a:schemeClr val="tx2">
                    <a:lumMod val="50000"/>
                  </a:schemeClr>
                </a:solidFill>
              </a:rPr>
              <a:t>DBSCAN</a:t>
            </a:r>
            <a:endParaRPr lang="en-IN" dirty="0"/>
          </a:p>
        </p:txBody>
      </p:sp>
      <p:pic>
        <p:nvPicPr>
          <p:cNvPr id="6" name="Picture 5">
            <a:extLst>
              <a:ext uri="{FF2B5EF4-FFF2-40B4-BE49-F238E27FC236}">
                <a16:creationId xmlns:a16="http://schemas.microsoft.com/office/drawing/2014/main" id="{4847FC4F-C10B-6141-DA92-678B6AEFA2D9}"/>
              </a:ext>
            </a:extLst>
          </p:cNvPr>
          <p:cNvPicPr>
            <a:picLocks noChangeAspect="1"/>
          </p:cNvPicPr>
          <p:nvPr/>
        </p:nvPicPr>
        <p:blipFill>
          <a:blip r:embed="rId2"/>
          <a:stretch>
            <a:fillRect/>
          </a:stretch>
        </p:blipFill>
        <p:spPr>
          <a:xfrm>
            <a:off x="9604034" y="322932"/>
            <a:ext cx="2127932" cy="734904"/>
          </a:xfrm>
          <a:prstGeom prst="rect">
            <a:avLst/>
          </a:prstGeom>
        </p:spPr>
      </p:pic>
      <p:sp>
        <p:nvSpPr>
          <p:cNvPr id="4" name="Content Placeholder 3">
            <a:extLst>
              <a:ext uri="{FF2B5EF4-FFF2-40B4-BE49-F238E27FC236}">
                <a16:creationId xmlns:a16="http://schemas.microsoft.com/office/drawing/2014/main" id="{AD4EF0C0-F907-F3CB-B4C2-F4E2E3B70E82}"/>
              </a:ext>
            </a:extLst>
          </p:cNvPr>
          <p:cNvSpPr>
            <a:spLocks noGrp="1"/>
          </p:cNvSpPr>
          <p:nvPr>
            <p:ph idx="1"/>
          </p:nvPr>
        </p:nvSpPr>
        <p:spPr>
          <a:xfrm>
            <a:off x="5995446" y="1825625"/>
            <a:ext cx="5358353" cy="4351338"/>
          </a:xfrm>
        </p:spPr>
        <p:txBody>
          <a:bodyPr>
            <a:normAutofit/>
          </a:bodyPr>
          <a:lstStyle/>
          <a:p>
            <a:pPr algn="l">
              <a:buFont typeface="Arial" panose="020B0604020202020204" pitchFamily="34" charset="0"/>
              <a:buChar char="•"/>
            </a:pPr>
            <a:r>
              <a:rPr lang="en-US" sz="1600" b="0" i="0" dirty="0">
                <a:effectLst/>
                <a:latin typeface="Söhne"/>
              </a:rPr>
              <a:t>The second model used was DBSCAN.</a:t>
            </a:r>
          </a:p>
          <a:p>
            <a:pPr algn="l">
              <a:buFont typeface="Arial" panose="020B0604020202020204" pitchFamily="34" charset="0"/>
              <a:buChar char="•"/>
            </a:pPr>
            <a:r>
              <a:rPr lang="en-US" sz="1600" dirty="0">
                <a:latin typeface="Söhne"/>
              </a:rPr>
              <a:t>The benefit of DBSCAN over K-means clustering is that DBSCAN is capable of nested clustering, i.e. clustering one group which is present inside of another group. This is clear from the diagram attached.</a:t>
            </a:r>
          </a:p>
          <a:p>
            <a:pPr algn="l">
              <a:buFont typeface="Arial" panose="020B0604020202020204" pitchFamily="34" charset="0"/>
              <a:buChar char="•"/>
            </a:pPr>
            <a:r>
              <a:rPr lang="en-US" sz="1600" dirty="0">
                <a:latin typeface="Söhne"/>
              </a:rPr>
              <a:t>For our dataset, DBSCAN achieved a Silhouette Score of 0.57 which after hyperparameter tuning, significantly increased to 0.78.</a:t>
            </a:r>
          </a:p>
          <a:p>
            <a:pPr algn="l">
              <a:buFont typeface="Arial" panose="020B0604020202020204" pitchFamily="34" charset="0"/>
              <a:buChar char="•"/>
            </a:pPr>
            <a:r>
              <a:rPr lang="en-US" sz="1600" b="0" i="0" dirty="0">
                <a:effectLst/>
                <a:latin typeface="Söhne"/>
              </a:rPr>
              <a:t>Thus the DBSCAN model outperformed the previous model, and will be used as the final model for clustering customers.</a:t>
            </a:r>
          </a:p>
        </p:txBody>
      </p:sp>
      <p:pic>
        <p:nvPicPr>
          <p:cNvPr id="5" name="Picture 4">
            <a:extLst>
              <a:ext uri="{FF2B5EF4-FFF2-40B4-BE49-F238E27FC236}">
                <a16:creationId xmlns:a16="http://schemas.microsoft.com/office/drawing/2014/main" id="{26AC994B-1ADE-D98F-8C4B-46050C6F1488}"/>
              </a:ext>
            </a:extLst>
          </p:cNvPr>
          <p:cNvPicPr>
            <a:picLocks noChangeAspect="1"/>
          </p:cNvPicPr>
          <p:nvPr/>
        </p:nvPicPr>
        <p:blipFill>
          <a:blip r:embed="rId3"/>
          <a:stretch>
            <a:fillRect/>
          </a:stretch>
        </p:blipFill>
        <p:spPr>
          <a:xfrm>
            <a:off x="1009743" y="2001118"/>
            <a:ext cx="4297891" cy="558726"/>
          </a:xfrm>
          <a:prstGeom prst="rect">
            <a:avLst/>
          </a:prstGeom>
        </p:spPr>
      </p:pic>
      <p:pic>
        <p:nvPicPr>
          <p:cNvPr id="9" name="Picture 8">
            <a:extLst>
              <a:ext uri="{FF2B5EF4-FFF2-40B4-BE49-F238E27FC236}">
                <a16:creationId xmlns:a16="http://schemas.microsoft.com/office/drawing/2014/main" id="{900D994E-95D3-CB55-C196-00DA2543E2F4}"/>
              </a:ext>
            </a:extLst>
          </p:cNvPr>
          <p:cNvPicPr>
            <a:picLocks noChangeAspect="1"/>
          </p:cNvPicPr>
          <p:nvPr/>
        </p:nvPicPr>
        <p:blipFill>
          <a:blip r:embed="rId4"/>
          <a:stretch>
            <a:fillRect/>
          </a:stretch>
        </p:blipFill>
        <p:spPr>
          <a:xfrm>
            <a:off x="745880" y="3336284"/>
            <a:ext cx="4825616" cy="2587574"/>
          </a:xfrm>
          <a:prstGeom prst="rect">
            <a:avLst/>
          </a:prstGeom>
        </p:spPr>
      </p:pic>
    </p:spTree>
    <p:extLst>
      <p:ext uri="{BB962C8B-B14F-4D97-AF65-F5344CB8AC3E}">
        <p14:creationId xmlns:p14="http://schemas.microsoft.com/office/powerpoint/2010/main" val="2026291465"/>
      </p:ext>
    </p:extLst>
  </p:cSld>
  <p:clrMapOvr>
    <a:masterClrMapping/>
  </p:clrMapOvr>
  <mc:AlternateContent xmlns:mc="http://schemas.openxmlformats.org/markup-compatibility/2006" xmlns:p14="http://schemas.microsoft.com/office/powerpoint/2010/main">
    <mc:Choice Requires="p14">
      <p:transition spd="slow" p14:dur="2000" advTm="47227"/>
    </mc:Choice>
    <mc:Fallback xmlns="">
      <p:transition spd="slow" advTm="4722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6E593-51E8-81F3-E1A8-570A91CC79B9}"/>
              </a:ext>
            </a:extLst>
          </p:cNvPr>
          <p:cNvSpPr>
            <a:spLocks noGrp="1"/>
          </p:cNvSpPr>
          <p:nvPr>
            <p:ph type="title"/>
          </p:nvPr>
        </p:nvSpPr>
        <p:spPr/>
        <p:txBody>
          <a:bodyPr/>
          <a:lstStyle/>
          <a:p>
            <a:r>
              <a:rPr lang="en-IN" b="1" dirty="0">
                <a:solidFill>
                  <a:schemeClr val="tx2">
                    <a:lumMod val="50000"/>
                  </a:schemeClr>
                </a:solidFill>
              </a:rPr>
              <a:t>Comparison of the Models</a:t>
            </a:r>
            <a:endParaRPr lang="en-IN" dirty="0"/>
          </a:p>
        </p:txBody>
      </p:sp>
      <p:pic>
        <p:nvPicPr>
          <p:cNvPr id="6" name="Picture 5">
            <a:extLst>
              <a:ext uri="{FF2B5EF4-FFF2-40B4-BE49-F238E27FC236}">
                <a16:creationId xmlns:a16="http://schemas.microsoft.com/office/drawing/2014/main" id="{4847FC4F-C10B-6141-DA92-678B6AEFA2D9}"/>
              </a:ext>
            </a:extLst>
          </p:cNvPr>
          <p:cNvPicPr>
            <a:picLocks noChangeAspect="1"/>
          </p:cNvPicPr>
          <p:nvPr/>
        </p:nvPicPr>
        <p:blipFill>
          <a:blip r:embed="rId2"/>
          <a:stretch>
            <a:fillRect/>
          </a:stretch>
        </p:blipFill>
        <p:spPr>
          <a:xfrm>
            <a:off x="9604034" y="322932"/>
            <a:ext cx="2127932" cy="734904"/>
          </a:xfrm>
          <a:prstGeom prst="rect">
            <a:avLst/>
          </a:prstGeom>
        </p:spPr>
      </p:pic>
      <p:sp>
        <p:nvSpPr>
          <p:cNvPr id="4" name="Content Placeholder 3">
            <a:extLst>
              <a:ext uri="{FF2B5EF4-FFF2-40B4-BE49-F238E27FC236}">
                <a16:creationId xmlns:a16="http://schemas.microsoft.com/office/drawing/2014/main" id="{AD4EF0C0-F907-F3CB-B4C2-F4E2E3B70E82}"/>
              </a:ext>
            </a:extLst>
          </p:cNvPr>
          <p:cNvSpPr>
            <a:spLocks noGrp="1"/>
          </p:cNvSpPr>
          <p:nvPr>
            <p:ph idx="1"/>
          </p:nvPr>
        </p:nvSpPr>
        <p:spPr>
          <a:xfrm>
            <a:off x="7336174" y="2128808"/>
            <a:ext cx="4535720" cy="5003584"/>
          </a:xfrm>
        </p:spPr>
        <p:txBody>
          <a:bodyPr>
            <a:normAutofit/>
          </a:bodyPr>
          <a:lstStyle/>
          <a:p>
            <a:pPr algn="l">
              <a:buFont typeface="Arial" panose="020B0604020202020204" pitchFamily="34" charset="0"/>
              <a:buChar char="•"/>
            </a:pPr>
            <a:r>
              <a:rPr lang="en-US" sz="1600" b="0" i="0" dirty="0">
                <a:effectLst/>
                <a:latin typeface="Söhne"/>
              </a:rPr>
              <a:t>The DBSCAN model demonstrated superior performance compared to the K-Means Clustering model, surpassing it by approximately 15% in terms of Silhouette Score.</a:t>
            </a:r>
          </a:p>
          <a:p>
            <a:pPr algn="l">
              <a:buFont typeface="Arial" panose="020B0604020202020204" pitchFamily="34" charset="0"/>
              <a:buChar char="•"/>
            </a:pPr>
            <a:r>
              <a:rPr lang="en-US" sz="1600" b="0" i="0" dirty="0">
                <a:effectLst/>
                <a:latin typeface="Söhne"/>
              </a:rPr>
              <a:t>With a Silhouette Score of 0.78, the DBSCAN model excelled in capturing intricate relationships within the dataset and effectively segmented the customers into distinct clusters.</a:t>
            </a:r>
          </a:p>
          <a:p>
            <a:pPr algn="l">
              <a:buFont typeface="Arial" panose="020B0604020202020204" pitchFamily="34" charset="0"/>
              <a:buChar char="•"/>
            </a:pPr>
            <a:r>
              <a:rPr lang="en-US" sz="1600" b="0" i="0" dirty="0">
                <a:effectLst/>
                <a:latin typeface="Söhne"/>
              </a:rPr>
              <a:t>The robustness of the DBSCAN model's results and its ability to handle complex data patterns make it the preferred choice for our final model selection.</a:t>
            </a:r>
          </a:p>
        </p:txBody>
      </p:sp>
      <p:pic>
        <p:nvPicPr>
          <p:cNvPr id="5" name="Picture 4">
            <a:extLst>
              <a:ext uri="{FF2B5EF4-FFF2-40B4-BE49-F238E27FC236}">
                <a16:creationId xmlns:a16="http://schemas.microsoft.com/office/drawing/2014/main" id="{907320ED-8A4E-D4F1-33D8-BCB6E0FE3739}"/>
              </a:ext>
            </a:extLst>
          </p:cNvPr>
          <p:cNvPicPr>
            <a:picLocks noChangeAspect="1"/>
          </p:cNvPicPr>
          <p:nvPr/>
        </p:nvPicPr>
        <p:blipFill>
          <a:blip r:embed="rId3"/>
          <a:stretch>
            <a:fillRect/>
          </a:stretch>
        </p:blipFill>
        <p:spPr>
          <a:xfrm>
            <a:off x="932717" y="1690688"/>
            <a:ext cx="6027942" cy="4488569"/>
          </a:xfrm>
          <a:prstGeom prst="rect">
            <a:avLst/>
          </a:prstGeom>
        </p:spPr>
      </p:pic>
    </p:spTree>
    <p:extLst>
      <p:ext uri="{BB962C8B-B14F-4D97-AF65-F5344CB8AC3E}">
        <p14:creationId xmlns:p14="http://schemas.microsoft.com/office/powerpoint/2010/main" val="1999038443"/>
      </p:ext>
    </p:extLst>
  </p:cSld>
  <p:clrMapOvr>
    <a:masterClrMapping/>
  </p:clrMapOvr>
  <mc:AlternateContent xmlns:mc="http://schemas.openxmlformats.org/markup-compatibility/2006" xmlns:p14="http://schemas.microsoft.com/office/powerpoint/2010/main">
    <mc:Choice Requires="p14">
      <p:transition spd="slow" p14:dur="2000" advTm="38868"/>
    </mc:Choice>
    <mc:Fallback xmlns="">
      <p:transition spd="slow" advTm="3886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6E593-51E8-81F3-E1A8-570A91CC79B9}"/>
              </a:ext>
            </a:extLst>
          </p:cNvPr>
          <p:cNvSpPr>
            <a:spLocks noGrp="1"/>
          </p:cNvSpPr>
          <p:nvPr>
            <p:ph type="title"/>
          </p:nvPr>
        </p:nvSpPr>
        <p:spPr/>
        <p:txBody>
          <a:bodyPr/>
          <a:lstStyle/>
          <a:p>
            <a:r>
              <a:rPr lang="en-IN" b="1" dirty="0">
                <a:solidFill>
                  <a:schemeClr val="tx2">
                    <a:lumMod val="50000"/>
                  </a:schemeClr>
                </a:solidFill>
              </a:rPr>
              <a:t>Limitations</a:t>
            </a:r>
            <a:endParaRPr lang="en-IN" dirty="0"/>
          </a:p>
        </p:txBody>
      </p:sp>
      <p:pic>
        <p:nvPicPr>
          <p:cNvPr id="6" name="Picture 5">
            <a:extLst>
              <a:ext uri="{FF2B5EF4-FFF2-40B4-BE49-F238E27FC236}">
                <a16:creationId xmlns:a16="http://schemas.microsoft.com/office/drawing/2014/main" id="{4847FC4F-C10B-6141-DA92-678B6AEFA2D9}"/>
              </a:ext>
            </a:extLst>
          </p:cNvPr>
          <p:cNvPicPr>
            <a:picLocks noChangeAspect="1"/>
          </p:cNvPicPr>
          <p:nvPr/>
        </p:nvPicPr>
        <p:blipFill>
          <a:blip r:embed="rId2"/>
          <a:stretch>
            <a:fillRect/>
          </a:stretch>
        </p:blipFill>
        <p:spPr>
          <a:xfrm>
            <a:off x="9604034" y="322932"/>
            <a:ext cx="2127932" cy="734904"/>
          </a:xfrm>
          <a:prstGeom prst="rect">
            <a:avLst/>
          </a:prstGeom>
        </p:spPr>
      </p:pic>
      <p:sp>
        <p:nvSpPr>
          <p:cNvPr id="4" name="Content Placeholder 3">
            <a:extLst>
              <a:ext uri="{FF2B5EF4-FFF2-40B4-BE49-F238E27FC236}">
                <a16:creationId xmlns:a16="http://schemas.microsoft.com/office/drawing/2014/main" id="{AD4EF0C0-F907-F3CB-B4C2-F4E2E3B70E82}"/>
              </a:ext>
            </a:extLst>
          </p:cNvPr>
          <p:cNvSpPr>
            <a:spLocks noGrp="1"/>
          </p:cNvSpPr>
          <p:nvPr>
            <p:ph idx="1"/>
          </p:nvPr>
        </p:nvSpPr>
        <p:spPr>
          <a:xfrm>
            <a:off x="838201" y="1825625"/>
            <a:ext cx="10515600" cy="4351338"/>
          </a:xfrm>
        </p:spPr>
        <p:txBody>
          <a:bodyPr>
            <a:normAutofit/>
          </a:bodyPr>
          <a:lstStyle/>
          <a:p>
            <a:pPr algn="l">
              <a:buFont typeface="Arial" panose="020B0604020202020204" pitchFamily="34" charset="0"/>
              <a:buChar char="•"/>
            </a:pPr>
            <a:r>
              <a:rPr lang="en-US" sz="1800" b="0" i="0" dirty="0">
                <a:effectLst/>
                <a:latin typeface="Söhne"/>
              </a:rPr>
              <a:t>DBSCAN struggles with high-dimensional datasets due to the “curse of dimensionality.”</a:t>
            </a:r>
          </a:p>
          <a:p>
            <a:pPr algn="l">
              <a:buFont typeface="Arial" panose="020B0604020202020204" pitchFamily="34" charset="0"/>
              <a:buChar char="•"/>
            </a:pPr>
            <a:r>
              <a:rPr lang="en-US" sz="1800" b="0" i="0" dirty="0">
                <a:effectLst/>
                <a:latin typeface="Söhne"/>
              </a:rPr>
              <a:t>The algorithm may struggle to distinguish noise from legitimate clusters if the dataset contains a significant amount of noise.</a:t>
            </a:r>
          </a:p>
          <a:p>
            <a:pPr algn="l">
              <a:buFont typeface="Arial" panose="020B0604020202020204" pitchFamily="34" charset="0"/>
              <a:buChar char="•"/>
            </a:pPr>
            <a:r>
              <a:rPr lang="en-US" sz="1800" b="0" i="0" dirty="0">
                <a:effectLst/>
                <a:latin typeface="Söhne"/>
              </a:rPr>
              <a:t>DBSCAN assumes that clusters have similar densities and may struggle to handle datasets with clusters of varying densities.</a:t>
            </a:r>
          </a:p>
          <a:p>
            <a:pPr algn="l">
              <a:buFont typeface="Arial" panose="020B0604020202020204" pitchFamily="34" charset="0"/>
              <a:buChar char="•"/>
            </a:pPr>
            <a:r>
              <a:rPr lang="en-US" sz="1800" b="0" i="0" dirty="0">
                <a:effectLst/>
                <a:latin typeface="Söhne"/>
              </a:rPr>
              <a:t>The computational complexity of DBSCAN is relatively high, particularly as the dataset size increases.</a:t>
            </a:r>
          </a:p>
          <a:p>
            <a:pPr algn="l">
              <a:buFont typeface="Arial" panose="020B0604020202020204" pitchFamily="34" charset="0"/>
              <a:buChar char="•"/>
            </a:pPr>
            <a:r>
              <a:rPr lang="en-US" sz="1800" b="0" i="0" dirty="0">
                <a:effectLst/>
                <a:latin typeface="Söhne"/>
              </a:rPr>
              <a:t>DBSCAN assumes that clusters have a uniform density distribution and may struggle to accurately identify and separate clusters if the density of clusters varies significantly across the dataset.</a:t>
            </a:r>
          </a:p>
          <a:p>
            <a:pPr algn="l"/>
            <a:r>
              <a:rPr lang="en-US" sz="1800" b="0" i="0" dirty="0">
                <a:effectLst/>
                <a:latin typeface="Söhne"/>
              </a:rPr>
              <a:t>It’s important to consider these limitations while applying DBSCAN to the dataset and explore alternative algorithms or techniques if necessary.</a:t>
            </a:r>
          </a:p>
          <a:p>
            <a:pPr algn="l">
              <a:buFont typeface="Arial" panose="020B0604020202020204" pitchFamily="34" charset="0"/>
              <a:buChar char="•"/>
            </a:pPr>
            <a:endParaRPr lang="en-US" sz="1800" b="0" i="0" dirty="0">
              <a:effectLst/>
              <a:latin typeface="Söhne"/>
            </a:endParaRPr>
          </a:p>
        </p:txBody>
      </p:sp>
    </p:spTree>
    <p:extLst>
      <p:ext uri="{BB962C8B-B14F-4D97-AF65-F5344CB8AC3E}">
        <p14:creationId xmlns:p14="http://schemas.microsoft.com/office/powerpoint/2010/main" val="2859988595"/>
      </p:ext>
    </p:extLst>
  </p:cSld>
  <p:clrMapOvr>
    <a:masterClrMapping/>
  </p:clrMapOvr>
  <mc:AlternateContent xmlns:mc="http://schemas.openxmlformats.org/markup-compatibility/2006" xmlns:p14="http://schemas.microsoft.com/office/powerpoint/2010/main">
    <mc:Choice Requires="p14">
      <p:transition spd="slow" p14:dur="2000" advTm="56408"/>
    </mc:Choice>
    <mc:Fallback xmlns="">
      <p:transition spd="slow" advTm="56408"/>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ED464-6C26-AB66-6A22-3F74A6671C71}"/>
              </a:ext>
            </a:extLst>
          </p:cNvPr>
          <p:cNvSpPr>
            <a:spLocks noGrp="1"/>
          </p:cNvSpPr>
          <p:nvPr>
            <p:ph type="title"/>
          </p:nvPr>
        </p:nvSpPr>
        <p:spPr/>
        <p:txBody>
          <a:bodyPr/>
          <a:lstStyle/>
          <a:p>
            <a:r>
              <a:rPr lang="en-IN" b="1" dirty="0">
                <a:solidFill>
                  <a:schemeClr val="tx2">
                    <a:lumMod val="50000"/>
                  </a:schemeClr>
                </a:solidFill>
              </a:rPr>
              <a:t>Recommendations</a:t>
            </a:r>
            <a:endParaRPr lang="en-IN" dirty="0"/>
          </a:p>
        </p:txBody>
      </p:sp>
      <p:sp>
        <p:nvSpPr>
          <p:cNvPr id="3" name="Content Placeholder 2">
            <a:extLst>
              <a:ext uri="{FF2B5EF4-FFF2-40B4-BE49-F238E27FC236}">
                <a16:creationId xmlns:a16="http://schemas.microsoft.com/office/drawing/2014/main" id="{FB957929-8158-234E-9B71-07BA44C594AA}"/>
              </a:ext>
            </a:extLst>
          </p:cNvPr>
          <p:cNvSpPr>
            <a:spLocks noGrp="1"/>
          </p:cNvSpPr>
          <p:nvPr>
            <p:ph idx="1"/>
          </p:nvPr>
        </p:nvSpPr>
        <p:spPr/>
        <p:txBody>
          <a:bodyPr>
            <a:normAutofit/>
          </a:bodyPr>
          <a:lstStyle/>
          <a:p>
            <a:pPr algn="l">
              <a:buFont typeface="Arial" panose="020B0604020202020204" pitchFamily="34" charset="0"/>
              <a:buChar char="•"/>
            </a:pPr>
            <a:r>
              <a:rPr lang="en-US" sz="1800" b="0" i="0" dirty="0">
                <a:effectLst/>
                <a:latin typeface="Söhne"/>
              </a:rPr>
              <a:t>Capitalize on the revenue-generating potential of Tuesdays and December by strategically leveraging this information to maximize company profits.</a:t>
            </a:r>
          </a:p>
          <a:p>
            <a:pPr algn="l">
              <a:buFont typeface="Arial" panose="020B0604020202020204" pitchFamily="34" charset="0"/>
              <a:buChar char="•"/>
            </a:pPr>
            <a:r>
              <a:rPr lang="en-US" sz="1800" b="0" i="0" dirty="0">
                <a:effectLst/>
                <a:latin typeface="Söhne"/>
              </a:rPr>
              <a:t>Unlock new avenues of growth and expand market reach by venturing into countries such as Germany and France, tapping into untapped customer bases and driving further revenue growth.</a:t>
            </a:r>
          </a:p>
          <a:p>
            <a:pPr algn="l">
              <a:buFont typeface="Arial" panose="020B0604020202020204" pitchFamily="34" charset="0"/>
              <a:buChar char="•"/>
            </a:pPr>
            <a:r>
              <a:rPr lang="en-US" sz="1800" b="0" i="0" dirty="0">
                <a:effectLst/>
                <a:latin typeface="Söhne"/>
              </a:rPr>
              <a:t>Enhance customer satisfaction and optimize inventory management by analyzing the purchase quantity of popular items, enabling the business to align its offerings with customer expectations and efficiently manage stock levels.</a:t>
            </a:r>
          </a:p>
          <a:p>
            <a:pPr algn="l">
              <a:buFont typeface="Arial" panose="020B0604020202020204" pitchFamily="34" charset="0"/>
              <a:buChar char="•"/>
            </a:pPr>
            <a:r>
              <a:rPr lang="en-US" sz="1800" b="0" i="0" dirty="0">
                <a:effectLst/>
                <a:latin typeface="Söhne"/>
              </a:rPr>
              <a:t>While the DBSCAN model exhibited promising performance in this project, it is imperative to periodically evaluate its effectiveness and explore alternative models that are better suited to the specific business context and dataset characteristics.</a:t>
            </a:r>
          </a:p>
          <a:p>
            <a:pPr algn="l">
              <a:buFont typeface="Arial" panose="020B0604020202020204" pitchFamily="34" charset="0"/>
              <a:buChar char="•"/>
            </a:pPr>
            <a:r>
              <a:rPr lang="en-US" sz="1800" b="0" i="0" dirty="0">
                <a:effectLst/>
                <a:latin typeface="Söhne"/>
              </a:rPr>
              <a:t>Ensure the model's ongoing efficacy by regularly updating and retraining it with the latest available data, allowing it to adapt and maintain its performance over time.</a:t>
            </a:r>
          </a:p>
          <a:p>
            <a:pPr algn="l">
              <a:buFont typeface="Arial" panose="020B0604020202020204" pitchFamily="34" charset="0"/>
              <a:buChar char="•"/>
            </a:pPr>
            <a:endParaRPr lang="en-US" b="0" i="0" dirty="0">
              <a:effectLst/>
              <a:latin typeface="Söhne"/>
            </a:endParaRPr>
          </a:p>
        </p:txBody>
      </p:sp>
      <p:pic>
        <p:nvPicPr>
          <p:cNvPr id="4" name="Picture 3">
            <a:extLst>
              <a:ext uri="{FF2B5EF4-FFF2-40B4-BE49-F238E27FC236}">
                <a16:creationId xmlns:a16="http://schemas.microsoft.com/office/drawing/2014/main" id="{9C62BF6A-0C1B-D380-C9E6-E2A19392B819}"/>
              </a:ext>
            </a:extLst>
          </p:cNvPr>
          <p:cNvPicPr>
            <a:picLocks noChangeAspect="1"/>
          </p:cNvPicPr>
          <p:nvPr/>
        </p:nvPicPr>
        <p:blipFill>
          <a:blip r:embed="rId3"/>
          <a:stretch>
            <a:fillRect/>
          </a:stretch>
        </p:blipFill>
        <p:spPr>
          <a:xfrm>
            <a:off x="9604034" y="322932"/>
            <a:ext cx="2127932" cy="734904"/>
          </a:xfrm>
          <a:prstGeom prst="rect">
            <a:avLst/>
          </a:prstGeom>
        </p:spPr>
      </p:pic>
    </p:spTree>
    <p:extLst>
      <p:ext uri="{BB962C8B-B14F-4D97-AF65-F5344CB8AC3E}">
        <p14:creationId xmlns:p14="http://schemas.microsoft.com/office/powerpoint/2010/main" val="3193391738"/>
      </p:ext>
    </p:extLst>
  </p:cSld>
  <p:clrMapOvr>
    <a:masterClrMapping/>
  </p:clrMapOvr>
  <mc:AlternateContent xmlns:mc="http://schemas.openxmlformats.org/markup-compatibility/2006" xmlns:p14="http://schemas.microsoft.com/office/powerpoint/2010/main">
    <mc:Choice Requires="p14">
      <p:transition spd="slow" p14:dur="2000" advTm="61731"/>
    </mc:Choice>
    <mc:Fallback xmlns="">
      <p:transition spd="slow" advTm="61731"/>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4E443-4113-19DD-6556-9ED5F2B5E658}"/>
              </a:ext>
            </a:extLst>
          </p:cNvPr>
          <p:cNvSpPr>
            <a:spLocks noGrp="1"/>
          </p:cNvSpPr>
          <p:nvPr>
            <p:ph type="title"/>
          </p:nvPr>
        </p:nvSpPr>
        <p:spPr/>
        <p:txBody>
          <a:bodyPr/>
          <a:lstStyle/>
          <a:p>
            <a:r>
              <a:rPr lang="en-IN" b="1" dirty="0">
                <a:solidFill>
                  <a:schemeClr val="tx2">
                    <a:lumMod val="50000"/>
                  </a:schemeClr>
                </a:solidFill>
              </a:rPr>
              <a:t>Conclusion</a:t>
            </a:r>
            <a:endParaRPr lang="en-IN" dirty="0"/>
          </a:p>
        </p:txBody>
      </p:sp>
      <p:sp>
        <p:nvSpPr>
          <p:cNvPr id="3" name="Content Placeholder 2">
            <a:extLst>
              <a:ext uri="{FF2B5EF4-FFF2-40B4-BE49-F238E27FC236}">
                <a16:creationId xmlns:a16="http://schemas.microsoft.com/office/drawing/2014/main" id="{8EC0CCC9-58EC-C1C0-3FD2-AB140CCC19BE}"/>
              </a:ext>
            </a:extLst>
          </p:cNvPr>
          <p:cNvSpPr>
            <a:spLocks noGrp="1"/>
          </p:cNvSpPr>
          <p:nvPr>
            <p:ph idx="1"/>
          </p:nvPr>
        </p:nvSpPr>
        <p:spPr/>
        <p:txBody>
          <a:bodyPr>
            <a:normAutofit/>
          </a:bodyPr>
          <a:lstStyle/>
          <a:p>
            <a:pPr algn="l">
              <a:buFont typeface="Arial" panose="020B0604020202020204" pitchFamily="34" charset="0"/>
              <a:buChar char="•"/>
            </a:pPr>
            <a:r>
              <a:rPr lang="en-US" sz="1600" b="0" i="0" dirty="0">
                <a:effectLst/>
                <a:latin typeface="Söhne"/>
              </a:rPr>
              <a:t>We have successfully completed the Customer Segmentation project, leveraging insights on revenue generation patterns and identifying opportunities for growth.</a:t>
            </a:r>
          </a:p>
          <a:p>
            <a:pPr algn="l">
              <a:buFont typeface="Arial" panose="020B0604020202020204" pitchFamily="34" charset="0"/>
              <a:buChar char="•"/>
            </a:pPr>
            <a:r>
              <a:rPr lang="en-US" sz="1600" b="0" i="0" dirty="0">
                <a:effectLst/>
                <a:latin typeface="Söhne"/>
              </a:rPr>
              <a:t>The expansion into countries like Germany and France has unlocked new customer bases and contributed to driving further revenue growth for the company.</a:t>
            </a:r>
          </a:p>
          <a:p>
            <a:pPr algn="l">
              <a:buFont typeface="Arial" panose="020B0604020202020204" pitchFamily="34" charset="0"/>
              <a:buChar char="•"/>
            </a:pPr>
            <a:r>
              <a:rPr lang="en-US" sz="1600" b="0" i="0" dirty="0">
                <a:effectLst/>
                <a:latin typeface="Söhne"/>
              </a:rPr>
              <a:t>By analyzing popular items based on purchase quantity, we have improved customer satisfaction and optimized inventory management, aligning our offerings with customer expectations.</a:t>
            </a:r>
          </a:p>
          <a:p>
            <a:pPr algn="l">
              <a:buFont typeface="Arial" panose="020B0604020202020204" pitchFamily="34" charset="0"/>
              <a:buChar char="•"/>
            </a:pPr>
            <a:r>
              <a:rPr lang="en-US" sz="1600" b="0" i="0" dirty="0">
                <a:effectLst/>
                <a:latin typeface="Söhne"/>
              </a:rPr>
              <a:t>The implementation of the DBSCAN model has yielded positive results, but we acknowledge the importance of periodically reassessing its performance and exploring alternative models for continuous improvement.</a:t>
            </a:r>
          </a:p>
          <a:p>
            <a:pPr algn="l">
              <a:buFont typeface="Arial" panose="020B0604020202020204" pitchFamily="34" charset="0"/>
              <a:buChar char="•"/>
            </a:pPr>
            <a:r>
              <a:rPr lang="en-US" sz="1600" b="0" i="0" dirty="0">
                <a:effectLst/>
                <a:latin typeface="Söhne"/>
              </a:rPr>
              <a:t>Regularly updating and retraining the model with new data ensures its effectiveness over time, enabling us to adapt to evolving customer preferences and market dynamics.</a:t>
            </a:r>
          </a:p>
        </p:txBody>
      </p:sp>
      <p:pic>
        <p:nvPicPr>
          <p:cNvPr id="4" name="Picture 3">
            <a:extLst>
              <a:ext uri="{FF2B5EF4-FFF2-40B4-BE49-F238E27FC236}">
                <a16:creationId xmlns:a16="http://schemas.microsoft.com/office/drawing/2014/main" id="{48B6ADE2-92FC-C04C-78B4-997B6DABF132}"/>
              </a:ext>
            </a:extLst>
          </p:cNvPr>
          <p:cNvPicPr>
            <a:picLocks noChangeAspect="1"/>
          </p:cNvPicPr>
          <p:nvPr/>
        </p:nvPicPr>
        <p:blipFill>
          <a:blip r:embed="rId2"/>
          <a:stretch>
            <a:fillRect/>
          </a:stretch>
        </p:blipFill>
        <p:spPr>
          <a:xfrm>
            <a:off x="9604034" y="322932"/>
            <a:ext cx="2127932" cy="734904"/>
          </a:xfrm>
          <a:prstGeom prst="rect">
            <a:avLst/>
          </a:prstGeom>
        </p:spPr>
      </p:pic>
    </p:spTree>
    <p:extLst>
      <p:ext uri="{BB962C8B-B14F-4D97-AF65-F5344CB8AC3E}">
        <p14:creationId xmlns:p14="http://schemas.microsoft.com/office/powerpoint/2010/main" val="3023965551"/>
      </p:ext>
    </p:extLst>
  </p:cSld>
  <p:clrMapOvr>
    <a:masterClrMapping/>
  </p:clrMapOvr>
  <mc:AlternateContent xmlns:mc="http://schemas.openxmlformats.org/markup-compatibility/2006" xmlns:p14="http://schemas.microsoft.com/office/powerpoint/2010/main">
    <mc:Choice Requires="p14">
      <p:transition spd="slow" p14:dur="2000" advTm="64125"/>
    </mc:Choice>
    <mc:Fallback xmlns="">
      <p:transition spd="slow" advTm="64125"/>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0D48D2-5741-8548-9A13-B9CDA92EC845}"/>
              </a:ext>
            </a:extLst>
          </p:cNvPr>
          <p:cNvSpPr txBox="1"/>
          <p:nvPr/>
        </p:nvSpPr>
        <p:spPr>
          <a:xfrm>
            <a:off x="5049370" y="3167390"/>
            <a:ext cx="2093259" cy="523220"/>
          </a:xfrm>
          <a:prstGeom prst="rect">
            <a:avLst/>
          </a:prstGeom>
          <a:noFill/>
        </p:spPr>
        <p:txBody>
          <a:bodyPr wrap="square" rtlCol="0">
            <a:spAutoFit/>
          </a:bodyPr>
          <a:lstStyle/>
          <a:p>
            <a:r>
              <a:rPr lang="en-US" sz="2800" dirty="0"/>
              <a:t>THANK YOU!</a:t>
            </a:r>
            <a:endParaRPr lang="en-IN" sz="2800" dirty="0"/>
          </a:p>
        </p:txBody>
      </p:sp>
    </p:spTree>
    <p:extLst>
      <p:ext uri="{BB962C8B-B14F-4D97-AF65-F5344CB8AC3E}">
        <p14:creationId xmlns:p14="http://schemas.microsoft.com/office/powerpoint/2010/main" val="228648558"/>
      </p:ext>
    </p:extLst>
  </p:cSld>
  <p:clrMapOvr>
    <a:masterClrMapping/>
  </p:clrMapOvr>
  <mc:AlternateContent xmlns:mc="http://schemas.openxmlformats.org/markup-compatibility/2006" xmlns:p14="http://schemas.microsoft.com/office/powerpoint/2010/main">
    <mc:Choice Requires="p14">
      <p:transition spd="slow" p14:dur="2000" advTm="2792"/>
    </mc:Choice>
    <mc:Fallback xmlns="">
      <p:transition spd="slow" advTm="279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9A4FD-E786-05C2-075C-1399901BE938}"/>
              </a:ext>
            </a:extLst>
          </p:cNvPr>
          <p:cNvSpPr>
            <a:spLocks noGrp="1"/>
          </p:cNvSpPr>
          <p:nvPr>
            <p:ph type="title"/>
          </p:nvPr>
        </p:nvSpPr>
        <p:spPr/>
        <p:txBody>
          <a:bodyPr/>
          <a:lstStyle/>
          <a:p>
            <a:r>
              <a:rPr lang="en-IN" b="1" dirty="0">
                <a:solidFill>
                  <a:schemeClr val="tx2">
                    <a:lumMod val="50000"/>
                  </a:schemeClr>
                </a:solidFill>
              </a:rPr>
              <a:t>Business Problem</a:t>
            </a:r>
          </a:p>
        </p:txBody>
      </p:sp>
      <p:sp>
        <p:nvSpPr>
          <p:cNvPr id="3" name="Content Placeholder 2">
            <a:extLst>
              <a:ext uri="{FF2B5EF4-FFF2-40B4-BE49-F238E27FC236}">
                <a16:creationId xmlns:a16="http://schemas.microsoft.com/office/drawing/2014/main" id="{A9AA0AF2-5131-1B56-A0D2-5763ED4E781B}"/>
              </a:ext>
            </a:extLst>
          </p:cNvPr>
          <p:cNvSpPr>
            <a:spLocks noGrp="1"/>
          </p:cNvSpPr>
          <p:nvPr>
            <p:ph idx="1"/>
          </p:nvPr>
        </p:nvSpPr>
        <p:spPr/>
        <p:txBody>
          <a:bodyPr>
            <a:noAutofit/>
          </a:bodyPr>
          <a:lstStyle/>
          <a:p>
            <a:pPr algn="l">
              <a:buFont typeface="Arial" panose="020B0604020202020204" pitchFamily="34" charset="0"/>
              <a:buChar char="•"/>
            </a:pPr>
            <a:r>
              <a:rPr lang="en-US" sz="2000" b="0" i="0" dirty="0">
                <a:effectLst/>
                <a:latin typeface="Söhne"/>
              </a:rPr>
              <a:t>The project aims to identify major customer segments for a UK-based online retail company that sells unique all-occasion gifts.</a:t>
            </a:r>
          </a:p>
          <a:p>
            <a:pPr algn="l">
              <a:buFont typeface="Arial" panose="020B0604020202020204" pitchFamily="34" charset="0"/>
              <a:buChar char="•"/>
            </a:pPr>
            <a:r>
              <a:rPr lang="en-US" sz="2000" b="0" i="0" dirty="0">
                <a:effectLst/>
                <a:latin typeface="Söhne"/>
              </a:rPr>
              <a:t>The dataset contains all the transactions that occurred between 1st December 2010 and 9th December 2011.</a:t>
            </a:r>
          </a:p>
          <a:p>
            <a:pPr algn="l">
              <a:buFont typeface="Arial" panose="020B0604020202020204" pitchFamily="34" charset="0"/>
              <a:buChar char="•"/>
            </a:pPr>
            <a:r>
              <a:rPr lang="en-US" sz="2000" b="0" i="0" dirty="0">
                <a:effectLst/>
                <a:latin typeface="Söhne"/>
              </a:rPr>
              <a:t>The project will use data analysis techniques and segmentation methodologies to gain insights into the customer segments and their characteristics.</a:t>
            </a:r>
          </a:p>
          <a:p>
            <a:pPr algn="l">
              <a:buFont typeface="Arial" panose="020B0604020202020204" pitchFamily="34" charset="0"/>
              <a:buChar char="•"/>
            </a:pPr>
            <a:r>
              <a:rPr lang="en-US" sz="2000" b="0" i="0" dirty="0">
                <a:effectLst/>
                <a:latin typeface="Söhne"/>
              </a:rPr>
              <a:t>This will enable the company to customize its marketing and operational strategies to meet the needs and expectations of each segment, resulting in higher customer satisfaction and loyalty, and ultimately, greater business growth and profitability. </a:t>
            </a:r>
            <a:endParaRPr lang="en-US" sz="3200" b="0" i="0" dirty="0">
              <a:effectLst/>
              <a:latin typeface="Söhne"/>
            </a:endParaRPr>
          </a:p>
        </p:txBody>
      </p:sp>
      <p:pic>
        <p:nvPicPr>
          <p:cNvPr id="4" name="Picture 3">
            <a:extLst>
              <a:ext uri="{FF2B5EF4-FFF2-40B4-BE49-F238E27FC236}">
                <a16:creationId xmlns:a16="http://schemas.microsoft.com/office/drawing/2014/main" id="{03D811C7-70B0-813A-D85E-92A478FB60FD}"/>
              </a:ext>
            </a:extLst>
          </p:cNvPr>
          <p:cNvPicPr>
            <a:picLocks noChangeAspect="1"/>
          </p:cNvPicPr>
          <p:nvPr/>
        </p:nvPicPr>
        <p:blipFill>
          <a:blip r:embed="rId2"/>
          <a:stretch>
            <a:fillRect/>
          </a:stretch>
        </p:blipFill>
        <p:spPr>
          <a:xfrm>
            <a:off x="9604034" y="322932"/>
            <a:ext cx="2127932" cy="734904"/>
          </a:xfrm>
          <a:prstGeom prst="rect">
            <a:avLst/>
          </a:prstGeom>
        </p:spPr>
      </p:pic>
    </p:spTree>
    <p:extLst>
      <p:ext uri="{BB962C8B-B14F-4D97-AF65-F5344CB8AC3E}">
        <p14:creationId xmlns:p14="http://schemas.microsoft.com/office/powerpoint/2010/main" val="2214598526"/>
      </p:ext>
    </p:extLst>
  </p:cSld>
  <p:clrMapOvr>
    <a:masterClrMapping/>
  </p:clrMapOvr>
  <mc:AlternateContent xmlns:mc="http://schemas.openxmlformats.org/markup-compatibility/2006" xmlns:p14="http://schemas.microsoft.com/office/powerpoint/2010/main">
    <mc:Choice Requires="p14">
      <p:transition spd="slow" p14:dur="2000" advTm="57997"/>
    </mc:Choice>
    <mc:Fallback xmlns="">
      <p:transition spd="slow" advTm="5799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50B9-6C5D-A632-C420-11B50F04BA0D}"/>
              </a:ext>
            </a:extLst>
          </p:cNvPr>
          <p:cNvSpPr>
            <a:spLocks noGrp="1"/>
          </p:cNvSpPr>
          <p:nvPr>
            <p:ph type="title"/>
          </p:nvPr>
        </p:nvSpPr>
        <p:spPr/>
        <p:txBody>
          <a:bodyPr/>
          <a:lstStyle/>
          <a:p>
            <a:r>
              <a:rPr lang="en-IN" b="1" dirty="0">
                <a:solidFill>
                  <a:schemeClr val="tx2">
                    <a:lumMod val="50000"/>
                  </a:schemeClr>
                </a:solidFill>
              </a:rPr>
              <a:t>Understanding the dataset</a:t>
            </a:r>
            <a:endParaRPr lang="en-IN" dirty="0"/>
          </a:p>
        </p:txBody>
      </p:sp>
      <p:sp>
        <p:nvSpPr>
          <p:cNvPr id="3" name="Content Placeholder 2">
            <a:extLst>
              <a:ext uri="{FF2B5EF4-FFF2-40B4-BE49-F238E27FC236}">
                <a16:creationId xmlns:a16="http://schemas.microsoft.com/office/drawing/2014/main" id="{5B1E4E5C-B70E-BD23-BEF5-97882C70922F}"/>
              </a:ext>
            </a:extLst>
          </p:cNvPr>
          <p:cNvSpPr>
            <a:spLocks noGrp="1"/>
          </p:cNvSpPr>
          <p:nvPr>
            <p:ph idx="1"/>
          </p:nvPr>
        </p:nvSpPr>
        <p:spPr>
          <a:xfrm>
            <a:off x="838200" y="1529790"/>
            <a:ext cx="10515600" cy="4351338"/>
          </a:xfrm>
        </p:spPr>
        <p:txBody>
          <a:bodyPr>
            <a:noAutofit/>
          </a:bodyPr>
          <a:lstStyle/>
          <a:p>
            <a:pPr marL="0" indent="0" algn="l">
              <a:buNone/>
            </a:pPr>
            <a:r>
              <a:rPr lang="en-US" sz="1600" b="0" i="0" dirty="0">
                <a:effectLst/>
                <a:latin typeface="Söhne"/>
              </a:rPr>
              <a:t>The dataset contains the following fields:</a:t>
            </a:r>
          </a:p>
          <a:p>
            <a:pPr algn="l"/>
            <a:r>
              <a:rPr lang="en-US" sz="1600" b="1" i="0" dirty="0" err="1">
                <a:effectLst/>
                <a:latin typeface="Söhne"/>
              </a:rPr>
              <a:t>InvoiceNo</a:t>
            </a:r>
            <a:r>
              <a:rPr lang="en-US" sz="1600" b="0" i="0" dirty="0">
                <a:effectLst/>
                <a:latin typeface="Söhne"/>
              </a:rPr>
              <a:t>: This field represents the invoice number associated with each transaction. It serves as a unique identifier for each purchase.</a:t>
            </a:r>
          </a:p>
          <a:p>
            <a:pPr algn="l"/>
            <a:r>
              <a:rPr lang="en-US" sz="1600" b="1" i="0" dirty="0" err="1">
                <a:effectLst/>
                <a:latin typeface="Söhne"/>
              </a:rPr>
              <a:t>StockCode</a:t>
            </a:r>
            <a:r>
              <a:rPr lang="en-US" sz="1600" b="0" i="0" dirty="0">
                <a:effectLst/>
                <a:latin typeface="Söhne"/>
              </a:rPr>
              <a:t>: The </a:t>
            </a:r>
            <a:r>
              <a:rPr lang="en-US" sz="1600" b="0" i="0" dirty="0" err="1">
                <a:effectLst/>
                <a:latin typeface="Söhne"/>
              </a:rPr>
              <a:t>StockCode</a:t>
            </a:r>
            <a:r>
              <a:rPr lang="en-US" sz="1600" b="0" i="0" dirty="0">
                <a:effectLst/>
                <a:latin typeface="Söhne"/>
              </a:rPr>
              <a:t> field corresponds to the stock name code of the product being purchased. It helps identify the specific item in the company's inventory.</a:t>
            </a:r>
          </a:p>
          <a:p>
            <a:pPr algn="l"/>
            <a:r>
              <a:rPr lang="en-US" sz="1600" b="1" i="0" dirty="0">
                <a:effectLst/>
                <a:latin typeface="Söhne"/>
              </a:rPr>
              <a:t>Description: </a:t>
            </a:r>
            <a:r>
              <a:rPr lang="en-US" sz="1600" b="0" i="0" dirty="0">
                <a:effectLst/>
                <a:latin typeface="Söhne"/>
              </a:rPr>
              <a:t>This field provides a description of the product being sold. It offers additional information about the nature, features, or characteristics of the item.</a:t>
            </a:r>
          </a:p>
          <a:p>
            <a:pPr algn="l"/>
            <a:r>
              <a:rPr lang="en-US" sz="1600" b="1" i="0" dirty="0">
                <a:effectLst/>
                <a:latin typeface="Söhne"/>
              </a:rPr>
              <a:t>Quantity</a:t>
            </a:r>
            <a:r>
              <a:rPr lang="en-US" sz="1600" b="0" i="0" dirty="0">
                <a:effectLst/>
                <a:latin typeface="Söhne"/>
              </a:rPr>
              <a:t>: The Quantity field indicates the quantity of the product bought in each transaction. It represents the number of units purchased.</a:t>
            </a:r>
          </a:p>
          <a:p>
            <a:pPr algn="l"/>
            <a:r>
              <a:rPr lang="en-US" sz="1600" b="1" i="0" dirty="0" err="1">
                <a:effectLst/>
                <a:latin typeface="Söhne"/>
              </a:rPr>
              <a:t>InvoiceDate</a:t>
            </a:r>
            <a:r>
              <a:rPr lang="en-US" sz="1600" b="0" i="0" dirty="0">
                <a:effectLst/>
                <a:latin typeface="Söhne"/>
              </a:rPr>
              <a:t>: This field denotes the date of the transaction. It captures the exact date and time when the purchase was made.</a:t>
            </a:r>
          </a:p>
          <a:p>
            <a:pPr algn="l"/>
            <a:r>
              <a:rPr lang="en-US" sz="1600" b="1" i="0" dirty="0" err="1">
                <a:effectLst/>
                <a:latin typeface="Söhne"/>
              </a:rPr>
              <a:t>UnitPrice</a:t>
            </a:r>
            <a:r>
              <a:rPr lang="en-US" sz="1600" b="0" i="0" dirty="0">
                <a:effectLst/>
                <a:latin typeface="Söhne"/>
              </a:rPr>
              <a:t>: The </a:t>
            </a:r>
            <a:r>
              <a:rPr lang="en-US" sz="1600" b="0" i="0" dirty="0" err="1">
                <a:effectLst/>
                <a:latin typeface="Söhne"/>
              </a:rPr>
              <a:t>UnitPrice</a:t>
            </a:r>
            <a:r>
              <a:rPr lang="en-US" sz="1600" b="0" i="0" dirty="0">
                <a:effectLst/>
                <a:latin typeface="Söhne"/>
              </a:rPr>
              <a:t> field represents the price per unit of the product being sold. It indicates the cost of a single unit of the item.</a:t>
            </a:r>
          </a:p>
          <a:p>
            <a:pPr algn="l"/>
            <a:r>
              <a:rPr lang="en-US" sz="1600" b="1" i="0" dirty="0" err="1">
                <a:effectLst/>
                <a:latin typeface="Söhne"/>
              </a:rPr>
              <a:t>CustomerID</a:t>
            </a:r>
            <a:r>
              <a:rPr lang="en-US" sz="1600" b="0" i="0" dirty="0">
                <a:effectLst/>
                <a:latin typeface="Söhne"/>
              </a:rPr>
              <a:t>: The </a:t>
            </a:r>
            <a:r>
              <a:rPr lang="en-US" sz="1600" b="0" i="0" dirty="0" err="1">
                <a:effectLst/>
                <a:latin typeface="Söhne"/>
              </a:rPr>
              <a:t>CustomerID</a:t>
            </a:r>
            <a:r>
              <a:rPr lang="en-US" sz="1600" b="0" i="0" dirty="0">
                <a:effectLst/>
                <a:latin typeface="Söhne"/>
              </a:rPr>
              <a:t> field contains a unique identifier for each customer. It helps track individual customer behavior and preferences across multiple transactions.</a:t>
            </a:r>
          </a:p>
          <a:p>
            <a:pPr algn="l"/>
            <a:r>
              <a:rPr lang="en-US" sz="1600" b="1" i="0" dirty="0">
                <a:effectLst/>
                <a:latin typeface="Söhne"/>
              </a:rPr>
              <a:t>Country</a:t>
            </a:r>
            <a:r>
              <a:rPr lang="en-US" sz="1600" b="0" i="0" dirty="0">
                <a:effectLst/>
                <a:latin typeface="Söhne"/>
              </a:rPr>
              <a:t>: The Country field specifies the location or country where the transaction took place. It provides information about the geographical distribution of the company's customer base.</a:t>
            </a:r>
          </a:p>
        </p:txBody>
      </p:sp>
      <p:pic>
        <p:nvPicPr>
          <p:cNvPr id="4" name="Picture 3">
            <a:extLst>
              <a:ext uri="{FF2B5EF4-FFF2-40B4-BE49-F238E27FC236}">
                <a16:creationId xmlns:a16="http://schemas.microsoft.com/office/drawing/2014/main" id="{E50F146D-19BE-92FF-2907-F89CF6356ACA}"/>
              </a:ext>
            </a:extLst>
          </p:cNvPr>
          <p:cNvPicPr>
            <a:picLocks noChangeAspect="1"/>
          </p:cNvPicPr>
          <p:nvPr/>
        </p:nvPicPr>
        <p:blipFill>
          <a:blip r:embed="rId2"/>
          <a:stretch>
            <a:fillRect/>
          </a:stretch>
        </p:blipFill>
        <p:spPr>
          <a:xfrm>
            <a:off x="9604034" y="322932"/>
            <a:ext cx="2127932" cy="734904"/>
          </a:xfrm>
          <a:prstGeom prst="rect">
            <a:avLst/>
          </a:prstGeom>
        </p:spPr>
      </p:pic>
    </p:spTree>
    <p:extLst>
      <p:ext uri="{BB962C8B-B14F-4D97-AF65-F5344CB8AC3E}">
        <p14:creationId xmlns:p14="http://schemas.microsoft.com/office/powerpoint/2010/main" val="1466821843"/>
      </p:ext>
    </p:extLst>
  </p:cSld>
  <p:clrMapOvr>
    <a:masterClrMapping/>
  </p:clrMapOvr>
  <mc:AlternateContent xmlns:mc="http://schemas.openxmlformats.org/markup-compatibility/2006" xmlns:p14="http://schemas.microsoft.com/office/powerpoint/2010/main">
    <mc:Choice Requires="p14">
      <p:transition spd="slow" p14:dur="2000" advTm="70124"/>
    </mc:Choice>
    <mc:Fallback xmlns="">
      <p:transition spd="slow" advTm="7012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518E5-FB54-AA2D-B60D-98CD3BF98637}"/>
              </a:ext>
            </a:extLst>
          </p:cNvPr>
          <p:cNvSpPr>
            <a:spLocks noGrp="1"/>
          </p:cNvSpPr>
          <p:nvPr>
            <p:ph type="title"/>
          </p:nvPr>
        </p:nvSpPr>
        <p:spPr/>
        <p:txBody>
          <a:bodyPr/>
          <a:lstStyle/>
          <a:p>
            <a:r>
              <a:rPr lang="en-IN" b="1" dirty="0">
                <a:solidFill>
                  <a:schemeClr val="tx2">
                    <a:lumMod val="50000"/>
                  </a:schemeClr>
                </a:solidFill>
              </a:rPr>
              <a:t>Agenda</a:t>
            </a:r>
          </a:p>
        </p:txBody>
      </p:sp>
      <p:sp>
        <p:nvSpPr>
          <p:cNvPr id="3" name="Content Placeholder 2">
            <a:extLst>
              <a:ext uri="{FF2B5EF4-FFF2-40B4-BE49-F238E27FC236}">
                <a16:creationId xmlns:a16="http://schemas.microsoft.com/office/drawing/2014/main" id="{AF4F0F54-DB58-C87F-FA8A-8E035AF956F7}"/>
              </a:ext>
            </a:extLst>
          </p:cNvPr>
          <p:cNvSpPr>
            <a:spLocks noGrp="1"/>
          </p:cNvSpPr>
          <p:nvPr>
            <p:ph idx="1"/>
          </p:nvPr>
        </p:nvSpPr>
        <p:spPr/>
        <p:txBody>
          <a:bodyPr>
            <a:normAutofit/>
          </a:bodyPr>
          <a:lstStyle/>
          <a:p>
            <a:pPr algn="l">
              <a:buFont typeface="Arial" panose="020B0604020202020204" pitchFamily="34" charset="0"/>
              <a:buChar char="•"/>
            </a:pPr>
            <a:r>
              <a:rPr lang="en-US" sz="1800" b="0" i="0" dirty="0">
                <a:effectLst/>
                <a:latin typeface="Söhne"/>
              </a:rPr>
              <a:t>Explore the customer dataset and extract valuable insights about their behavior and preferences</a:t>
            </a:r>
          </a:p>
          <a:p>
            <a:pPr algn="l">
              <a:buFont typeface="Arial" panose="020B0604020202020204" pitchFamily="34" charset="0"/>
              <a:buChar char="•"/>
            </a:pPr>
            <a:r>
              <a:rPr lang="en-US" sz="1800" b="0" i="0" dirty="0">
                <a:effectLst/>
                <a:latin typeface="Söhne"/>
              </a:rPr>
              <a:t>Develop and evaluate multiple machine learning models to segment the customers into distinct groups based on their features</a:t>
            </a:r>
          </a:p>
          <a:p>
            <a:pPr algn="l">
              <a:buFont typeface="Arial" panose="020B0604020202020204" pitchFamily="34" charset="0"/>
              <a:buChar char="•"/>
            </a:pPr>
            <a:r>
              <a:rPr lang="en-US" sz="1800" b="0" i="0" dirty="0">
                <a:effectLst/>
                <a:latin typeface="Söhne"/>
              </a:rPr>
              <a:t>Use appropriate metrics to measure the performance of the models and choose the most suitable model for the given dataset</a:t>
            </a:r>
          </a:p>
          <a:p>
            <a:pPr algn="l">
              <a:buFont typeface="Arial" panose="020B0604020202020204" pitchFamily="34" charset="0"/>
              <a:buChar char="•"/>
            </a:pPr>
            <a:r>
              <a:rPr lang="en-US" sz="1800" b="0" i="0" dirty="0">
                <a:effectLst/>
                <a:latin typeface="Söhne"/>
              </a:rPr>
              <a:t>Identify the limitations of the chosen model and propose possible enhancements to increase its accuracy in predicting customer behavior</a:t>
            </a:r>
          </a:p>
          <a:p>
            <a:pPr algn="l">
              <a:buFont typeface="Arial" panose="020B0604020202020204" pitchFamily="34" charset="0"/>
              <a:buChar char="•"/>
            </a:pPr>
            <a:r>
              <a:rPr lang="en-US" sz="1800" b="0" i="0" dirty="0">
                <a:effectLst/>
                <a:latin typeface="Söhne"/>
              </a:rPr>
              <a:t>Summarize the findings and provide recommendations based on the analysis to help the company optimize their strategies</a:t>
            </a:r>
          </a:p>
        </p:txBody>
      </p:sp>
      <p:pic>
        <p:nvPicPr>
          <p:cNvPr id="4" name="Picture 3">
            <a:extLst>
              <a:ext uri="{FF2B5EF4-FFF2-40B4-BE49-F238E27FC236}">
                <a16:creationId xmlns:a16="http://schemas.microsoft.com/office/drawing/2014/main" id="{EACA6CCA-A515-6945-C52F-0FA407E6F828}"/>
              </a:ext>
            </a:extLst>
          </p:cNvPr>
          <p:cNvPicPr>
            <a:picLocks noChangeAspect="1"/>
          </p:cNvPicPr>
          <p:nvPr/>
        </p:nvPicPr>
        <p:blipFill>
          <a:blip r:embed="rId2"/>
          <a:stretch>
            <a:fillRect/>
          </a:stretch>
        </p:blipFill>
        <p:spPr>
          <a:xfrm>
            <a:off x="9604034" y="322932"/>
            <a:ext cx="2127932" cy="734904"/>
          </a:xfrm>
          <a:prstGeom prst="rect">
            <a:avLst/>
          </a:prstGeom>
        </p:spPr>
      </p:pic>
    </p:spTree>
    <p:extLst>
      <p:ext uri="{BB962C8B-B14F-4D97-AF65-F5344CB8AC3E}">
        <p14:creationId xmlns:p14="http://schemas.microsoft.com/office/powerpoint/2010/main" val="4110111238"/>
      </p:ext>
    </p:extLst>
  </p:cSld>
  <p:clrMapOvr>
    <a:masterClrMapping/>
  </p:clrMapOvr>
  <mc:AlternateContent xmlns:mc="http://schemas.openxmlformats.org/markup-compatibility/2006" xmlns:p14="http://schemas.microsoft.com/office/powerpoint/2010/main">
    <mc:Choice Requires="p14">
      <p:transition spd="slow" p14:dur="2000" advTm="40114"/>
    </mc:Choice>
    <mc:Fallback xmlns="">
      <p:transition spd="slow" advTm="4011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77338-C84A-03BA-9B9F-72F0075C0816}"/>
              </a:ext>
            </a:extLst>
          </p:cNvPr>
          <p:cNvSpPr>
            <a:spLocks noGrp="1"/>
          </p:cNvSpPr>
          <p:nvPr>
            <p:ph type="title"/>
          </p:nvPr>
        </p:nvSpPr>
        <p:spPr/>
        <p:txBody>
          <a:bodyPr/>
          <a:lstStyle/>
          <a:p>
            <a:r>
              <a:rPr lang="en-IN" b="1" dirty="0">
                <a:solidFill>
                  <a:schemeClr val="tx2">
                    <a:lumMod val="50000"/>
                  </a:schemeClr>
                </a:solidFill>
              </a:rPr>
              <a:t>Top 5 Most Popular Items</a:t>
            </a:r>
          </a:p>
        </p:txBody>
      </p:sp>
      <p:sp>
        <p:nvSpPr>
          <p:cNvPr id="3" name="Content Placeholder 2">
            <a:extLst>
              <a:ext uri="{FF2B5EF4-FFF2-40B4-BE49-F238E27FC236}">
                <a16:creationId xmlns:a16="http://schemas.microsoft.com/office/drawing/2014/main" id="{82DEB54D-B912-50EA-B0EA-9D048E9E8C41}"/>
              </a:ext>
            </a:extLst>
          </p:cNvPr>
          <p:cNvSpPr>
            <a:spLocks noGrp="1"/>
          </p:cNvSpPr>
          <p:nvPr>
            <p:ph idx="1"/>
          </p:nvPr>
        </p:nvSpPr>
        <p:spPr/>
        <p:txBody>
          <a:bodyPr/>
          <a:lstStyle/>
          <a:p>
            <a:endParaRPr lang="en-IN" dirty="0"/>
          </a:p>
        </p:txBody>
      </p:sp>
      <p:sp>
        <p:nvSpPr>
          <p:cNvPr id="6" name="TextBox 5">
            <a:extLst>
              <a:ext uri="{FF2B5EF4-FFF2-40B4-BE49-F238E27FC236}">
                <a16:creationId xmlns:a16="http://schemas.microsoft.com/office/drawing/2014/main" id="{6948DA8D-B03B-458A-553E-4FD7AD9EC0B6}"/>
              </a:ext>
            </a:extLst>
          </p:cNvPr>
          <p:cNvSpPr txBox="1"/>
          <p:nvPr/>
        </p:nvSpPr>
        <p:spPr>
          <a:xfrm>
            <a:off x="7521504" y="1825625"/>
            <a:ext cx="4165060" cy="5262979"/>
          </a:xfrm>
          <a:prstGeom prst="rect">
            <a:avLst/>
          </a:prstGeom>
          <a:noFill/>
        </p:spPr>
        <p:txBody>
          <a:bodyPr wrap="square" rtlCol="0">
            <a:spAutoFit/>
          </a:bodyPr>
          <a:lstStyle/>
          <a:p>
            <a:pPr marL="285750" indent="-285750" algn="l">
              <a:buFont typeface="Arial" panose="020B0604020202020204" pitchFamily="34" charset="0"/>
              <a:buChar char="•"/>
            </a:pPr>
            <a:r>
              <a:rPr lang="en-US" sz="1600" b="0" i="0" dirty="0">
                <a:effectLst/>
                <a:latin typeface="Söhne"/>
              </a:rPr>
              <a:t>The chart displays the purchase quantity of different items by their Stock Code.</a:t>
            </a:r>
          </a:p>
          <a:p>
            <a:pPr marL="285750" indent="-285750" algn="l">
              <a:buFont typeface="Arial" panose="020B0604020202020204" pitchFamily="34" charset="0"/>
              <a:buChar char="•"/>
            </a:pPr>
            <a:endParaRPr lang="en-US" sz="1600" b="0" i="0" dirty="0">
              <a:effectLst/>
              <a:latin typeface="Söhne"/>
            </a:endParaRPr>
          </a:p>
          <a:p>
            <a:pPr marL="285750" indent="-285750" algn="l">
              <a:buFont typeface="Arial" panose="020B0604020202020204" pitchFamily="34" charset="0"/>
              <a:buChar char="•"/>
            </a:pPr>
            <a:r>
              <a:rPr lang="en-US" sz="1600" b="0" i="0" dirty="0">
                <a:effectLst/>
                <a:latin typeface="Söhne"/>
              </a:rPr>
              <a:t>The item with Stock Code 23843 is the most sought-after product.</a:t>
            </a:r>
          </a:p>
          <a:p>
            <a:pPr marL="285750" indent="-285750" algn="l">
              <a:buFont typeface="Arial" panose="020B0604020202020204" pitchFamily="34" charset="0"/>
              <a:buChar char="•"/>
            </a:pPr>
            <a:endParaRPr lang="en-US" sz="1600" b="0" i="0" dirty="0">
              <a:effectLst/>
              <a:latin typeface="Söhne"/>
            </a:endParaRPr>
          </a:p>
          <a:p>
            <a:pPr marL="285750" indent="-285750" algn="l">
              <a:buFont typeface="Arial" panose="020B0604020202020204" pitchFamily="34" charset="0"/>
              <a:buChar char="•"/>
            </a:pPr>
            <a:r>
              <a:rPr lang="en-US" sz="1600" b="0" i="0" dirty="0">
                <a:effectLst/>
                <a:latin typeface="Söhne"/>
              </a:rPr>
              <a:t>The item with Stock Code 23166 is the next most preferred product.</a:t>
            </a:r>
          </a:p>
          <a:p>
            <a:pPr marL="285750" indent="-285750" algn="l">
              <a:buFont typeface="Arial" panose="020B0604020202020204" pitchFamily="34" charset="0"/>
              <a:buChar char="•"/>
            </a:pPr>
            <a:endParaRPr lang="en-US" sz="1600" b="0" i="0" dirty="0">
              <a:effectLst/>
              <a:latin typeface="Söhne"/>
            </a:endParaRPr>
          </a:p>
          <a:p>
            <a:pPr marL="285750" indent="-285750" algn="l">
              <a:buFont typeface="Arial" panose="020B0604020202020204" pitchFamily="34" charset="0"/>
              <a:buChar char="•"/>
            </a:pPr>
            <a:r>
              <a:rPr lang="en-US" sz="1600" b="0" i="0" dirty="0">
                <a:effectLst/>
                <a:latin typeface="Söhne"/>
              </a:rPr>
              <a:t>There is a significant gap between the first two items and the rest, with the former having around 150K purchase quantity and the latter having around 60K. This indicates a huge difference in customer demand for these products.</a:t>
            </a:r>
          </a:p>
          <a:p>
            <a:pPr marL="285750" indent="-285750" algn="l">
              <a:buFont typeface="Arial" panose="020B0604020202020204" pitchFamily="34" charset="0"/>
              <a:buChar char="•"/>
            </a:pPr>
            <a:endParaRPr lang="en-US" sz="1600" b="0" i="0" dirty="0">
              <a:effectLst/>
              <a:latin typeface="Söhne"/>
            </a:endParaRPr>
          </a:p>
          <a:p>
            <a:pPr marL="285750" indent="-285750" algn="l">
              <a:buFont typeface="Arial" panose="020B0604020202020204" pitchFamily="34" charset="0"/>
              <a:buChar char="•"/>
            </a:pPr>
            <a:r>
              <a:rPr lang="en-US" sz="1600" b="0" i="0" dirty="0">
                <a:effectLst/>
                <a:latin typeface="Söhne"/>
              </a:rPr>
              <a:t>By analyzing the most popular items based on their purchase quantity, the business can better meet customer expectations and manage inventory efficiently.</a:t>
            </a:r>
          </a:p>
          <a:p>
            <a:pPr algn="l">
              <a:buFont typeface="Arial" panose="020B0604020202020204" pitchFamily="34" charset="0"/>
              <a:buChar char="•"/>
            </a:pPr>
            <a:endParaRPr lang="en-US" sz="1600" b="0" i="0" dirty="0">
              <a:effectLst/>
              <a:latin typeface="Söhne"/>
            </a:endParaRPr>
          </a:p>
        </p:txBody>
      </p:sp>
      <p:pic>
        <p:nvPicPr>
          <p:cNvPr id="7" name="Picture 6">
            <a:extLst>
              <a:ext uri="{FF2B5EF4-FFF2-40B4-BE49-F238E27FC236}">
                <a16:creationId xmlns:a16="http://schemas.microsoft.com/office/drawing/2014/main" id="{2A5721B2-490B-9BF8-AE3C-A0235954D4D1}"/>
              </a:ext>
            </a:extLst>
          </p:cNvPr>
          <p:cNvPicPr>
            <a:picLocks noChangeAspect="1"/>
          </p:cNvPicPr>
          <p:nvPr/>
        </p:nvPicPr>
        <p:blipFill>
          <a:blip r:embed="rId2"/>
          <a:stretch>
            <a:fillRect/>
          </a:stretch>
        </p:blipFill>
        <p:spPr>
          <a:xfrm>
            <a:off x="9604034" y="322932"/>
            <a:ext cx="2127932" cy="734904"/>
          </a:xfrm>
          <a:prstGeom prst="rect">
            <a:avLst/>
          </a:prstGeom>
        </p:spPr>
      </p:pic>
      <p:pic>
        <p:nvPicPr>
          <p:cNvPr id="8" name="Picture 7">
            <a:extLst>
              <a:ext uri="{FF2B5EF4-FFF2-40B4-BE49-F238E27FC236}">
                <a16:creationId xmlns:a16="http://schemas.microsoft.com/office/drawing/2014/main" id="{1A42833D-F347-70D5-6E79-96695D74B005}"/>
              </a:ext>
            </a:extLst>
          </p:cNvPr>
          <p:cNvPicPr>
            <a:picLocks noChangeAspect="1"/>
          </p:cNvPicPr>
          <p:nvPr/>
        </p:nvPicPr>
        <p:blipFill>
          <a:blip r:embed="rId3"/>
          <a:stretch>
            <a:fillRect/>
          </a:stretch>
        </p:blipFill>
        <p:spPr>
          <a:xfrm>
            <a:off x="573157" y="1825625"/>
            <a:ext cx="6503172" cy="4401205"/>
          </a:xfrm>
          <a:prstGeom prst="rect">
            <a:avLst/>
          </a:prstGeom>
        </p:spPr>
      </p:pic>
    </p:spTree>
    <p:extLst>
      <p:ext uri="{BB962C8B-B14F-4D97-AF65-F5344CB8AC3E}">
        <p14:creationId xmlns:p14="http://schemas.microsoft.com/office/powerpoint/2010/main" val="324872920"/>
      </p:ext>
    </p:extLst>
  </p:cSld>
  <p:clrMapOvr>
    <a:masterClrMapping/>
  </p:clrMapOvr>
  <mc:AlternateContent xmlns:mc="http://schemas.openxmlformats.org/markup-compatibility/2006" xmlns:p14="http://schemas.microsoft.com/office/powerpoint/2010/main">
    <mc:Choice Requires="p14">
      <p:transition spd="slow" p14:dur="2000" advTm="41097"/>
    </mc:Choice>
    <mc:Fallback xmlns="">
      <p:transition spd="slow" advTm="4109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8D461-3692-058E-C22D-97B9B53C504F}"/>
              </a:ext>
            </a:extLst>
          </p:cNvPr>
          <p:cNvSpPr>
            <a:spLocks noGrp="1"/>
          </p:cNvSpPr>
          <p:nvPr>
            <p:ph type="title"/>
          </p:nvPr>
        </p:nvSpPr>
        <p:spPr/>
        <p:txBody>
          <a:bodyPr/>
          <a:lstStyle/>
          <a:p>
            <a:r>
              <a:rPr lang="en-IN" b="1" dirty="0">
                <a:solidFill>
                  <a:schemeClr val="tx2">
                    <a:lumMod val="50000"/>
                  </a:schemeClr>
                </a:solidFill>
              </a:rPr>
              <a:t>Revenue Over Time </a:t>
            </a:r>
          </a:p>
        </p:txBody>
      </p:sp>
      <p:sp>
        <p:nvSpPr>
          <p:cNvPr id="3" name="Content Placeholder 2">
            <a:extLst>
              <a:ext uri="{FF2B5EF4-FFF2-40B4-BE49-F238E27FC236}">
                <a16:creationId xmlns:a16="http://schemas.microsoft.com/office/drawing/2014/main" id="{0361938D-FA6F-F040-74C0-DDC48D9E1D95}"/>
              </a:ext>
            </a:extLst>
          </p:cNvPr>
          <p:cNvSpPr>
            <a:spLocks noGrp="1"/>
          </p:cNvSpPr>
          <p:nvPr>
            <p:ph idx="1"/>
          </p:nvPr>
        </p:nvSpPr>
        <p:spPr/>
        <p:txBody>
          <a:bodyPr/>
          <a:lstStyle/>
          <a:p>
            <a:endParaRPr lang="en-IN" dirty="0"/>
          </a:p>
        </p:txBody>
      </p:sp>
      <p:sp>
        <p:nvSpPr>
          <p:cNvPr id="6" name="TextBox 5">
            <a:extLst>
              <a:ext uri="{FF2B5EF4-FFF2-40B4-BE49-F238E27FC236}">
                <a16:creationId xmlns:a16="http://schemas.microsoft.com/office/drawing/2014/main" id="{D26CA853-15BD-D4B5-CF6D-4E6B6B3903A0}"/>
              </a:ext>
            </a:extLst>
          </p:cNvPr>
          <p:cNvSpPr txBox="1"/>
          <p:nvPr/>
        </p:nvSpPr>
        <p:spPr>
          <a:xfrm>
            <a:off x="8041064" y="1937356"/>
            <a:ext cx="3840179" cy="4985980"/>
          </a:xfrm>
          <a:prstGeom prst="rect">
            <a:avLst/>
          </a:prstGeom>
          <a:noFill/>
        </p:spPr>
        <p:txBody>
          <a:bodyPr wrap="square" rtlCol="0">
            <a:spAutoFit/>
          </a:bodyPr>
          <a:lstStyle/>
          <a:p>
            <a:pPr algn="l">
              <a:buFont typeface="Arial" panose="020B0604020202020204" pitchFamily="34" charset="0"/>
              <a:buChar char="•"/>
            </a:pPr>
            <a:r>
              <a:rPr lang="en-US" sz="1600" b="0" i="0" dirty="0">
                <a:effectLst/>
                <a:latin typeface="Söhne"/>
              </a:rPr>
              <a:t> The line chart shows seasonal patterns in the revenue over time.</a:t>
            </a:r>
          </a:p>
          <a:p>
            <a:pPr algn="l">
              <a:buFont typeface="Arial" panose="020B0604020202020204" pitchFamily="34" charset="0"/>
              <a:buChar char="•"/>
            </a:pPr>
            <a:endParaRPr lang="en-US" sz="1600" b="0" i="0" dirty="0">
              <a:effectLst/>
              <a:latin typeface="Söhne"/>
            </a:endParaRPr>
          </a:p>
          <a:p>
            <a:pPr algn="l">
              <a:buFont typeface="Arial" panose="020B0604020202020204" pitchFamily="34" charset="0"/>
              <a:buChar char="•"/>
            </a:pPr>
            <a:r>
              <a:rPr lang="en-US" sz="1600" b="0" i="0" dirty="0">
                <a:effectLst/>
                <a:latin typeface="Söhne"/>
              </a:rPr>
              <a:t> Regular peaks in the chart indicate higher revenue periods.</a:t>
            </a:r>
          </a:p>
          <a:p>
            <a:pPr algn="l">
              <a:buFont typeface="Arial" panose="020B0604020202020204" pitchFamily="34" charset="0"/>
              <a:buChar char="•"/>
            </a:pPr>
            <a:endParaRPr lang="en-US" sz="1600" b="0" i="0" dirty="0">
              <a:effectLst/>
              <a:latin typeface="Söhne"/>
            </a:endParaRPr>
          </a:p>
          <a:p>
            <a:pPr algn="l">
              <a:buFont typeface="Arial" panose="020B0604020202020204" pitchFamily="34" charset="0"/>
              <a:buChar char="•"/>
            </a:pPr>
            <a:r>
              <a:rPr lang="en-US" sz="1600" b="0" i="0" dirty="0">
                <a:effectLst/>
                <a:latin typeface="Söhne"/>
              </a:rPr>
              <a:t> Businesses can leverage these patterns to optimize their operations and marketing strategies.</a:t>
            </a:r>
          </a:p>
          <a:p>
            <a:pPr algn="l">
              <a:buFont typeface="Arial" panose="020B0604020202020204" pitchFamily="34" charset="0"/>
              <a:buChar char="•"/>
            </a:pPr>
            <a:endParaRPr lang="en-US" sz="1600" b="0" i="0" dirty="0">
              <a:effectLst/>
              <a:latin typeface="Söhne"/>
            </a:endParaRPr>
          </a:p>
          <a:p>
            <a:pPr algn="l">
              <a:buFont typeface="Arial" panose="020B0604020202020204" pitchFamily="34" charset="0"/>
              <a:buChar char="•"/>
            </a:pPr>
            <a:r>
              <a:rPr lang="en-US" sz="1600" b="0" i="0" dirty="0">
                <a:effectLst/>
                <a:latin typeface="Söhne"/>
              </a:rPr>
              <a:t> Some peaks are higher than others, implying some factors lead to significantly higher revenue.</a:t>
            </a:r>
          </a:p>
          <a:p>
            <a:pPr algn="l">
              <a:buFont typeface="Arial" panose="020B0604020202020204" pitchFamily="34" charset="0"/>
              <a:buChar char="•"/>
            </a:pPr>
            <a:endParaRPr lang="en-US" sz="1600" dirty="0">
              <a:latin typeface="Söhne"/>
            </a:endParaRPr>
          </a:p>
          <a:p>
            <a:pPr algn="l">
              <a:buFont typeface="Arial" panose="020B0604020202020204" pitchFamily="34" charset="0"/>
              <a:buChar char="•"/>
            </a:pPr>
            <a:r>
              <a:rPr lang="en-US" sz="1600" b="0" i="0" dirty="0">
                <a:effectLst/>
                <a:latin typeface="Söhne"/>
              </a:rPr>
              <a:t> Businesses can analyze these factors, such as promotions, events, or products, to identify the best practices and opportunities that can boost their revenue and growth.</a:t>
            </a:r>
          </a:p>
          <a:p>
            <a:pPr marL="285750" indent="-285750" algn="l">
              <a:buFont typeface="Arial" panose="020B0604020202020204" pitchFamily="34" charset="0"/>
              <a:buChar char="•"/>
            </a:pPr>
            <a:endParaRPr lang="en-US" sz="1400" b="0" i="0" dirty="0">
              <a:effectLst/>
              <a:latin typeface="Söhne"/>
            </a:endParaRPr>
          </a:p>
        </p:txBody>
      </p:sp>
      <p:pic>
        <p:nvPicPr>
          <p:cNvPr id="7" name="Picture 6">
            <a:extLst>
              <a:ext uri="{FF2B5EF4-FFF2-40B4-BE49-F238E27FC236}">
                <a16:creationId xmlns:a16="http://schemas.microsoft.com/office/drawing/2014/main" id="{56C0A953-7236-F244-0A19-B160D0339A61}"/>
              </a:ext>
            </a:extLst>
          </p:cNvPr>
          <p:cNvPicPr>
            <a:picLocks noChangeAspect="1"/>
          </p:cNvPicPr>
          <p:nvPr/>
        </p:nvPicPr>
        <p:blipFill>
          <a:blip r:embed="rId2"/>
          <a:stretch>
            <a:fillRect/>
          </a:stretch>
        </p:blipFill>
        <p:spPr>
          <a:xfrm>
            <a:off x="9604034" y="322932"/>
            <a:ext cx="2127932" cy="734904"/>
          </a:xfrm>
          <a:prstGeom prst="rect">
            <a:avLst/>
          </a:prstGeom>
        </p:spPr>
      </p:pic>
      <p:pic>
        <p:nvPicPr>
          <p:cNvPr id="8" name="Picture 7">
            <a:extLst>
              <a:ext uri="{FF2B5EF4-FFF2-40B4-BE49-F238E27FC236}">
                <a16:creationId xmlns:a16="http://schemas.microsoft.com/office/drawing/2014/main" id="{717FBEFF-A88E-51E6-1BFB-45AA557A5BDF}"/>
              </a:ext>
            </a:extLst>
          </p:cNvPr>
          <p:cNvPicPr>
            <a:picLocks noChangeAspect="1"/>
          </p:cNvPicPr>
          <p:nvPr/>
        </p:nvPicPr>
        <p:blipFill>
          <a:blip r:embed="rId3"/>
          <a:stretch>
            <a:fillRect/>
          </a:stretch>
        </p:blipFill>
        <p:spPr>
          <a:xfrm>
            <a:off x="0" y="2771136"/>
            <a:ext cx="7895739" cy="2781252"/>
          </a:xfrm>
          <a:prstGeom prst="rect">
            <a:avLst/>
          </a:prstGeom>
        </p:spPr>
      </p:pic>
    </p:spTree>
    <p:extLst>
      <p:ext uri="{BB962C8B-B14F-4D97-AF65-F5344CB8AC3E}">
        <p14:creationId xmlns:p14="http://schemas.microsoft.com/office/powerpoint/2010/main" val="2614466398"/>
      </p:ext>
    </p:extLst>
  </p:cSld>
  <p:clrMapOvr>
    <a:masterClrMapping/>
  </p:clrMapOvr>
  <mc:AlternateContent xmlns:mc="http://schemas.openxmlformats.org/markup-compatibility/2006" xmlns:p14="http://schemas.microsoft.com/office/powerpoint/2010/main">
    <mc:Choice Requires="p14">
      <p:transition spd="slow" p14:dur="2000" advTm="49078"/>
    </mc:Choice>
    <mc:Fallback xmlns="">
      <p:transition spd="slow" advTm="4907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7B67D-B07E-E113-B3C4-D5FF7B671F84}"/>
              </a:ext>
            </a:extLst>
          </p:cNvPr>
          <p:cNvSpPr>
            <a:spLocks noGrp="1"/>
          </p:cNvSpPr>
          <p:nvPr>
            <p:ph type="title"/>
          </p:nvPr>
        </p:nvSpPr>
        <p:spPr/>
        <p:txBody>
          <a:bodyPr/>
          <a:lstStyle/>
          <a:p>
            <a:r>
              <a:rPr lang="en-IN" b="1" dirty="0">
                <a:solidFill>
                  <a:schemeClr val="tx2">
                    <a:lumMod val="50000"/>
                  </a:schemeClr>
                </a:solidFill>
              </a:rPr>
              <a:t>Revenue Distribution by Country</a:t>
            </a:r>
            <a:endParaRPr lang="en-IN" dirty="0"/>
          </a:p>
        </p:txBody>
      </p:sp>
      <p:sp>
        <p:nvSpPr>
          <p:cNvPr id="3" name="Content Placeholder 2">
            <a:extLst>
              <a:ext uri="{FF2B5EF4-FFF2-40B4-BE49-F238E27FC236}">
                <a16:creationId xmlns:a16="http://schemas.microsoft.com/office/drawing/2014/main" id="{7E1E0CD5-AB94-F53C-C009-7D1F61D7D2B3}"/>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52E71E37-04D2-E622-8312-39F961423D44}"/>
              </a:ext>
            </a:extLst>
          </p:cNvPr>
          <p:cNvPicPr>
            <a:picLocks noChangeAspect="1"/>
          </p:cNvPicPr>
          <p:nvPr/>
        </p:nvPicPr>
        <p:blipFill>
          <a:blip r:embed="rId2"/>
          <a:stretch>
            <a:fillRect/>
          </a:stretch>
        </p:blipFill>
        <p:spPr>
          <a:xfrm>
            <a:off x="9604034" y="322932"/>
            <a:ext cx="2127932" cy="734904"/>
          </a:xfrm>
          <a:prstGeom prst="rect">
            <a:avLst/>
          </a:prstGeom>
        </p:spPr>
      </p:pic>
      <p:sp>
        <p:nvSpPr>
          <p:cNvPr id="7" name="TextBox 6">
            <a:extLst>
              <a:ext uri="{FF2B5EF4-FFF2-40B4-BE49-F238E27FC236}">
                <a16:creationId xmlns:a16="http://schemas.microsoft.com/office/drawing/2014/main" id="{903315EA-6214-41EE-3645-F2F837C58524}"/>
              </a:ext>
            </a:extLst>
          </p:cNvPr>
          <p:cNvSpPr txBox="1"/>
          <p:nvPr/>
        </p:nvSpPr>
        <p:spPr>
          <a:xfrm>
            <a:off x="8279229" y="1729706"/>
            <a:ext cx="3668460" cy="4401205"/>
          </a:xfrm>
          <a:prstGeom prst="rect">
            <a:avLst/>
          </a:prstGeom>
          <a:noFill/>
        </p:spPr>
        <p:txBody>
          <a:bodyPr wrap="square" rtlCol="0">
            <a:spAutoFit/>
          </a:bodyPr>
          <a:lstStyle/>
          <a:p>
            <a:pPr algn="l">
              <a:buFont typeface="Arial" panose="020B0604020202020204" pitchFamily="34" charset="0"/>
              <a:buChar char="•"/>
            </a:pPr>
            <a:r>
              <a:rPr lang="en-US" sz="1400" b="0" i="0" dirty="0">
                <a:effectLst/>
                <a:latin typeface="Söhne"/>
              </a:rPr>
              <a:t> The UK dominates the revenue contribution in the bar chart analysis, which is expected since the company being analyzed is UK-based.</a:t>
            </a:r>
          </a:p>
          <a:p>
            <a:pPr algn="l">
              <a:buFont typeface="Arial" panose="020B0604020202020204" pitchFamily="34" charset="0"/>
              <a:buChar char="•"/>
            </a:pPr>
            <a:endParaRPr lang="en-US" sz="1400" b="0" i="0" dirty="0">
              <a:effectLst/>
              <a:latin typeface="Söhne"/>
            </a:endParaRPr>
          </a:p>
          <a:p>
            <a:pPr algn="l">
              <a:buFont typeface="Arial" panose="020B0604020202020204" pitchFamily="34" charset="0"/>
              <a:buChar char="•"/>
            </a:pPr>
            <a:r>
              <a:rPr lang="en-US" sz="1400" b="0" i="0" dirty="0">
                <a:effectLst/>
                <a:latin typeface="Söhne"/>
              </a:rPr>
              <a:t> The presence of customers from various countries such as Germany, Spain, and Australia indicates the store's international reach and customer diversity.</a:t>
            </a:r>
          </a:p>
          <a:p>
            <a:pPr algn="l">
              <a:buFont typeface="Arial" panose="020B0604020202020204" pitchFamily="34" charset="0"/>
              <a:buChar char="•"/>
            </a:pPr>
            <a:endParaRPr lang="en-US" sz="1400" b="0" i="0" dirty="0">
              <a:effectLst/>
              <a:latin typeface="Söhne"/>
            </a:endParaRPr>
          </a:p>
          <a:p>
            <a:pPr algn="l">
              <a:buFont typeface="Arial" panose="020B0604020202020204" pitchFamily="34" charset="0"/>
              <a:buChar char="•"/>
            </a:pPr>
            <a:r>
              <a:rPr lang="en-US" sz="1400" b="0" i="0" dirty="0">
                <a:effectLst/>
                <a:latin typeface="Söhne"/>
              </a:rPr>
              <a:t> Apart from the UK, significant revenue contributions come from countries like EIRE, Netherlands, Germany, and France.</a:t>
            </a:r>
          </a:p>
          <a:p>
            <a:pPr algn="l">
              <a:buFont typeface="Arial" panose="020B0604020202020204" pitchFamily="34" charset="0"/>
              <a:buChar char="•"/>
            </a:pPr>
            <a:endParaRPr lang="en-US" sz="1400" b="0" i="0" dirty="0">
              <a:effectLst/>
              <a:latin typeface="Söhne"/>
            </a:endParaRPr>
          </a:p>
          <a:p>
            <a:pPr algn="l">
              <a:buFont typeface="Arial" panose="020B0604020202020204" pitchFamily="34" charset="0"/>
              <a:buChar char="•"/>
            </a:pPr>
            <a:r>
              <a:rPr lang="en-US" sz="1400" b="0" i="0" dirty="0">
                <a:effectLst/>
                <a:latin typeface="Söhne"/>
              </a:rPr>
              <a:t> These insights present valuable opportunities for market expansion in countries such as EIRE, Netherlands, Germany, and France.</a:t>
            </a:r>
          </a:p>
          <a:p>
            <a:pPr algn="l">
              <a:buFont typeface="Arial" panose="020B0604020202020204" pitchFamily="34" charset="0"/>
              <a:buChar char="•"/>
            </a:pPr>
            <a:endParaRPr lang="en-US" sz="1400" b="0" i="0" dirty="0">
              <a:effectLst/>
              <a:latin typeface="Söhne"/>
            </a:endParaRPr>
          </a:p>
          <a:p>
            <a:pPr algn="l">
              <a:buFont typeface="Arial" panose="020B0604020202020204" pitchFamily="34" charset="0"/>
              <a:buChar char="•"/>
            </a:pPr>
            <a:r>
              <a:rPr lang="en-US" sz="1400" b="0" i="0" dirty="0">
                <a:effectLst/>
                <a:latin typeface="Söhne"/>
              </a:rPr>
              <a:t> Expanding into these countries will allow the company to access new customer bases and drive further growth in revenue.</a:t>
            </a:r>
          </a:p>
        </p:txBody>
      </p:sp>
      <p:pic>
        <p:nvPicPr>
          <p:cNvPr id="8" name="Picture 7">
            <a:extLst>
              <a:ext uri="{FF2B5EF4-FFF2-40B4-BE49-F238E27FC236}">
                <a16:creationId xmlns:a16="http://schemas.microsoft.com/office/drawing/2014/main" id="{9C19FCD9-D5AF-C852-5533-325B9A27F454}"/>
              </a:ext>
            </a:extLst>
          </p:cNvPr>
          <p:cNvPicPr>
            <a:picLocks noChangeAspect="1"/>
          </p:cNvPicPr>
          <p:nvPr/>
        </p:nvPicPr>
        <p:blipFill>
          <a:blip r:embed="rId3"/>
          <a:stretch>
            <a:fillRect/>
          </a:stretch>
        </p:blipFill>
        <p:spPr>
          <a:xfrm>
            <a:off x="555193" y="1825625"/>
            <a:ext cx="6841409" cy="4351338"/>
          </a:xfrm>
          <a:prstGeom prst="rect">
            <a:avLst/>
          </a:prstGeom>
        </p:spPr>
      </p:pic>
    </p:spTree>
    <p:extLst>
      <p:ext uri="{BB962C8B-B14F-4D97-AF65-F5344CB8AC3E}">
        <p14:creationId xmlns:p14="http://schemas.microsoft.com/office/powerpoint/2010/main" val="3689635428"/>
      </p:ext>
    </p:extLst>
  </p:cSld>
  <p:clrMapOvr>
    <a:masterClrMapping/>
  </p:clrMapOvr>
  <mc:AlternateContent xmlns:mc="http://schemas.openxmlformats.org/markup-compatibility/2006" xmlns:p14="http://schemas.microsoft.com/office/powerpoint/2010/main">
    <mc:Choice Requires="p14">
      <p:transition spd="slow" p14:dur="2000" advTm="45746"/>
    </mc:Choice>
    <mc:Fallback xmlns="">
      <p:transition spd="slow" advTm="4574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6E917-BBEA-0477-937E-A610B63776AB}"/>
              </a:ext>
            </a:extLst>
          </p:cNvPr>
          <p:cNvSpPr>
            <a:spLocks noGrp="1"/>
          </p:cNvSpPr>
          <p:nvPr>
            <p:ph type="title"/>
          </p:nvPr>
        </p:nvSpPr>
        <p:spPr/>
        <p:txBody>
          <a:bodyPr/>
          <a:lstStyle/>
          <a:p>
            <a:r>
              <a:rPr lang="en-IN" b="1" dirty="0">
                <a:solidFill>
                  <a:schemeClr val="tx2">
                    <a:lumMod val="50000"/>
                  </a:schemeClr>
                </a:solidFill>
              </a:rPr>
              <a:t>Revenue by Month</a:t>
            </a:r>
            <a:endParaRPr lang="en-IN" dirty="0"/>
          </a:p>
        </p:txBody>
      </p:sp>
      <p:sp>
        <p:nvSpPr>
          <p:cNvPr id="3" name="Content Placeholder 2">
            <a:extLst>
              <a:ext uri="{FF2B5EF4-FFF2-40B4-BE49-F238E27FC236}">
                <a16:creationId xmlns:a16="http://schemas.microsoft.com/office/drawing/2014/main" id="{9135EB6F-87DE-B61E-2322-0115C1257C3A}"/>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ECF6494B-F9ED-31FE-D118-1C45AD59DD43}"/>
              </a:ext>
            </a:extLst>
          </p:cNvPr>
          <p:cNvPicPr>
            <a:picLocks noChangeAspect="1"/>
          </p:cNvPicPr>
          <p:nvPr/>
        </p:nvPicPr>
        <p:blipFill>
          <a:blip r:embed="rId2"/>
          <a:stretch>
            <a:fillRect/>
          </a:stretch>
        </p:blipFill>
        <p:spPr>
          <a:xfrm>
            <a:off x="9604034" y="322932"/>
            <a:ext cx="2127932" cy="734904"/>
          </a:xfrm>
          <a:prstGeom prst="rect">
            <a:avLst/>
          </a:prstGeom>
        </p:spPr>
      </p:pic>
      <p:sp>
        <p:nvSpPr>
          <p:cNvPr id="7" name="TextBox 6">
            <a:extLst>
              <a:ext uri="{FF2B5EF4-FFF2-40B4-BE49-F238E27FC236}">
                <a16:creationId xmlns:a16="http://schemas.microsoft.com/office/drawing/2014/main" id="{426830A0-2842-C434-FDA4-869B3EB071D0}"/>
              </a:ext>
            </a:extLst>
          </p:cNvPr>
          <p:cNvSpPr txBox="1"/>
          <p:nvPr/>
        </p:nvSpPr>
        <p:spPr>
          <a:xfrm>
            <a:off x="7768556" y="1874728"/>
            <a:ext cx="3670955" cy="4939814"/>
          </a:xfrm>
          <a:prstGeom prst="rect">
            <a:avLst/>
          </a:prstGeom>
          <a:noFill/>
        </p:spPr>
        <p:txBody>
          <a:bodyPr wrap="square" rtlCol="0">
            <a:spAutoFit/>
          </a:bodyPr>
          <a:lstStyle/>
          <a:p>
            <a:pPr algn="l">
              <a:buFont typeface="Arial" panose="020B0604020202020204" pitchFamily="34" charset="0"/>
              <a:buChar char="•"/>
            </a:pPr>
            <a:r>
              <a:rPr lang="en-US" sz="1500" b="0" i="0" dirty="0">
                <a:effectLst/>
                <a:latin typeface="Söhne"/>
              </a:rPr>
              <a:t> The chart reveals a distinct seasonal pattern in the company's revenue.</a:t>
            </a:r>
          </a:p>
          <a:p>
            <a:pPr algn="l">
              <a:buFont typeface="Arial" panose="020B0604020202020204" pitchFamily="34" charset="0"/>
              <a:buChar char="•"/>
            </a:pPr>
            <a:endParaRPr lang="en-US" sz="1500" b="0" i="0" dirty="0">
              <a:effectLst/>
              <a:latin typeface="Söhne"/>
            </a:endParaRPr>
          </a:p>
          <a:p>
            <a:pPr algn="l">
              <a:buFont typeface="Arial" panose="020B0604020202020204" pitchFamily="34" charset="0"/>
              <a:buChar char="•"/>
            </a:pPr>
            <a:r>
              <a:rPr lang="en-US" sz="1500" b="0" i="0" dirty="0">
                <a:effectLst/>
                <a:latin typeface="Söhne"/>
              </a:rPr>
              <a:t> Revenue consistently increases from September onwards, peaking in December.</a:t>
            </a:r>
          </a:p>
          <a:p>
            <a:pPr algn="l">
              <a:buFont typeface="Arial" panose="020B0604020202020204" pitchFamily="34" charset="0"/>
              <a:buChar char="•"/>
            </a:pPr>
            <a:endParaRPr lang="en-US" sz="1500" b="0" i="0" dirty="0">
              <a:effectLst/>
              <a:latin typeface="Söhne"/>
            </a:endParaRPr>
          </a:p>
          <a:p>
            <a:pPr algn="l">
              <a:buFont typeface="Arial" panose="020B0604020202020204" pitchFamily="34" charset="0"/>
              <a:buChar char="•"/>
            </a:pPr>
            <a:r>
              <a:rPr lang="en-US" sz="1500" b="0" i="0" dirty="0">
                <a:effectLst/>
                <a:latin typeface="Söhne"/>
              </a:rPr>
              <a:t> February represents the lowest point in revenue, suggesting a post-holiday lull in consumer spending.</a:t>
            </a:r>
          </a:p>
          <a:p>
            <a:pPr algn="l">
              <a:buFont typeface="Arial" panose="020B0604020202020204" pitchFamily="34" charset="0"/>
              <a:buChar char="•"/>
            </a:pPr>
            <a:endParaRPr lang="en-US" sz="1500" b="0" i="0" dirty="0">
              <a:effectLst/>
              <a:latin typeface="Söhne"/>
            </a:endParaRPr>
          </a:p>
          <a:p>
            <a:pPr algn="l">
              <a:buFont typeface="Arial" panose="020B0604020202020204" pitchFamily="34" charset="0"/>
              <a:buChar char="•"/>
            </a:pPr>
            <a:r>
              <a:rPr lang="en-US" sz="1500" b="0" i="0" dirty="0">
                <a:effectLst/>
                <a:latin typeface="Söhne"/>
              </a:rPr>
              <a:t> December stands out as the month with the highest revenue, likely due to the holiday shopping season.</a:t>
            </a:r>
          </a:p>
          <a:p>
            <a:pPr algn="l">
              <a:buFont typeface="Arial" panose="020B0604020202020204" pitchFamily="34" charset="0"/>
              <a:buChar char="•"/>
            </a:pPr>
            <a:endParaRPr lang="en-US" sz="1500" b="0" i="0" dirty="0">
              <a:effectLst/>
              <a:latin typeface="Söhne"/>
            </a:endParaRPr>
          </a:p>
          <a:p>
            <a:pPr algn="l">
              <a:buFont typeface="Arial" panose="020B0604020202020204" pitchFamily="34" charset="0"/>
              <a:buChar char="•"/>
            </a:pPr>
            <a:r>
              <a:rPr lang="en-US" sz="1500" b="0" i="0" dirty="0">
                <a:effectLst/>
                <a:latin typeface="Söhne"/>
              </a:rPr>
              <a:t> By aligning marketing efforts, promotional campaigns, and inventory management strategies to cater to the peak demand in December, the company can maximize its revenue potential and achieve positive business outcomes.</a:t>
            </a:r>
          </a:p>
          <a:p>
            <a:pPr algn="l"/>
            <a:endParaRPr lang="en-US" sz="1500" b="0" i="0" dirty="0">
              <a:effectLst/>
              <a:latin typeface="Roboto" panose="02000000000000000000" pitchFamily="2" charset="0"/>
            </a:endParaRPr>
          </a:p>
        </p:txBody>
      </p:sp>
      <p:pic>
        <p:nvPicPr>
          <p:cNvPr id="8" name="Picture 7">
            <a:extLst>
              <a:ext uri="{FF2B5EF4-FFF2-40B4-BE49-F238E27FC236}">
                <a16:creationId xmlns:a16="http://schemas.microsoft.com/office/drawing/2014/main" id="{4693CCAB-B993-8095-762D-BCA9E1FB9BED}"/>
              </a:ext>
            </a:extLst>
          </p:cNvPr>
          <p:cNvPicPr>
            <a:picLocks noChangeAspect="1"/>
          </p:cNvPicPr>
          <p:nvPr/>
        </p:nvPicPr>
        <p:blipFill>
          <a:blip r:embed="rId3"/>
          <a:stretch>
            <a:fillRect/>
          </a:stretch>
        </p:blipFill>
        <p:spPr>
          <a:xfrm>
            <a:off x="298223" y="1825624"/>
            <a:ext cx="7092392" cy="4273517"/>
          </a:xfrm>
          <a:prstGeom prst="rect">
            <a:avLst/>
          </a:prstGeom>
        </p:spPr>
      </p:pic>
    </p:spTree>
    <p:extLst>
      <p:ext uri="{BB962C8B-B14F-4D97-AF65-F5344CB8AC3E}">
        <p14:creationId xmlns:p14="http://schemas.microsoft.com/office/powerpoint/2010/main" val="1911399246"/>
      </p:ext>
    </p:extLst>
  </p:cSld>
  <p:clrMapOvr>
    <a:masterClrMapping/>
  </p:clrMapOvr>
  <mc:AlternateContent xmlns:mc="http://schemas.openxmlformats.org/markup-compatibility/2006" xmlns:p14="http://schemas.microsoft.com/office/powerpoint/2010/main">
    <mc:Choice Requires="p14">
      <p:transition spd="slow" p14:dur="2000" advTm="21799"/>
    </mc:Choice>
    <mc:Fallback xmlns="">
      <p:transition spd="slow" advTm="21799"/>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9A07F-6123-8BB1-FE2E-EB1D529C6988}"/>
              </a:ext>
            </a:extLst>
          </p:cNvPr>
          <p:cNvSpPr>
            <a:spLocks noGrp="1"/>
          </p:cNvSpPr>
          <p:nvPr>
            <p:ph type="title"/>
          </p:nvPr>
        </p:nvSpPr>
        <p:spPr>
          <a:xfrm>
            <a:off x="380432" y="322932"/>
            <a:ext cx="10515600" cy="1325563"/>
          </a:xfrm>
        </p:spPr>
        <p:txBody>
          <a:bodyPr/>
          <a:lstStyle/>
          <a:p>
            <a:r>
              <a:rPr lang="en-IN" b="0" i="0" dirty="0">
                <a:effectLst/>
                <a:latin typeface="Söhne"/>
              </a:rPr>
              <a:t>Revenue Distribution by </a:t>
            </a:r>
            <a:br>
              <a:rPr lang="en-IN" b="0" i="0" dirty="0">
                <a:effectLst/>
                <a:latin typeface="Söhne"/>
              </a:rPr>
            </a:br>
            <a:r>
              <a:rPr lang="en-IN" b="0" i="0" dirty="0">
                <a:effectLst/>
                <a:latin typeface="Söhne"/>
              </a:rPr>
              <a:t>Day of the Week</a:t>
            </a:r>
            <a:endParaRPr lang="en-IN" dirty="0"/>
          </a:p>
        </p:txBody>
      </p:sp>
      <p:sp>
        <p:nvSpPr>
          <p:cNvPr id="3" name="Content Placeholder 2">
            <a:extLst>
              <a:ext uri="{FF2B5EF4-FFF2-40B4-BE49-F238E27FC236}">
                <a16:creationId xmlns:a16="http://schemas.microsoft.com/office/drawing/2014/main" id="{CD36BB98-9D82-304C-3C2B-334ECE2732CB}"/>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AA736D72-C05F-601C-138D-4B9415327938}"/>
              </a:ext>
            </a:extLst>
          </p:cNvPr>
          <p:cNvPicPr>
            <a:picLocks noChangeAspect="1"/>
          </p:cNvPicPr>
          <p:nvPr/>
        </p:nvPicPr>
        <p:blipFill>
          <a:blip r:embed="rId2"/>
          <a:stretch>
            <a:fillRect/>
          </a:stretch>
        </p:blipFill>
        <p:spPr>
          <a:xfrm>
            <a:off x="9604034" y="322932"/>
            <a:ext cx="2127932" cy="734904"/>
          </a:xfrm>
          <a:prstGeom prst="rect">
            <a:avLst/>
          </a:prstGeom>
        </p:spPr>
      </p:pic>
      <p:sp>
        <p:nvSpPr>
          <p:cNvPr id="7" name="TextBox 6">
            <a:extLst>
              <a:ext uri="{FF2B5EF4-FFF2-40B4-BE49-F238E27FC236}">
                <a16:creationId xmlns:a16="http://schemas.microsoft.com/office/drawing/2014/main" id="{263147E9-A475-64FB-319F-A9380DDCC859}"/>
              </a:ext>
            </a:extLst>
          </p:cNvPr>
          <p:cNvSpPr txBox="1"/>
          <p:nvPr/>
        </p:nvSpPr>
        <p:spPr>
          <a:xfrm>
            <a:off x="8314441" y="1818232"/>
            <a:ext cx="3757709" cy="3754874"/>
          </a:xfrm>
          <a:prstGeom prst="rect">
            <a:avLst/>
          </a:prstGeom>
          <a:noFill/>
        </p:spPr>
        <p:txBody>
          <a:bodyPr wrap="square" rtlCol="0">
            <a:spAutoFit/>
          </a:bodyPr>
          <a:lstStyle/>
          <a:p>
            <a:pPr algn="l">
              <a:buFont typeface="Arial" panose="020B0604020202020204" pitchFamily="34" charset="0"/>
              <a:buChar char="•"/>
            </a:pPr>
            <a:r>
              <a:rPr lang="en-US" sz="1400" b="0" i="0" dirty="0">
                <a:effectLst/>
                <a:latin typeface="Söhne"/>
              </a:rPr>
              <a:t> Tuesday emerges as the most profitable day, generating close to 2.5 million units in revenue.</a:t>
            </a:r>
          </a:p>
          <a:p>
            <a:pPr algn="l">
              <a:buFont typeface="Arial" panose="020B0604020202020204" pitchFamily="34" charset="0"/>
              <a:buChar char="•"/>
            </a:pPr>
            <a:endParaRPr lang="en-US" sz="1400" b="0" i="0" dirty="0">
              <a:effectLst/>
              <a:latin typeface="Söhne"/>
            </a:endParaRPr>
          </a:p>
          <a:p>
            <a:pPr algn="l">
              <a:buFont typeface="Arial" panose="020B0604020202020204" pitchFamily="34" charset="0"/>
              <a:buChar char="•"/>
            </a:pPr>
            <a:r>
              <a:rPr lang="en-US" sz="1400" b="0" i="0" dirty="0">
                <a:effectLst/>
                <a:latin typeface="Söhne"/>
              </a:rPr>
              <a:t> Sunday records the lowest revenue, with approximately 1 million units.</a:t>
            </a:r>
          </a:p>
          <a:p>
            <a:pPr algn="l">
              <a:buFont typeface="Arial" panose="020B0604020202020204" pitchFamily="34" charset="0"/>
              <a:buChar char="•"/>
            </a:pPr>
            <a:endParaRPr lang="en-US" sz="1400" b="0" i="0" dirty="0">
              <a:effectLst/>
              <a:latin typeface="Söhne"/>
            </a:endParaRPr>
          </a:p>
          <a:p>
            <a:pPr algn="l">
              <a:buFont typeface="Arial" panose="020B0604020202020204" pitchFamily="34" charset="0"/>
              <a:buChar char="•"/>
            </a:pPr>
            <a:r>
              <a:rPr lang="en-US" sz="1400" b="0" i="0" dirty="0">
                <a:effectLst/>
                <a:latin typeface="Söhne"/>
              </a:rPr>
              <a:t> No transactions are recorded on Saturdays, indicating non-operational status.</a:t>
            </a:r>
          </a:p>
          <a:p>
            <a:pPr algn="l">
              <a:buFont typeface="Arial" panose="020B0604020202020204" pitchFamily="34" charset="0"/>
              <a:buChar char="•"/>
            </a:pPr>
            <a:endParaRPr lang="en-US" sz="1400" b="0" i="0" dirty="0">
              <a:effectLst/>
              <a:latin typeface="Söhne"/>
            </a:endParaRPr>
          </a:p>
          <a:p>
            <a:pPr algn="l">
              <a:buFont typeface="Arial" panose="020B0604020202020204" pitchFamily="34" charset="0"/>
              <a:buChar char="•"/>
            </a:pPr>
            <a:r>
              <a:rPr lang="en-US" sz="1400" b="0" i="0" dirty="0">
                <a:effectLst/>
                <a:latin typeface="Söhne"/>
              </a:rPr>
              <a:t> Revenue distribution across the remaining weekdays is relatively uniform.</a:t>
            </a:r>
          </a:p>
          <a:p>
            <a:pPr algn="l">
              <a:buFont typeface="Arial" panose="020B0604020202020204" pitchFamily="34" charset="0"/>
              <a:buChar char="•"/>
            </a:pPr>
            <a:endParaRPr lang="en-US" sz="1400" dirty="0">
              <a:latin typeface="Söhne"/>
            </a:endParaRPr>
          </a:p>
          <a:p>
            <a:pPr algn="l">
              <a:buFont typeface="Arial" panose="020B0604020202020204" pitchFamily="34" charset="0"/>
              <a:buChar char="•"/>
            </a:pPr>
            <a:r>
              <a:rPr lang="en-US" sz="1400" b="0" i="0" dirty="0">
                <a:effectLst/>
                <a:latin typeface="Roboto" panose="02000000000000000000" pitchFamily="2" charset="0"/>
              </a:rPr>
              <a:t>  </a:t>
            </a:r>
            <a:r>
              <a:rPr lang="en-US" sz="1400" b="0" i="0" dirty="0">
                <a:effectLst/>
                <a:latin typeface="Söhne"/>
              </a:rPr>
              <a:t>By identifying Tuesday as the most profitable day, the company can leverage this knowledge to optimize marketing efforts, run targeted promotions, or allocate resources strategically to maximize revenue on that particular day. </a:t>
            </a:r>
          </a:p>
        </p:txBody>
      </p:sp>
      <p:pic>
        <p:nvPicPr>
          <p:cNvPr id="8" name="Picture 7">
            <a:extLst>
              <a:ext uri="{FF2B5EF4-FFF2-40B4-BE49-F238E27FC236}">
                <a16:creationId xmlns:a16="http://schemas.microsoft.com/office/drawing/2014/main" id="{0E9D84C7-9E76-A992-8641-FDBE793288C0}"/>
              </a:ext>
            </a:extLst>
          </p:cNvPr>
          <p:cNvPicPr>
            <a:picLocks noChangeAspect="1"/>
          </p:cNvPicPr>
          <p:nvPr/>
        </p:nvPicPr>
        <p:blipFill>
          <a:blip r:embed="rId3"/>
          <a:stretch>
            <a:fillRect/>
          </a:stretch>
        </p:blipFill>
        <p:spPr>
          <a:xfrm>
            <a:off x="119850" y="1818231"/>
            <a:ext cx="7981676" cy="4358731"/>
          </a:xfrm>
          <a:prstGeom prst="rect">
            <a:avLst/>
          </a:prstGeom>
        </p:spPr>
      </p:pic>
    </p:spTree>
    <p:extLst>
      <p:ext uri="{BB962C8B-B14F-4D97-AF65-F5344CB8AC3E}">
        <p14:creationId xmlns:p14="http://schemas.microsoft.com/office/powerpoint/2010/main" val="3704037285"/>
      </p:ext>
    </p:extLst>
  </p:cSld>
  <p:clrMapOvr>
    <a:masterClrMapping/>
  </p:clrMapOvr>
  <mc:AlternateContent xmlns:mc="http://schemas.openxmlformats.org/markup-compatibility/2006" xmlns:p14="http://schemas.microsoft.com/office/powerpoint/2010/main">
    <mc:Choice Requires="p14">
      <p:transition spd="slow" p14:dur="2000" advTm="35418"/>
    </mc:Choice>
    <mc:Fallback xmlns="">
      <p:transition spd="slow" advTm="35418"/>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2053</TotalTime>
  <Words>1776</Words>
  <Application>Microsoft Office PowerPoint</Application>
  <PresentationFormat>Widescreen</PresentationFormat>
  <Paragraphs>117</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Cambria Math</vt:lpstr>
      <vt:lpstr>Impact</vt:lpstr>
      <vt:lpstr>Roboto</vt:lpstr>
      <vt:lpstr>Söhne</vt:lpstr>
      <vt:lpstr>Office Theme</vt:lpstr>
      <vt:lpstr>    Capstone Project: Customer Segmentation</vt:lpstr>
      <vt:lpstr>Business Problem</vt:lpstr>
      <vt:lpstr>Understanding the dataset</vt:lpstr>
      <vt:lpstr>Agenda</vt:lpstr>
      <vt:lpstr>Top 5 Most Popular Items</vt:lpstr>
      <vt:lpstr>Revenue Over Time </vt:lpstr>
      <vt:lpstr>Revenue Distribution by Country</vt:lpstr>
      <vt:lpstr>Revenue by Month</vt:lpstr>
      <vt:lpstr>Revenue Distribution by  Day of the Week</vt:lpstr>
      <vt:lpstr>ML Model Implementation</vt:lpstr>
      <vt:lpstr>K-Means Clustering</vt:lpstr>
      <vt:lpstr>DBSCAN</vt:lpstr>
      <vt:lpstr>Comparison of the Models</vt:lpstr>
      <vt:lpstr>Limitations</vt:lpstr>
      <vt:lpstr>Recommendations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AirBNB EDA</dc:title>
  <dc:creator>Mohd Arham Islam</dc:creator>
  <cp:lastModifiedBy>Mohd Arham Islam</cp:lastModifiedBy>
  <cp:revision>3</cp:revision>
  <dcterms:created xsi:type="dcterms:W3CDTF">2023-02-24T13:29:37Z</dcterms:created>
  <dcterms:modified xsi:type="dcterms:W3CDTF">2023-05-24T07:18:20Z</dcterms:modified>
</cp:coreProperties>
</file>