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262" r:id="rId4"/>
    <p:sldId id="275" r:id="rId5"/>
    <p:sldId id="276" r:id="rId6"/>
    <p:sldId id="277" r:id="rId7"/>
    <p:sldId id="279" r:id="rId8"/>
    <p:sldId id="281" r:id="rId9"/>
    <p:sldId id="305" r:id="rId10"/>
    <p:sldId id="282" r:id="rId11"/>
    <p:sldId id="284" r:id="rId12"/>
    <p:sldId id="306" r:id="rId13"/>
    <p:sldId id="303" r:id="rId14"/>
    <p:sldId id="304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42498-E12C-4A04-AFEE-31E08330413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C60F2-A754-438D-BC00-5A6681E425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ael-noll.com/blog/2013/03/13/running-a-multi-broker-apache-kafka-cluster-on-a-single-nod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cumentati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KAFKA/Powered+B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committers.html" TargetMode="External"/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apache/kafka/graphs/contributo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cument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hael-noll.com/blog/2013/03/13/running-a-multi-broker-apache-kafka-cluster-on-a-single-no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Apache 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4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>
            <a:normAutofit/>
          </a:bodyPr>
          <a:lstStyle/>
          <a:p>
            <a:r>
              <a:rPr lang="en-US" dirty="0" smtClean="0"/>
              <a:t>#partitions of a topic is configurable</a:t>
            </a:r>
          </a:p>
          <a:p>
            <a:r>
              <a:rPr lang="en-US" dirty="0" smtClean="0"/>
              <a:t>#partitions determines </a:t>
            </a:r>
            <a:r>
              <a:rPr lang="en-US" b="1" dirty="0" smtClean="0"/>
              <a:t>max</a:t>
            </a:r>
            <a:r>
              <a:rPr lang="en-US" dirty="0" smtClean="0"/>
              <a:t> consumer (group) parallelism</a:t>
            </a:r>
          </a:p>
          <a:p>
            <a:pPr lvl="1"/>
            <a:endParaRPr lang="en-US" sz="1800" dirty="0">
              <a:latin typeface="Consolas"/>
              <a:cs typeface="Consolas"/>
            </a:endParaRPr>
          </a:p>
          <a:p>
            <a:pPr lvl="1"/>
            <a:endParaRPr lang="en-US" sz="1800" dirty="0" smtClean="0">
              <a:latin typeface="Consolas"/>
              <a:cs typeface="Consolas"/>
            </a:endParaRPr>
          </a:p>
          <a:p>
            <a:pPr lvl="1"/>
            <a:endParaRPr lang="en-US" sz="1800" dirty="0">
              <a:latin typeface="Consolas"/>
              <a:cs typeface="Consolas"/>
            </a:endParaRPr>
          </a:p>
          <a:p>
            <a:pPr lvl="1"/>
            <a:endParaRPr lang="en-US" sz="1800" dirty="0" smtClean="0">
              <a:latin typeface="Consolas"/>
              <a:cs typeface="Consolas"/>
            </a:endParaRPr>
          </a:p>
          <a:p>
            <a:pPr lvl="1"/>
            <a:endParaRPr lang="en-US" sz="1800" dirty="0">
              <a:latin typeface="Consolas"/>
              <a:cs typeface="Consolas"/>
            </a:endParaRPr>
          </a:p>
          <a:p>
            <a:pPr lvl="1"/>
            <a:endParaRPr lang="en-US" sz="1800" dirty="0" smtClean="0">
              <a:latin typeface="Consolas"/>
              <a:cs typeface="Consolas"/>
            </a:endParaRPr>
          </a:p>
          <a:p>
            <a:pPr lvl="1"/>
            <a:endParaRPr lang="en-US" sz="1800" dirty="0">
              <a:latin typeface="Consolas"/>
              <a:cs typeface="Consolas"/>
            </a:endParaRPr>
          </a:p>
          <a:p>
            <a:pPr lvl="1"/>
            <a:endParaRPr lang="en-US" sz="1800" dirty="0" smtClean="0">
              <a:latin typeface="Consolas"/>
              <a:cs typeface="Consolas"/>
            </a:endParaRPr>
          </a:p>
          <a:p>
            <a:pPr lvl="1"/>
            <a:r>
              <a:rPr lang="en-US" sz="1800" dirty="0" smtClean="0">
                <a:latin typeface="Helvetica"/>
                <a:cs typeface="Helvetica"/>
              </a:rPr>
              <a:t>Consumer group A, with 2 consumers, reads from a 4-partition topic</a:t>
            </a:r>
          </a:p>
          <a:p>
            <a:pPr lvl="1"/>
            <a:r>
              <a:rPr lang="en-US" sz="1800" dirty="0" smtClean="0">
                <a:latin typeface="Helvetica"/>
                <a:cs typeface="Helvetica"/>
              </a:rPr>
              <a:t>Consumer group B, with 4 consumers, reads from the same topic</a:t>
            </a:r>
            <a:endParaRPr lang="en-US" sz="2400" dirty="0" smtClean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92" y="2648400"/>
            <a:ext cx="4948137" cy="26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Replicas of a partition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/>
          <a:lstStyle/>
          <a:p>
            <a:r>
              <a:rPr lang="en-US" b="1" dirty="0" smtClean="0"/>
              <a:t>Replicas: </a:t>
            </a:r>
            <a:r>
              <a:rPr lang="en-US" dirty="0" smtClean="0"/>
              <a:t>“backups” of a partition</a:t>
            </a:r>
          </a:p>
          <a:p>
            <a:pPr lvl="1"/>
            <a:r>
              <a:rPr lang="en-US" dirty="0">
                <a:sym typeface="Wingdings"/>
              </a:rPr>
              <a:t>They </a:t>
            </a:r>
            <a:r>
              <a:rPr lang="en-US" dirty="0" smtClean="0">
                <a:sym typeface="Wingdings"/>
              </a:rPr>
              <a:t>exist </a:t>
            </a:r>
            <a:r>
              <a:rPr lang="en-US" dirty="0">
                <a:sym typeface="Wingdings"/>
              </a:rPr>
              <a:t>solely to prevent data loss.</a:t>
            </a:r>
          </a:p>
          <a:p>
            <a:pPr lvl="1"/>
            <a:r>
              <a:rPr lang="en-US" dirty="0" smtClean="0">
                <a:sym typeface="Wingdings"/>
              </a:rPr>
              <a:t>Replicas are never read from, never written to.</a:t>
            </a:r>
          </a:p>
          <a:p>
            <a:pPr lvl="2"/>
            <a:r>
              <a:rPr lang="en-US" dirty="0" smtClean="0">
                <a:sym typeface="Wingdings"/>
              </a:rPr>
              <a:t>They do NOT help to increase producer or consumer parallelism!</a:t>
            </a:r>
          </a:p>
          <a:p>
            <a:pPr lvl="1"/>
            <a:r>
              <a:rPr lang="en-US" dirty="0" smtClean="0">
                <a:sym typeface="Wingdings"/>
              </a:rPr>
              <a:t>Kafka tolerates </a:t>
            </a:r>
            <a:r>
              <a:rPr lang="en-US" i="1" dirty="0" smtClean="0">
                <a:sym typeface="Wingdings"/>
              </a:rPr>
              <a:t>(</a:t>
            </a:r>
            <a:r>
              <a:rPr lang="en-US" i="1" dirty="0" err="1" smtClean="0">
                <a:sym typeface="Wingdings"/>
              </a:rPr>
              <a:t>numReplicas</a:t>
            </a:r>
            <a:r>
              <a:rPr lang="en-US" i="1" dirty="0" smtClean="0">
                <a:sym typeface="Wingdings"/>
              </a:rPr>
              <a:t> - 1)</a:t>
            </a:r>
            <a:r>
              <a:rPr lang="en-US" dirty="0" smtClean="0">
                <a:sym typeface="Wingdings"/>
              </a:rPr>
              <a:t> dead brokers before losing data</a:t>
            </a:r>
          </a:p>
          <a:p>
            <a:pPr lvl="2"/>
            <a:r>
              <a:rPr lang="en-US" dirty="0" smtClean="0">
                <a:sym typeface="Wingdings"/>
              </a:rPr>
              <a:t>LinkedIn: </a:t>
            </a:r>
            <a:r>
              <a:rPr lang="en-US" dirty="0" err="1" smtClean="0">
                <a:sym typeface="Wingdings"/>
              </a:rPr>
              <a:t>numReplicas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== 2  1 broker can die</a:t>
            </a:r>
          </a:p>
        </p:txBody>
      </p:sp>
    </p:spTree>
    <p:extLst>
      <p:ext uri="{BB962C8B-B14F-4D97-AF65-F5344CB8AC3E}">
        <p14:creationId xmlns:p14="http://schemas.microsoft.com/office/powerpoint/2010/main" val="1906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vs. Partitions vs. Replicas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4" y="1082705"/>
            <a:ext cx="7262350" cy="4341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135" y="6039405"/>
            <a:ext cx="876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http://www.michael-noll.com/blog/2013/03/13/running-a-multi-broker-apache-kafka-cluster-on-a-single-node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Kafka so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Fast </a:t>
            </a:r>
            <a:r>
              <a:rPr lang="en-US" sz="2000" b="1" dirty="0" smtClean="0">
                <a:sym typeface="Wingdings"/>
              </a:rPr>
              <a:t>writes</a:t>
            </a:r>
            <a:r>
              <a:rPr lang="en-US" sz="2000" dirty="0" smtClean="0">
                <a:sym typeface="Wingdings"/>
              </a:rPr>
              <a:t>:</a:t>
            </a:r>
          </a:p>
          <a:p>
            <a:pPr lvl="1"/>
            <a:r>
              <a:rPr lang="en-US" sz="1800" dirty="0" smtClean="0">
                <a:sym typeface="Wingdings"/>
              </a:rPr>
              <a:t>While Kafka persists all data to disk, essentially all writes go to the</a:t>
            </a:r>
            <a:br>
              <a:rPr lang="en-US" sz="1800" dirty="0" smtClean="0">
                <a:sym typeface="Wingdings"/>
              </a:rPr>
            </a:br>
            <a:r>
              <a:rPr lang="en-US" sz="1800" b="1" dirty="0" smtClean="0">
                <a:sym typeface="Wingdings"/>
              </a:rPr>
              <a:t>page cache </a:t>
            </a:r>
            <a:r>
              <a:rPr lang="en-US" sz="1800" dirty="0" smtClean="0">
                <a:sym typeface="Wingdings"/>
              </a:rPr>
              <a:t>of OS, i.e. RAM.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Fast </a:t>
            </a:r>
            <a:r>
              <a:rPr lang="en-US" sz="2000" b="1" dirty="0" smtClean="0">
                <a:sym typeface="Wingdings"/>
              </a:rPr>
              <a:t>reads</a:t>
            </a:r>
            <a:r>
              <a:rPr lang="en-US" sz="2000" dirty="0" smtClean="0">
                <a:sym typeface="Wingdings"/>
              </a:rPr>
              <a:t>:</a:t>
            </a:r>
          </a:p>
          <a:p>
            <a:pPr lvl="1"/>
            <a:r>
              <a:rPr lang="en-US" sz="1800" dirty="0" smtClean="0">
                <a:sym typeface="Wingdings"/>
              </a:rPr>
              <a:t>Very efficient to transfer data from page cache to a network </a:t>
            </a:r>
            <a:r>
              <a:rPr lang="en-US" sz="1800" b="1" dirty="0" smtClean="0">
                <a:sym typeface="Wingdings"/>
              </a:rPr>
              <a:t>socket</a:t>
            </a:r>
          </a:p>
          <a:p>
            <a:pPr lvl="1"/>
            <a:r>
              <a:rPr lang="en-US" sz="1800" dirty="0" smtClean="0">
                <a:sym typeface="Wingdings"/>
              </a:rPr>
              <a:t>Linux: </a:t>
            </a:r>
            <a:r>
              <a:rPr lang="en-US" sz="1800" b="1" dirty="0" err="1" smtClean="0">
                <a:latin typeface="Consolas"/>
                <a:cs typeface="Consolas"/>
                <a:sym typeface="Wingdings"/>
              </a:rPr>
              <a:t>sendfile</a:t>
            </a:r>
            <a:r>
              <a:rPr lang="en-US" sz="1800" b="1" dirty="0" smtClean="0">
                <a:latin typeface="Consolas"/>
                <a:cs typeface="Consolas"/>
                <a:sym typeface="Wingdings"/>
              </a:rPr>
              <a:t>()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system call</a:t>
            </a:r>
          </a:p>
          <a:p>
            <a:endParaRPr lang="en-US" sz="2000" dirty="0" smtClean="0"/>
          </a:p>
          <a:p>
            <a:r>
              <a:rPr lang="en-US" sz="2000" dirty="0" smtClean="0"/>
              <a:t>Combination of the two = fast Kafka!</a:t>
            </a:r>
          </a:p>
          <a:p>
            <a:pPr lvl="1"/>
            <a:r>
              <a:rPr lang="en-US" sz="1800" dirty="0" smtClean="0"/>
              <a:t>Example (Operations): On </a:t>
            </a:r>
            <a:r>
              <a:rPr lang="en-US" sz="1800" dirty="0"/>
              <a:t>a Kafka cluster where the consumers are mostly caught up you will see no read activity on the disks </a:t>
            </a:r>
            <a:r>
              <a:rPr lang="en-US" sz="1800" dirty="0" smtClean="0"/>
              <a:t>as </a:t>
            </a:r>
            <a:r>
              <a:rPr lang="en-US" sz="1800" dirty="0"/>
              <a:t>they will be serving data entirely from cache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6856" y="6165205"/>
            <a:ext cx="5288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600" dirty="0">
                <a:hlinkClick r:id="rId2"/>
              </a:rPr>
              <a:t>http://kafka.apache.org/documentation.html#persistence</a:t>
            </a:r>
            <a:r>
              <a:rPr lang="en-US" sz="1600" dirty="0"/>
              <a:t> 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874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+ X for processing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Kafka + </a:t>
            </a:r>
            <a:r>
              <a:rPr lang="en-US" sz="2000" b="1" dirty="0" smtClean="0">
                <a:sym typeface="Wingdings"/>
              </a:rPr>
              <a:t>Storm</a:t>
            </a:r>
            <a:r>
              <a:rPr lang="en-US" sz="2000" dirty="0" smtClean="0">
                <a:sym typeface="Wingdings"/>
              </a:rPr>
              <a:t> often used in combination, e.g. Twitter</a:t>
            </a:r>
            <a:r>
              <a:rPr lang="en-US" sz="1800" dirty="0" smtClean="0">
                <a:sym typeface="Wingdings"/>
              </a:rPr>
              <a:t/>
            </a:r>
            <a:br>
              <a:rPr lang="en-US" sz="1800" dirty="0" smtClean="0">
                <a:sym typeface="Wingdings"/>
              </a:rPr>
            </a:br>
            <a:endParaRPr lang="en-US" sz="18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Kafka + </a:t>
            </a:r>
            <a:r>
              <a:rPr lang="en-US" sz="2000" b="1" dirty="0" smtClean="0">
                <a:sym typeface="Wingdings"/>
              </a:rPr>
              <a:t>custom</a:t>
            </a:r>
          </a:p>
          <a:p>
            <a:pPr lvl="1"/>
            <a:r>
              <a:rPr lang="en-US" sz="1800" dirty="0" smtClean="0">
                <a:sym typeface="Wingdings"/>
              </a:rPr>
              <a:t>“</a:t>
            </a:r>
            <a:r>
              <a:rPr lang="en-US" sz="1800" dirty="0">
                <a:sym typeface="Wingdings"/>
              </a:rPr>
              <a:t>Normal” Java multi-threaded </a:t>
            </a:r>
            <a:r>
              <a:rPr lang="en-US" sz="1800" dirty="0" smtClean="0">
                <a:sym typeface="Wingdings"/>
              </a:rPr>
              <a:t>setups</a:t>
            </a:r>
          </a:p>
          <a:p>
            <a:pPr lvl="1"/>
            <a:endParaRPr lang="en-US" sz="18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Recent </a:t>
            </a:r>
            <a:r>
              <a:rPr lang="en-US" sz="2000" dirty="0" smtClean="0">
                <a:sym typeface="Wingdings"/>
              </a:rPr>
              <a:t>additions:</a:t>
            </a:r>
          </a:p>
          <a:p>
            <a:pPr lvl="1"/>
            <a:r>
              <a:rPr lang="en-US" sz="1800" b="1" dirty="0" err="1" smtClean="0">
                <a:sym typeface="Wingdings"/>
              </a:rPr>
              <a:t>Samza</a:t>
            </a:r>
            <a:r>
              <a:rPr lang="en-US" sz="1800" dirty="0" smtClean="0">
                <a:sym typeface="Wingdings"/>
              </a:rPr>
              <a:t> (since Aug </a:t>
            </a:r>
            <a:r>
              <a:rPr lang="fr-FR" sz="1800" dirty="0" smtClean="0">
                <a:sym typeface="Wingdings"/>
              </a:rPr>
              <a:t>’</a:t>
            </a:r>
            <a:r>
              <a:rPr lang="en-US" sz="1800" dirty="0" smtClean="0">
                <a:sym typeface="Wingdings"/>
              </a:rPr>
              <a:t>13) – also by LinkedIn</a:t>
            </a:r>
          </a:p>
          <a:p>
            <a:pPr lvl="1"/>
            <a:r>
              <a:rPr lang="en-US" sz="1800" b="1" dirty="0" smtClean="0">
                <a:sym typeface="Wingdings"/>
              </a:rPr>
              <a:t>Spark Streaming</a:t>
            </a:r>
            <a:r>
              <a:rPr lang="en-US" sz="1800" dirty="0" smtClean="0">
                <a:sym typeface="Wingdings"/>
              </a:rPr>
              <a:t>, part of Spark (since Feb </a:t>
            </a:r>
            <a:r>
              <a:rPr lang="fr-FR" sz="1800" dirty="0" smtClean="0">
                <a:sym typeface="Wingdings"/>
              </a:rPr>
              <a:t>’</a:t>
            </a:r>
            <a:r>
              <a:rPr lang="en-US" sz="1800" dirty="0" smtClean="0">
                <a:sym typeface="Wingdings"/>
              </a:rPr>
              <a:t>13)</a:t>
            </a:r>
          </a:p>
          <a:p>
            <a:pPr lvl="1"/>
            <a:r>
              <a:rPr lang="en-US" sz="1800" b="1" dirty="0" err="1" smtClean="0">
                <a:sym typeface="Wingdings"/>
              </a:rPr>
              <a:t>Kinesys</a:t>
            </a:r>
            <a:r>
              <a:rPr lang="en-US" sz="1800" b="1" dirty="0" smtClean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from Amazon</a:t>
            </a:r>
          </a:p>
          <a:p>
            <a:pPr lvl="1"/>
            <a:endParaRPr lang="en-US" sz="18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Kafka + </a:t>
            </a:r>
            <a:r>
              <a:rPr lang="en-US" sz="2000" b="1" dirty="0" smtClean="0">
                <a:sym typeface="Wingdings"/>
              </a:rPr>
              <a:t>Camus</a:t>
            </a:r>
            <a:r>
              <a:rPr lang="en-US" sz="2000" dirty="0" smtClean="0">
                <a:sym typeface="Wingdings"/>
              </a:rPr>
              <a:t> for Kafka-&gt;Hadoop ingestion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5600" y="6039405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https://cwiki.apache.org/confluence/display/KAFKA/Powered+</a:t>
            </a:r>
            <a:r>
              <a:rPr lang="en-US" sz="1400" dirty="0" smtClean="0">
                <a:hlinkClick r:id="rId2"/>
              </a:rPr>
              <a:t>By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5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The who is who</a:t>
            </a:r>
          </a:p>
          <a:p>
            <a:pPr lvl="1"/>
            <a:r>
              <a:rPr lang="en-US" b="1" dirty="0" smtClean="0">
                <a:sym typeface="Wingdings"/>
              </a:rPr>
              <a:t>Producers</a:t>
            </a:r>
            <a:r>
              <a:rPr lang="en-US" dirty="0" smtClean="0">
                <a:sym typeface="Wingdings"/>
              </a:rPr>
              <a:t> write data to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Consumers</a:t>
            </a:r>
            <a:r>
              <a:rPr lang="en-US" dirty="0" smtClean="0">
                <a:sym typeface="Wingdings"/>
              </a:rPr>
              <a:t> read data from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All this is distributed.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The data</a:t>
            </a:r>
          </a:p>
          <a:p>
            <a:pPr lvl="1"/>
            <a:r>
              <a:rPr lang="en-US" dirty="0" smtClean="0">
                <a:sym typeface="Wingdings"/>
              </a:rPr>
              <a:t>Data is stored in </a:t>
            </a:r>
            <a:r>
              <a:rPr lang="en-US" b="1" dirty="0" smtClean="0">
                <a:sym typeface="Wingdings"/>
              </a:rPr>
              <a:t>topics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Topics </a:t>
            </a:r>
            <a:r>
              <a:rPr lang="en-US" dirty="0" smtClean="0">
                <a:sym typeface="Wingdings"/>
              </a:rPr>
              <a:t>are split into </a:t>
            </a:r>
            <a:r>
              <a:rPr lang="en-US" b="1" dirty="0" smtClean="0">
                <a:sym typeface="Wingdings"/>
              </a:rPr>
              <a:t>partitions </a:t>
            </a:r>
            <a:r>
              <a:rPr lang="en-US" dirty="0" smtClean="0">
                <a:sym typeface="Wingdings"/>
              </a:rPr>
              <a:t>which are </a:t>
            </a:r>
            <a:r>
              <a:rPr lang="en-US" b="1" dirty="0" smtClean="0">
                <a:sym typeface="Wingdings"/>
              </a:rPr>
              <a:t>replicated</a:t>
            </a:r>
            <a:r>
              <a:rPr lang="en-US" dirty="0" smtClean="0">
                <a:sym typeface="Wingdings"/>
              </a:rPr>
              <a:t>.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69" y="3042587"/>
            <a:ext cx="3214970" cy="20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599"/>
            <a:ext cx="8229600" cy="3657601"/>
          </a:xfrm>
        </p:spPr>
        <p:txBody>
          <a:bodyPr/>
          <a:lstStyle/>
          <a:p>
            <a:endParaRPr lang="en-US" sz="2000" dirty="0" smtClean="0">
              <a:sym typeface="Wingdings"/>
              <a:hlinkClick r:id="rId2"/>
            </a:endParaRPr>
          </a:p>
          <a:p>
            <a:endParaRPr lang="en-US" sz="2000" dirty="0">
              <a:sym typeface="Wingdings"/>
              <a:hlinkClick r:id="rId2"/>
            </a:endParaRPr>
          </a:p>
          <a:p>
            <a:endParaRPr lang="en-US" sz="2000" dirty="0" smtClean="0">
              <a:sym typeface="Wingdings"/>
              <a:hlinkClick r:id="rId2"/>
            </a:endParaRPr>
          </a:p>
          <a:p>
            <a:r>
              <a:rPr lang="en-US" sz="2000" dirty="0" smtClean="0">
                <a:sym typeface="Wingdings"/>
                <a:hlinkClick r:id="rId2"/>
              </a:rPr>
              <a:t>http</a:t>
            </a:r>
            <a:r>
              <a:rPr lang="en-US" sz="2000" dirty="0">
                <a:sym typeface="Wingdings"/>
                <a:hlinkClick r:id="rId2"/>
              </a:rPr>
              <a:t>://kafka.apache.org/</a:t>
            </a:r>
            <a:r>
              <a:rPr lang="en-US" sz="2000" dirty="0">
                <a:sym typeface="Wingdings"/>
              </a:rPr>
              <a:t> </a:t>
            </a:r>
          </a:p>
          <a:p>
            <a:r>
              <a:rPr lang="en-US" sz="2000" dirty="0" smtClean="0">
                <a:sym typeface="Wingdings"/>
              </a:rPr>
              <a:t>Originated at LinkedIn, open sourced in early 2011</a:t>
            </a:r>
          </a:p>
          <a:p>
            <a:r>
              <a:rPr lang="en-US" sz="2000" dirty="0" smtClean="0">
                <a:sym typeface="Wingdings"/>
              </a:rPr>
              <a:t>Implemented in Scala, some Java</a:t>
            </a:r>
          </a:p>
          <a:p>
            <a:r>
              <a:rPr lang="en-US" sz="2000" dirty="0" smtClean="0">
                <a:sym typeface="Wingdings"/>
              </a:rPr>
              <a:t>9 core committers, plus ~ 20 contributors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4116" y="5879022"/>
            <a:ext cx="4306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https://kafka.apache.org/</a:t>
            </a:r>
            <a:r>
              <a:rPr lang="en-US" sz="1400" dirty="0" smtClean="0">
                <a:hlinkClick r:id="rId3"/>
              </a:rPr>
              <a:t>committers.html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>
                <a:hlinkClick r:id="rId4"/>
              </a:rPr>
              <a:t>https://github.com/apache/kafka/graphs/</a:t>
            </a:r>
            <a:r>
              <a:rPr lang="en-US" sz="1400" dirty="0" smtClean="0">
                <a:hlinkClick r:id="rId4"/>
              </a:rPr>
              <a:t>contributors</a:t>
            </a:r>
            <a:r>
              <a:rPr lang="en-US" sz="1400" dirty="0" smtClean="0"/>
              <a:t>  </a:t>
            </a:r>
          </a:p>
        </p:txBody>
      </p:sp>
      <p:pic>
        <p:nvPicPr>
          <p:cNvPr id="6" name="Picture 5" descr="Screen Shot 2014-07-03 at 09.05.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62000"/>
            <a:ext cx="6116065" cy="14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47" y="1078992"/>
            <a:ext cx="8709712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LinkedIn’s motivation for Kafka was:</a:t>
            </a:r>
          </a:p>
          <a:p>
            <a:pPr lvl="1"/>
            <a:r>
              <a:rPr lang="en-US" sz="1600" dirty="0" smtClean="0"/>
              <a:t>“A unified </a:t>
            </a:r>
            <a:r>
              <a:rPr lang="en-US" sz="1600" dirty="0"/>
              <a:t>platform for handling all the real-time data feeds a large company might </a:t>
            </a:r>
            <a:r>
              <a:rPr lang="en-US" sz="1600" dirty="0" smtClean="0"/>
              <a:t>have.”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Must haves</a:t>
            </a:r>
          </a:p>
          <a:p>
            <a:pPr lvl="1"/>
            <a:r>
              <a:rPr lang="en-US" sz="1800" dirty="0" smtClean="0">
                <a:sym typeface="Wingdings"/>
              </a:rPr>
              <a:t>High throughput </a:t>
            </a:r>
            <a:r>
              <a:rPr lang="en-US" sz="1800" dirty="0">
                <a:sym typeface="Wingdings"/>
              </a:rPr>
              <a:t>to support </a:t>
            </a:r>
            <a:r>
              <a:rPr lang="en-US" sz="1800" b="1" dirty="0">
                <a:sym typeface="Wingdings"/>
              </a:rPr>
              <a:t>high volume event </a:t>
            </a:r>
            <a:r>
              <a:rPr lang="en-US" sz="1800" b="1" dirty="0" smtClean="0">
                <a:sym typeface="Wingdings"/>
              </a:rPr>
              <a:t>feeds</a:t>
            </a:r>
            <a:r>
              <a:rPr lang="en-US" sz="1800" dirty="0" smtClean="0">
                <a:sym typeface="Wingdings"/>
              </a:rPr>
              <a:t>.</a:t>
            </a:r>
            <a:endParaRPr lang="en-US" sz="1800" dirty="0">
              <a:sym typeface="Wingdings"/>
            </a:endParaRPr>
          </a:p>
          <a:p>
            <a:pPr lvl="1"/>
            <a:r>
              <a:rPr lang="en-US" sz="1800" dirty="0">
                <a:sym typeface="Wingdings"/>
              </a:rPr>
              <a:t>Support real-time processing of these feeds to create </a:t>
            </a:r>
            <a:r>
              <a:rPr lang="en-US" sz="1800" b="1" dirty="0">
                <a:sym typeface="Wingdings"/>
              </a:rPr>
              <a:t>new, derived feeds</a:t>
            </a:r>
            <a:r>
              <a:rPr lang="en-US" sz="1800" dirty="0">
                <a:sym typeface="Wingdings"/>
              </a:rPr>
              <a:t>. </a:t>
            </a:r>
          </a:p>
          <a:p>
            <a:pPr lvl="1"/>
            <a:r>
              <a:rPr lang="en-US" sz="1800" dirty="0" smtClean="0">
                <a:sym typeface="Wingdings"/>
              </a:rPr>
              <a:t>Support </a:t>
            </a:r>
            <a:r>
              <a:rPr lang="en-US" sz="1800" dirty="0">
                <a:sym typeface="Wingdings"/>
              </a:rPr>
              <a:t>large data backlogs </a:t>
            </a:r>
            <a:r>
              <a:rPr lang="en-US" sz="1800" dirty="0" smtClean="0">
                <a:sym typeface="Wingdings"/>
              </a:rPr>
              <a:t>to handle periodic ingestion from </a:t>
            </a:r>
            <a:r>
              <a:rPr lang="en-US" sz="1800" b="1" dirty="0">
                <a:sym typeface="Wingdings"/>
              </a:rPr>
              <a:t>offline </a:t>
            </a:r>
            <a:r>
              <a:rPr lang="en-US" sz="1800" b="1" dirty="0" smtClean="0">
                <a:sym typeface="Wingdings"/>
              </a:rPr>
              <a:t>systems</a:t>
            </a:r>
            <a:r>
              <a:rPr lang="en-US" sz="1800" dirty="0" smtClean="0">
                <a:sym typeface="Wingdings"/>
              </a:rPr>
              <a:t>.</a:t>
            </a:r>
          </a:p>
          <a:p>
            <a:pPr lvl="1"/>
            <a:r>
              <a:rPr lang="en-US" sz="1800" dirty="0" smtClean="0"/>
              <a:t>Guarantee </a:t>
            </a:r>
            <a:r>
              <a:rPr lang="en-US" sz="1800" b="1" dirty="0" smtClean="0"/>
              <a:t>fault</a:t>
            </a:r>
            <a:r>
              <a:rPr lang="en-US" sz="1800" b="1" dirty="0"/>
              <a:t>-tolerance </a:t>
            </a:r>
            <a:r>
              <a:rPr lang="en-US" sz="1800" dirty="0"/>
              <a:t>in the presence of machine failures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5600" y="6039405"/>
            <a:ext cx="5434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http://kafka.apache.org/documentation.html#</a:t>
            </a:r>
            <a:r>
              <a:rPr lang="en-US" sz="1400" dirty="0" smtClean="0">
                <a:hlinkClick r:id="rId2"/>
              </a:rPr>
              <a:t>majordesignelements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4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</a:t>
            </a:r>
            <a:r>
              <a:rPr lang="en-US" dirty="0" smtClean="0"/>
              <a:t>of Kafka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A first look</a:t>
            </a:r>
          </a:p>
          <a:p>
            <a:r>
              <a:rPr lang="en-US" dirty="0" smtClean="0">
                <a:sym typeface="Wingdings"/>
              </a:rPr>
              <a:t>Topics, partitions, replicas, offsets</a:t>
            </a:r>
          </a:p>
          <a:p>
            <a:r>
              <a:rPr lang="en-US" dirty="0" smtClean="0">
                <a:sym typeface="Wingdings"/>
              </a:rPr>
              <a:t>Producers, brokers, consumers</a:t>
            </a:r>
          </a:p>
          <a:p>
            <a:r>
              <a:rPr lang="en-US" dirty="0" smtClean="0">
                <a:sym typeface="Wingdings"/>
              </a:rPr>
              <a:t>Putting it all together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ym typeface="Wingdings"/>
              </a:rPr>
              <a:t>The who is </a:t>
            </a:r>
            <a:r>
              <a:rPr lang="en-US" dirty="0" smtClean="0">
                <a:sym typeface="Wingdings"/>
              </a:rPr>
              <a:t>who</a:t>
            </a:r>
          </a:p>
          <a:p>
            <a:pPr lvl="1"/>
            <a:r>
              <a:rPr lang="en-US" b="1" dirty="0" smtClean="0">
                <a:sym typeface="Wingdings"/>
              </a:rPr>
              <a:t>Broker A node in Kafka Cluster</a:t>
            </a:r>
          </a:p>
          <a:p>
            <a:pPr lvl="1"/>
            <a:r>
              <a:rPr lang="en-US" b="1" dirty="0" smtClean="0">
                <a:sym typeface="Wingdings"/>
              </a:rPr>
              <a:t>Producers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write data to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Consumers</a:t>
            </a:r>
            <a:r>
              <a:rPr lang="en-US" dirty="0" smtClean="0">
                <a:sym typeface="Wingdings"/>
              </a:rPr>
              <a:t> read data from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All this is distributed.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The data</a:t>
            </a:r>
          </a:p>
          <a:p>
            <a:pPr lvl="1"/>
            <a:r>
              <a:rPr lang="en-US" dirty="0" smtClean="0">
                <a:sym typeface="Wingdings"/>
              </a:rPr>
              <a:t>Data is stored in </a:t>
            </a:r>
            <a:r>
              <a:rPr lang="en-US" b="1" dirty="0" smtClean="0">
                <a:sym typeface="Wingdings"/>
              </a:rPr>
              <a:t>topics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Topics </a:t>
            </a:r>
            <a:r>
              <a:rPr lang="en-US" dirty="0" smtClean="0">
                <a:sym typeface="Wingdings"/>
              </a:rPr>
              <a:t>are split into </a:t>
            </a:r>
            <a:r>
              <a:rPr lang="en-US" b="1" dirty="0" smtClean="0">
                <a:sym typeface="Wingdings"/>
              </a:rPr>
              <a:t>partitions</a:t>
            </a:r>
            <a:r>
              <a:rPr lang="en-US" dirty="0" smtClean="0">
                <a:sym typeface="Wingdings"/>
              </a:rPr>
              <a:t>,</a:t>
            </a:r>
            <a:r>
              <a:rPr lang="en-US" b="1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which are </a:t>
            </a:r>
            <a:r>
              <a:rPr lang="en-US" b="1" dirty="0" smtClean="0">
                <a:sym typeface="Wingdings"/>
              </a:rPr>
              <a:t>replicated</a:t>
            </a:r>
            <a:r>
              <a:rPr lang="en-US" dirty="0" smtClean="0">
                <a:sym typeface="Wingdings"/>
              </a:rPr>
              <a:t>.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30" y="3042587"/>
            <a:ext cx="3214970" cy="20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 first look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135" y="6039405"/>
            <a:ext cx="876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http://www.michael-noll.com/blog/2013/03/13/running-a-multi-broker-apache-kafka-cluster-on-a-single-node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09" y="1047195"/>
            <a:ext cx="6549647" cy="50488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790543" y="4455748"/>
            <a:ext cx="603787" cy="1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/>
          <p:nvPr/>
        </p:nvGrpSpPr>
        <p:grpSpPr>
          <a:xfrm>
            <a:off x="1571310" y="2475230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922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2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9" name="Rectangle 18"/>
          <p:cNvSpPr/>
          <p:nvPr/>
        </p:nvSpPr>
        <p:spPr>
          <a:xfrm>
            <a:off x="2997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3740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1" name="Rectangle 20"/>
          <p:cNvSpPr/>
          <p:nvPr/>
        </p:nvSpPr>
        <p:spPr>
          <a:xfrm>
            <a:off x="3365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2" name="Rectangle 21"/>
          <p:cNvSpPr/>
          <p:nvPr/>
        </p:nvSpPr>
        <p:spPr>
          <a:xfrm>
            <a:off x="4114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3" name="Rectangle 22"/>
          <p:cNvSpPr/>
          <p:nvPr/>
        </p:nvSpPr>
        <p:spPr>
          <a:xfrm>
            <a:off x="4857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4" name="Rectangle 23"/>
          <p:cNvSpPr/>
          <p:nvPr/>
        </p:nvSpPr>
        <p:spPr>
          <a:xfrm>
            <a:off x="4483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5" name="Rectangle 24"/>
          <p:cNvSpPr/>
          <p:nvPr/>
        </p:nvSpPr>
        <p:spPr>
          <a:xfrm>
            <a:off x="5232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grpSp>
        <p:nvGrpSpPr>
          <p:cNvPr id="6" name="Group 44"/>
          <p:cNvGrpSpPr/>
          <p:nvPr/>
        </p:nvGrpSpPr>
        <p:grpSpPr>
          <a:xfrm>
            <a:off x="5151340" y="2557956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2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20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</a:t>
              </a:r>
              <a:r>
                <a:rPr lang="en-US" sz="1400" i="1" dirty="0" smtClean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07751" y="32116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68736" y="3558976"/>
            <a:ext cx="110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Older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502150" y="3558976"/>
            <a:ext cx="118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grpSp>
        <p:nvGrpSpPr>
          <p:cNvPr id="7" name="Group 12"/>
          <p:cNvGrpSpPr/>
          <p:nvPr/>
        </p:nvGrpSpPr>
        <p:grpSpPr>
          <a:xfrm>
            <a:off x="770671" y="1267677"/>
            <a:ext cx="7022153" cy="1739640"/>
            <a:chOff x="770671" y="1267677"/>
            <a:chExt cx="7022153" cy="1739640"/>
          </a:xfrm>
        </p:grpSpPr>
        <p:sp>
          <p:nvSpPr>
            <p:cNvPr id="3" name="TextBox 2"/>
            <p:cNvSpPr txBox="1"/>
            <p:nvPr/>
          </p:nvSpPr>
          <p:spPr>
            <a:xfrm>
              <a:off x="770671" y="1319311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C1</a:t>
              </a:r>
            </a:p>
          </p:txBody>
        </p:sp>
        <p:cxnSp>
          <p:nvCxnSpPr>
            <p:cNvPr id="48" name="Elbow Connector 47"/>
            <p:cNvCxnSpPr>
              <a:stCxn id="3" idx="3"/>
            </p:cNvCxnSpPr>
            <p:nvPr/>
          </p:nvCxnSpPr>
          <p:spPr>
            <a:xfrm>
              <a:off x="2571953" y="1473200"/>
              <a:ext cx="1339647" cy="15341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25862" y="1267677"/>
              <a:ext cx="3666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Consumers use an “offset pointer” to</a:t>
              </a:r>
            </a:p>
            <a:p>
              <a:pPr algn="ctr"/>
              <a:r>
                <a:rPr lang="en-US" sz="1600" i="1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track/control their read progress</a:t>
              </a:r>
            </a:p>
            <a:p>
              <a:pPr algn="ctr"/>
              <a:r>
                <a:rPr lang="en-US" sz="1600" i="1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(and decide the pace of consumption)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0671" y="1944785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C2</a:t>
              </a:r>
            </a:p>
          </p:txBody>
        </p:sp>
        <p:cxnSp>
          <p:nvCxnSpPr>
            <p:cNvPr id="51" name="Elbow Connector 50"/>
            <p:cNvCxnSpPr>
              <a:stCxn id="50" idx="3"/>
            </p:cNvCxnSpPr>
            <p:nvPr/>
          </p:nvCxnSpPr>
          <p:spPr>
            <a:xfrm>
              <a:off x="2571953" y="2098674"/>
              <a:ext cx="603047" cy="90864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6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4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87" y="2718624"/>
            <a:ext cx="4701628" cy="3017631"/>
          </a:xfrm>
          <a:prstGeom prst="rect">
            <a:avLst/>
          </a:prstGeom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/>
          <a:lstStyle/>
          <a:p>
            <a:r>
              <a:rPr lang="en-US" dirty="0" smtClean="0"/>
              <a:t>A topic consists of </a:t>
            </a:r>
            <a:r>
              <a:rPr lang="en-US" b="1" dirty="0" smtClean="0"/>
              <a:t>partitions.</a:t>
            </a:r>
          </a:p>
          <a:p>
            <a:r>
              <a:rPr lang="en-US" dirty="0" smtClean="0"/>
              <a:t>Partition:  </a:t>
            </a:r>
            <a:r>
              <a:rPr lang="en-US" b="1" dirty="0" smtClean="0"/>
              <a:t>ordered +</a:t>
            </a:r>
            <a:r>
              <a:rPr lang="en-US" dirty="0" smtClean="0"/>
              <a:t> </a:t>
            </a:r>
            <a:r>
              <a:rPr lang="en-US" b="1" dirty="0" smtClean="0"/>
              <a:t>immutable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messages that </a:t>
            </a:r>
            <a:r>
              <a:rPr lang="en-US" smtClean="0"/>
              <a:t>arecontinually</a:t>
            </a:r>
            <a:r>
              <a:rPr lang="en-US" dirty="0" smtClean="0"/>
              <a:t> appended to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offsets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/>
          <a:lstStyle/>
          <a:p>
            <a:r>
              <a:rPr lang="en-US" b="1" dirty="0" smtClean="0"/>
              <a:t>Offset</a:t>
            </a:r>
            <a:r>
              <a:rPr lang="en-US" dirty="0" smtClean="0"/>
              <a:t>:  messages </a:t>
            </a:r>
            <a:r>
              <a:rPr lang="en-US" dirty="0"/>
              <a:t>in the partitions are each assigned a </a:t>
            </a:r>
            <a:r>
              <a:rPr lang="en-US" dirty="0" smtClean="0"/>
              <a:t>unique (per partition) and sequential </a:t>
            </a:r>
            <a:r>
              <a:rPr lang="en-US" dirty="0"/>
              <a:t>id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 smtClean="0"/>
              <a:t>offset</a:t>
            </a:r>
            <a:endParaRPr lang="en-US" dirty="0" smtClean="0"/>
          </a:p>
          <a:p>
            <a:pPr lvl="1"/>
            <a:r>
              <a:rPr lang="en-US" dirty="0" smtClean="0"/>
              <a:t>Consumers track their pointers via </a:t>
            </a:r>
            <a:r>
              <a:rPr lang="en-US" i="1" dirty="0" smtClean="0"/>
              <a:t>(offset, partition, topic)</a:t>
            </a:r>
            <a:r>
              <a:rPr lang="en-US" dirty="0" smtClean="0"/>
              <a:t> tuples</a:t>
            </a:r>
            <a:endParaRPr lang="en-US" i="1" dirty="0" smtClean="0">
              <a:sym typeface="Wingdings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t="18031"/>
          <a:stretch/>
        </p:blipFill>
        <p:spPr>
          <a:xfrm>
            <a:off x="2123669" y="3495401"/>
            <a:ext cx="4642916" cy="24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516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Helvetica</vt:lpstr>
      <vt:lpstr>Wingdings</vt:lpstr>
      <vt:lpstr>Office Theme</vt:lpstr>
      <vt:lpstr>  Apache Kafka</vt:lpstr>
      <vt:lpstr>PowerPoint Presentation</vt:lpstr>
      <vt:lpstr>Kafka?</vt:lpstr>
      <vt:lpstr>Overview of Kafka core concepts</vt:lpstr>
      <vt:lpstr>A first look</vt:lpstr>
      <vt:lpstr>A first look</vt:lpstr>
      <vt:lpstr>Topics</vt:lpstr>
      <vt:lpstr>Partitions</vt:lpstr>
      <vt:lpstr>Partition offsets</vt:lpstr>
      <vt:lpstr>Partitions</vt:lpstr>
      <vt:lpstr>Replicas of a partition</vt:lpstr>
      <vt:lpstr>Topics vs. Partitions vs. Replicas</vt:lpstr>
      <vt:lpstr>Why is Kafka so fast?</vt:lpstr>
      <vt:lpstr>Kafka + X for processing the data?</vt:lpstr>
      <vt:lpstr>Let’s 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Anil</dc:creator>
  <cp:lastModifiedBy>Pilli, Nagamalleswara (Cognizant)</cp:lastModifiedBy>
  <cp:revision>17</cp:revision>
  <dcterms:created xsi:type="dcterms:W3CDTF">2006-08-16T00:00:00Z</dcterms:created>
  <dcterms:modified xsi:type="dcterms:W3CDTF">2017-12-01T02:04:02Z</dcterms:modified>
</cp:coreProperties>
</file>