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57" r:id="rId3"/>
    <p:sldId id="258" r:id="rId4"/>
    <p:sldId id="276" r:id="rId5"/>
    <p:sldId id="259" r:id="rId6"/>
    <p:sldId id="281" r:id="rId7"/>
    <p:sldId id="282" r:id="rId8"/>
    <p:sldId id="277" r:id="rId9"/>
    <p:sldId id="283" r:id="rId10"/>
    <p:sldId id="278" r:id="rId11"/>
    <p:sldId id="279" r:id="rId12"/>
    <p:sldId id="260" r:id="rId13"/>
    <p:sldId id="262" r:id="rId14"/>
    <p:sldId id="263" r:id="rId15"/>
    <p:sldId id="264" r:id="rId16"/>
    <p:sldId id="265" r:id="rId17"/>
    <p:sldId id="266" r:id="rId18"/>
    <p:sldId id="269"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35" autoAdjust="0"/>
    <p:restoredTop sz="94660"/>
  </p:normalViewPr>
  <p:slideViewPr>
    <p:cSldViewPr>
      <p:cViewPr varScale="1">
        <p:scale>
          <a:sx n="64" d="100"/>
          <a:sy n="64" d="100"/>
        </p:scale>
        <p:origin x="-1518"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143225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190972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42755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216040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79939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29462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391234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366896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95352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124206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00E91-3A51-439E-84B8-DD8DD47BA346}" type="datetimeFigureOut">
              <a:rPr lang="en-US" smtClean="0"/>
              <a:pPr/>
              <a:t>11/28/2017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69501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8488C4">
                <a:alpha val="0"/>
                <a:lumMod val="13000"/>
                <a:lumOff val="87000"/>
              </a:srgbClr>
            </a:gs>
            <a:gs pos="73000">
              <a:srgbClr val="D4DEFF"/>
            </a:gs>
            <a:gs pos="100000">
              <a:srgbClr val="D4DEFF"/>
            </a:gs>
            <a:gs pos="100000">
              <a:srgbClr val="96AB94"/>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00E91-3A51-439E-84B8-DD8DD47BA346}" type="datetimeFigureOut">
              <a:rPr lang="en-US" smtClean="0"/>
              <a:pPr/>
              <a:t>11/28/2017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80B7AD-B17B-40F1-9220-2536D262C97D}" type="slidenum">
              <a:rPr lang="en-US" smtClean="0"/>
              <a:pPr/>
              <a:t>‹#›</a:t>
            </a:fld>
            <a:endParaRPr lang="en-US"/>
          </a:p>
        </p:txBody>
      </p:sp>
    </p:spTree>
    <p:extLst>
      <p:ext uri="{BB962C8B-B14F-4D97-AF65-F5344CB8AC3E}">
        <p14:creationId xmlns:p14="http://schemas.microsoft.com/office/powerpoint/2010/main" xmlns="" val="362291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scala oops tutorial"/>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438400" y="2743200"/>
            <a:ext cx="4914900" cy="14422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8874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a:bodyPr>
          <a:lstStyle/>
          <a:p>
            <a:pPr marL="0" indent="0">
              <a:buNone/>
            </a:pPr>
            <a:r>
              <a:rPr lang="en-US" sz="1900" dirty="0"/>
              <a:t>Scala supports the ability to automatically convert numbers from one type to another based on the rank of the type</a:t>
            </a:r>
            <a:r>
              <a:rPr lang="en-US" sz="1900" dirty="0" smtClean="0"/>
              <a:t>.</a:t>
            </a:r>
          </a:p>
          <a:p>
            <a:pPr marL="0" indent="0">
              <a:buNone/>
            </a:pPr>
            <a:r>
              <a:rPr lang="en-US" sz="1900" dirty="0"/>
              <a:t> </a:t>
            </a:r>
            <a:r>
              <a:rPr lang="en-US" sz="1900" dirty="0" err="1" smtClean="0"/>
              <a:t>Eg</a:t>
            </a:r>
            <a:r>
              <a:rPr lang="en-US" sz="1900" dirty="0" smtClean="0"/>
              <a:t>      </a:t>
            </a:r>
            <a:r>
              <a:rPr lang="en-US" sz="1900" dirty="0" err="1" smtClean="0"/>
              <a:t>scala</a:t>
            </a:r>
            <a:r>
              <a:rPr lang="en-US" sz="1900" dirty="0"/>
              <a:t>&gt; </a:t>
            </a:r>
            <a:r>
              <a:rPr lang="en-US" sz="1900" dirty="0" err="1"/>
              <a:t>val</a:t>
            </a:r>
            <a:r>
              <a:rPr lang="en-US" sz="1900" dirty="0"/>
              <a:t> b: Byte = 10</a:t>
            </a:r>
          </a:p>
          <a:p>
            <a:pPr marL="0" indent="0">
              <a:buNone/>
            </a:pPr>
            <a:r>
              <a:rPr lang="en-US" sz="1900" dirty="0" smtClean="0"/>
              <a:t>           </a:t>
            </a:r>
            <a:r>
              <a:rPr lang="en-US" sz="1900" dirty="0" err="1" smtClean="0"/>
              <a:t>scala</a:t>
            </a:r>
            <a:r>
              <a:rPr lang="en-US" sz="1900" dirty="0"/>
              <a:t>&gt; </a:t>
            </a:r>
            <a:r>
              <a:rPr lang="en-US" sz="1900" dirty="0" err="1"/>
              <a:t>val</a:t>
            </a:r>
            <a:r>
              <a:rPr lang="en-US" sz="1900" dirty="0"/>
              <a:t> s: Short = b</a:t>
            </a:r>
          </a:p>
          <a:p>
            <a:pPr marL="0" indent="0">
              <a:buNone/>
            </a:pPr>
            <a:r>
              <a:rPr lang="en-US" sz="1900" dirty="0" smtClean="0"/>
              <a:t>           </a:t>
            </a:r>
            <a:r>
              <a:rPr lang="en-US" sz="1900" dirty="0" err="1" smtClean="0"/>
              <a:t>scala</a:t>
            </a:r>
            <a:r>
              <a:rPr lang="en-US" sz="1900" dirty="0"/>
              <a:t>&gt; </a:t>
            </a:r>
            <a:r>
              <a:rPr lang="en-US" sz="1900" dirty="0" err="1"/>
              <a:t>val</a:t>
            </a:r>
            <a:r>
              <a:rPr lang="en-US" sz="1900" dirty="0"/>
              <a:t> d: Double = </a:t>
            </a:r>
            <a:r>
              <a:rPr lang="en-US" sz="1900" dirty="0" smtClean="0"/>
              <a:t>s </a:t>
            </a:r>
          </a:p>
          <a:p>
            <a:pPr marL="0" indent="0">
              <a:buNone/>
            </a:pPr>
            <a:endParaRPr lang="en-US" sz="1900" dirty="0" smtClean="0"/>
          </a:p>
          <a:p>
            <a:pPr marL="0" indent="0">
              <a:buNone/>
            </a:pPr>
            <a:r>
              <a:rPr lang="en-US" sz="1900" dirty="0"/>
              <a:t>Scala does not allow automatic conversion from higher ranked types to lower ranked types. This makes sense, because you could otherwise lose data if you convert to a type with less storage</a:t>
            </a:r>
            <a:r>
              <a:rPr lang="en-US" sz="1900" dirty="0" smtClean="0"/>
              <a:t>.</a:t>
            </a:r>
          </a:p>
          <a:p>
            <a:pPr marL="0" indent="0">
              <a:buNone/>
            </a:pPr>
            <a:r>
              <a:rPr lang="en-US" sz="1900" dirty="0"/>
              <a:t> </a:t>
            </a:r>
            <a:r>
              <a:rPr lang="en-US" sz="1900" dirty="0" err="1" smtClean="0"/>
              <a:t>Eg</a:t>
            </a:r>
            <a:r>
              <a:rPr lang="en-US" sz="1900" dirty="0"/>
              <a:t> </a:t>
            </a:r>
            <a:r>
              <a:rPr lang="en-US" sz="1900" dirty="0" smtClean="0"/>
              <a:t>    </a:t>
            </a:r>
            <a:r>
              <a:rPr lang="en-US" sz="1900" dirty="0" err="1" smtClean="0"/>
              <a:t>scala</a:t>
            </a:r>
            <a:r>
              <a:rPr lang="en-US" sz="1900" dirty="0"/>
              <a:t>&gt; </a:t>
            </a:r>
            <a:r>
              <a:rPr lang="en-US" sz="1900" dirty="0" err="1"/>
              <a:t>val</a:t>
            </a:r>
            <a:r>
              <a:rPr lang="en-US" sz="1900" dirty="0"/>
              <a:t> l: Long = 20</a:t>
            </a:r>
          </a:p>
          <a:p>
            <a:pPr marL="0" indent="0">
              <a:buNone/>
            </a:pPr>
            <a:r>
              <a:rPr lang="en-US" sz="1900" dirty="0" smtClean="0"/>
              <a:t>          </a:t>
            </a:r>
            <a:r>
              <a:rPr lang="en-US" sz="1900" dirty="0" err="1" smtClean="0"/>
              <a:t>scala</a:t>
            </a:r>
            <a:r>
              <a:rPr lang="en-US" sz="1900" dirty="0"/>
              <a:t>&gt; </a:t>
            </a:r>
            <a:r>
              <a:rPr lang="en-US" sz="1900" dirty="0" err="1"/>
              <a:t>val</a:t>
            </a:r>
            <a:r>
              <a:rPr lang="en-US" sz="1900" dirty="0"/>
              <a:t> i: </a:t>
            </a:r>
            <a:r>
              <a:rPr lang="en-US" sz="1900" dirty="0" err="1"/>
              <a:t>Int</a:t>
            </a:r>
            <a:r>
              <a:rPr lang="en-US" sz="1900" dirty="0"/>
              <a:t> = l</a:t>
            </a:r>
          </a:p>
          <a:p>
            <a:pPr marL="0" indent="0">
              <a:buNone/>
            </a:pPr>
            <a:r>
              <a:rPr lang="en-US" sz="1900" dirty="0" smtClean="0"/>
              <a:t>         &lt;</a:t>
            </a:r>
            <a:r>
              <a:rPr lang="en-US" sz="1900" dirty="0"/>
              <a:t>console&gt;:8: error: type mismatch;</a:t>
            </a:r>
          </a:p>
          <a:p>
            <a:pPr marL="0" indent="0">
              <a:buNone/>
            </a:pPr>
            <a:r>
              <a:rPr lang="en-US" sz="1900" dirty="0"/>
              <a:t> </a:t>
            </a:r>
            <a:r>
              <a:rPr lang="en-US" sz="1900" dirty="0" smtClean="0"/>
              <a:t>         found   </a:t>
            </a:r>
            <a:r>
              <a:rPr lang="en-US" sz="1900" dirty="0"/>
              <a:t>: Long</a:t>
            </a:r>
          </a:p>
          <a:p>
            <a:pPr marL="0" indent="0">
              <a:buNone/>
            </a:pPr>
            <a:r>
              <a:rPr lang="en-US" sz="1900" dirty="0" smtClean="0"/>
              <a:t>          </a:t>
            </a:r>
            <a:r>
              <a:rPr lang="en-US" sz="1900" dirty="0"/>
              <a:t>required: </a:t>
            </a:r>
            <a:r>
              <a:rPr lang="en-US" sz="1900" dirty="0" err="1"/>
              <a:t>Int</a:t>
            </a:r>
            <a:endParaRPr lang="en-US" sz="1900" dirty="0"/>
          </a:p>
          <a:p>
            <a:pPr marL="0" indent="0">
              <a:buNone/>
            </a:pPr>
            <a:r>
              <a:rPr lang="en-US" sz="1900" dirty="0"/>
              <a:t>      </a:t>
            </a:r>
            <a:r>
              <a:rPr lang="en-US" sz="1900" dirty="0" smtClean="0"/>
              <a:t>     </a:t>
            </a:r>
            <a:r>
              <a:rPr lang="en-US" sz="1900" dirty="0" err="1"/>
              <a:t>val</a:t>
            </a:r>
            <a:r>
              <a:rPr lang="en-US" sz="1900" dirty="0"/>
              <a:t> i: </a:t>
            </a:r>
            <a:r>
              <a:rPr lang="en-US" sz="1900" dirty="0" err="1"/>
              <a:t>Int</a:t>
            </a:r>
            <a:r>
              <a:rPr lang="en-US" sz="1900" dirty="0"/>
              <a:t> = l</a:t>
            </a:r>
          </a:p>
        </p:txBody>
      </p:sp>
    </p:spTree>
    <p:extLst>
      <p:ext uri="{BB962C8B-B14F-4D97-AF65-F5344CB8AC3E}">
        <p14:creationId xmlns:p14="http://schemas.microsoft.com/office/powerpoint/2010/main" xmlns="" val="108961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marL="0" indent="0">
              <a:buNone/>
            </a:pPr>
            <a:r>
              <a:rPr lang="en-US" sz="2200" b="1" dirty="0">
                <a:solidFill>
                  <a:schemeClr val="accent6">
                    <a:lumMod val="75000"/>
                  </a:schemeClr>
                </a:solidFill>
                <a:ea typeface="+mj-ea"/>
                <a:cs typeface="+mj-cs"/>
              </a:rPr>
              <a:t>String </a:t>
            </a:r>
            <a:r>
              <a:rPr lang="en-US" sz="2200" b="1" dirty="0" smtClean="0">
                <a:solidFill>
                  <a:schemeClr val="accent6">
                    <a:lumMod val="75000"/>
                  </a:schemeClr>
                </a:solidFill>
                <a:ea typeface="+mj-ea"/>
                <a:cs typeface="+mj-cs"/>
              </a:rPr>
              <a:t>interpolation</a:t>
            </a:r>
          </a:p>
          <a:p>
            <a:pPr marL="0" indent="0">
              <a:buNone/>
            </a:pPr>
            <a:endParaRPr lang="en-US" sz="2200" b="1" dirty="0">
              <a:solidFill>
                <a:schemeClr val="accent6">
                  <a:lumMod val="75000"/>
                </a:schemeClr>
              </a:solidFill>
              <a:ea typeface="+mj-ea"/>
              <a:cs typeface="+mj-cs"/>
            </a:endParaRPr>
          </a:p>
          <a:p>
            <a:pPr marL="0" indent="0">
              <a:buNone/>
            </a:pPr>
            <a:r>
              <a:rPr lang="en-US" sz="1800" dirty="0">
                <a:ea typeface="+mj-ea"/>
                <a:cs typeface="+mj-cs"/>
              </a:rPr>
              <a:t>Building a String based on other values is reasonably easy to do with string addition. Here is a String built by adding text </a:t>
            </a:r>
            <a:r>
              <a:rPr lang="en-US" sz="1800" dirty="0" smtClean="0">
                <a:ea typeface="+mj-ea"/>
                <a:cs typeface="+mj-cs"/>
              </a:rPr>
              <a:t>before </a:t>
            </a:r>
            <a:r>
              <a:rPr lang="en-US" sz="1800" dirty="0">
                <a:ea typeface="+mj-ea"/>
                <a:cs typeface="+mj-cs"/>
              </a:rPr>
              <a:t>and after the Float value</a:t>
            </a:r>
            <a:r>
              <a:rPr lang="en-US" sz="1800" dirty="0" smtClean="0">
                <a:ea typeface="+mj-ea"/>
                <a:cs typeface="+mj-cs"/>
              </a:rPr>
              <a:t>.</a:t>
            </a:r>
          </a:p>
          <a:p>
            <a:pPr marL="0" indent="0">
              <a:buNone/>
            </a:pPr>
            <a:r>
              <a:rPr lang="en-US" sz="1800" dirty="0" err="1" smtClean="0">
                <a:ea typeface="+mj-ea"/>
                <a:cs typeface="+mj-cs"/>
              </a:rPr>
              <a:t>Eg</a:t>
            </a: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a:t>
            </a:r>
            <a:r>
              <a:rPr lang="en-US" sz="1800" dirty="0" err="1">
                <a:ea typeface="+mj-ea"/>
                <a:cs typeface="+mj-cs"/>
              </a:rPr>
              <a:t>approx</a:t>
            </a:r>
            <a:r>
              <a:rPr lang="en-US" sz="1800" dirty="0">
                <a:ea typeface="+mj-ea"/>
                <a:cs typeface="+mj-cs"/>
              </a:rPr>
              <a:t> = </a:t>
            </a:r>
            <a:r>
              <a:rPr lang="en-US" sz="1800" dirty="0" smtClean="0">
                <a:ea typeface="+mj-ea"/>
                <a:cs typeface="+mj-cs"/>
              </a:rPr>
              <a:t>355/113f</a:t>
            </a:r>
          </a:p>
          <a:p>
            <a:pPr marL="0" indent="0">
              <a:buNone/>
            </a:pPr>
            <a:r>
              <a:rPr lang="en-US" sz="1800" dirty="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println</a:t>
            </a:r>
            <a:r>
              <a:rPr lang="en-US" sz="1800" dirty="0">
                <a:ea typeface="+mj-ea"/>
                <a:cs typeface="+mj-cs"/>
              </a:rPr>
              <a:t>("Pi, using 355/113, is about " + </a:t>
            </a:r>
            <a:r>
              <a:rPr lang="en-US" sz="1800" dirty="0" err="1">
                <a:ea typeface="+mj-ea"/>
                <a:cs typeface="+mj-cs"/>
              </a:rPr>
              <a:t>approx</a:t>
            </a:r>
            <a:r>
              <a:rPr lang="en-US" sz="1800" dirty="0">
                <a:ea typeface="+mj-ea"/>
                <a:cs typeface="+mj-cs"/>
              </a:rPr>
              <a:t> + "." </a:t>
            </a:r>
            <a:r>
              <a:rPr lang="en-US" sz="1800" dirty="0" smtClean="0">
                <a:ea typeface="+mj-ea"/>
                <a:cs typeface="+mj-cs"/>
              </a:rPr>
              <a:t>)</a:t>
            </a:r>
          </a:p>
          <a:p>
            <a:pPr marL="0" indent="0">
              <a:buNone/>
            </a:pPr>
            <a:endParaRPr lang="en-US" sz="1800" dirty="0" smtClean="0">
              <a:ea typeface="+mj-ea"/>
              <a:cs typeface="+mj-cs"/>
            </a:endParaRPr>
          </a:p>
          <a:p>
            <a:pPr marL="0" indent="0">
              <a:buNone/>
            </a:pPr>
            <a:r>
              <a:rPr lang="en-US" sz="1800" dirty="0">
                <a:ea typeface="+mj-ea"/>
                <a:cs typeface="+mj-cs"/>
              </a:rPr>
              <a:t>A more direct way to combine your values or variables inside a String is with string interpolation, a special mode where external value and variable names are recognized and resolved. The Scala notation for string interpolation is an “s” prefix added before the first double quote of the string. Then dollar sign operators ($) (with optional braces) can be used to note references to external data</a:t>
            </a:r>
            <a:r>
              <a:rPr lang="en-US" sz="1800" dirty="0" smtClean="0">
                <a:ea typeface="+mj-ea"/>
                <a:cs typeface="+mj-cs"/>
              </a:rPr>
              <a:t>.</a:t>
            </a:r>
          </a:p>
          <a:p>
            <a:pPr marL="0" indent="0">
              <a:buNone/>
            </a:pPr>
            <a:endParaRPr lang="en-US" sz="1800" dirty="0" smtClean="0">
              <a:ea typeface="+mj-ea"/>
              <a:cs typeface="+mj-cs"/>
            </a:endParaRPr>
          </a:p>
          <a:p>
            <a:pPr marL="0" indent="0">
              <a:buNone/>
            </a:pPr>
            <a:r>
              <a:rPr lang="en-US" sz="1800" dirty="0" err="1" smtClean="0">
                <a:ea typeface="+mj-ea"/>
                <a:cs typeface="+mj-cs"/>
              </a:rPr>
              <a:t>Eg</a:t>
            </a: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println</a:t>
            </a:r>
            <a:r>
              <a:rPr lang="en-US" sz="1800" dirty="0">
                <a:ea typeface="+mj-ea"/>
                <a:cs typeface="+mj-cs"/>
              </a:rPr>
              <a:t>(</a:t>
            </a:r>
            <a:r>
              <a:rPr lang="en-US" sz="1800" dirty="0" err="1">
                <a:ea typeface="+mj-ea"/>
                <a:cs typeface="+mj-cs"/>
              </a:rPr>
              <a:t>s"Pi</a:t>
            </a:r>
            <a:r>
              <a:rPr lang="en-US" sz="1800" dirty="0">
                <a:ea typeface="+mj-ea"/>
                <a:cs typeface="+mj-cs"/>
              </a:rPr>
              <a:t>, using 355/113, is about $approx." </a:t>
            </a:r>
            <a:r>
              <a:rPr lang="en-US" sz="1800" dirty="0" smtClean="0">
                <a:ea typeface="+mj-ea"/>
                <a:cs typeface="+mj-cs"/>
              </a:rPr>
              <a:t>)</a:t>
            </a:r>
          </a:p>
          <a:p>
            <a:pPr marL="0" indent="0">
              <a:buNone/>
            </a:pPr>
            <a:r>
              <a:rPr lang="en-US" sz="1800" dirty="0" smtClean="0">
                <a:ea typeface="+mj-ea"/>
                <a:cs typeface="+mj-cs"/>
              </a:rPr>
              <a:t>        </a:t>
            </a:r>
            <a:r>
              <a:rPr lang="en-US" sz="1800" dirty="0" err="1">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item = "apple"</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f"I</a:t>
            </a:r>
            <a:r>
              <a:rPr lang="en-US" sz="1800" dirty="0">
                <a:ea typeface="+mj-ea"/>
                <a:cs typeface="+mj-cs"/>
              </a:rPr>
              <a:t> wrote a new $item%.3s </a:t>
            </a:r>
            <a:r>
              <a:rPr lang="en-US" sz="1800" dirty="0" smtClean="0">
                <a:ea typeface="+mj-ea"/>
                <a:cs typeface="+mj-cs"/>
              </a:rPr>
              <a:t>today“</a:t>
            </a:r>
            <a:endParaRPr lang="en-US" sz="1800" dirty="0">
              <a:ea typeface="+mj-ea"/>
              <a:cs typeface="+mj-cs"/>
            </a:endParaRPr>
          </a:p>
          <a:p>
            <a:pPr marL="0" indent="0">
              <a:buNone/>
            </a:pPr>
            <a:endParaRPr lang="en-US" sz="1800" dirty="0">
              <a:ea typeface="+mj-ea"/>
              <a:cs typeface="+mj-cs"/>
            </a:endParaRPr>
          </a:p>
        </p:txBody>
      </p:sp>
    </p:spTree>
    <p:extLst>
      <p:ext uri="{BB962C8B-B14F-4D97-AF65-F5344CB8AC3E}">
        <p14:creationId xmlns:p14="http://schemas.microsoft.com/office/powerpoint/2010/main" xmlns="" val="333922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normAutofit fontScale="92500" lnSpcReduction="10000"/>
          </a:bodyPr>
          <a:lstStyle/>
          <a:p>
            <a:pPr marL="0" indent="0">
              <a:buNone/>
            </a:pPr>
            <a:r>
              <a:rPr lang="en-US" sz="2200" b="1" dirty="0">
                <a:solidFill>
                  <a:schemeClr val="accent6">
                    <a:lumMod val="75000"/>
                  </a:schemeClr>
                </a:solidFill>
                <a:ea typeface="+mj-ea"/>
                <a:cs typeface="+mj-cs"/>
              </a:rPr>
              <a:t>Multiple assignments</a:t>
            </a:r>
          </a:p>
          <a:p>
            <a:pPr marL="0" indent="0">
              <a:buNone/>
            </a:pPr>
            <a:r>
              <a:rPr lang="en-US" sz="2400" b="1" dirty="0">
                <a:solidFill>
                  <a:schemeClr val="accent6">
                    <a:lumMod val="75000"/>
                  </a:schemeClr>
                </a:solidFill>
                <a:ea typeface="+mj-ea"/>
                <a:cs typeface="+mj-cs"/>
              </a:rPr>
              <a:t> </a:t>
            </a:r>
            <a:r>
              <a:rPr lang="en-US" sz="2400" b="1" dirty="0" smtClean="0">
                <a:solidFill>
                  <a:schemeClr val="accent6">
                    <a:lumMod val="75000"/>
                  </a:schemeClr>
                </a:solidFill>
                <a:ea typeface="+mj-ea"/>
                <a:cs typeface="+mj-cs"/>
              </a:rPr>
              <a:t>      </a:t>
            </a:r>
            <a:r>
              <a:rPr lang="en-US" sz="2000" dirty="0"/>
              <a:t>Scala supports multiple assignments</a:t>
            </a:r>
            <a:r>
              <a:rPr lang="en-US" sz="2400" dirty="0"/>
              <a:t>.</a:t>
            </a:r>
            <a:endParaRPr lang="en-US" sz="2400" b="1" dirty="0">
              <a:solidFill>
                <a:schemeClr val="accent6">
                  <a:lumMod val="75000"/>
                </a:schemeClr>
              </a:solidFill>
              <a:ea typeface="+mj-ea"/>
              <a:cs typeface="+mj-cs"/>
            </a:endParaRPr>
          </a:p>
          <a:p>
            <a:pPr marL="0" indent="0">
              <a:buNone/>
            </a:pPr>
            <a:r>
              <a:rPr lang="en-US" sz="2000" dirty="0" err="1" smtClean="0"/>
              <a:t>Eg</a:t>
            </a:r>
            <a:r>
              <a:rPr lang="en-US" sz="2000" dirty="0" smtClean="0"/>
              <a:t>     </a:t>
            </a:r>
            <a:r>
              <a:rPr lang="en-US" sz="2000" dirty="0" err="1" smtClean="0"/>
              <a:t>val</a:t>
            </a:r>
            <a:r>
              <a:rPr lang="en-US" sz="2000" dirty="0" smtClean="0"/>
              <a:t> (myVar1, myVar2) = Pair(40, "Foo")</a:t>
            </a:r>
          </a:p>
          <a:p>
            <a:pPr marL="0" indent="0">
              <a:buNone/>
            </a:pPr>
            <a:r>
              <a:rPr lang="en-US" sz="2200" b="1" dirty="0" smtClean="0">
                <a:solidFill>
                  <a:schemeClr val="accent6">
                    <a:lumMod val="75000"/>
                  </a:schemeClr>
                </a:solidFill>
                <a:ea typeface="+mj-ea"/>
                <a:cs typeface="+mj-cs"/>
              </a:rPr>
              <a:t>Scala – Operators</a:t>
            </a:r>
          </a:p>
          <a:p>
            <a:pPr marL="0" indent="0">
              <a:buNone/>
            </a:pPr>
            <a:r>
              <a:rPr lang="en-US" sz="2000" dirty="0" smtClean="0"/>
              <a:t>Scala </a:t>
            </a:r>
            <a:r>
              <a:rPr lang="en-US" sz="2000" dirty="0"/>
              <a:t>is rich in built-in operators and provides the following types of operators</a:t>
            </a:r>
          </a:p>
          <a:p>
            <a:r>
              <a:rPr lang="en-US" sz="2000" dirty="0"/>
              <a:t>Arithmetic Operators</a:t>
            </a:r>
          </a:p>
          <a:p>
            <a:r>
              <a:rPr lang="en-US" sz="2000" dirty="0"/>
              <a:t>Relational Operators</a:t>
            </a:r>
          </a:p>
          <a:p>
            <a:r>
              <a:rPr lang="en-US" sz="2000" dirty="0"/>
              <a:t>Logical Operators</a:t>
            </a:r>
          </a:p>
          <a:p>
            <a:r>
              <a:rPr lang="en-US" sz="2000" dirty="0"/>
              <a:t>Bitwise Operators</a:t>
            </a:r>
          </a:p>
          <a:p>
            <a:r>
              <a:rPr lang="en-US" sz="2000" dirty="0"/>
              <a:t>Assignment Operators</a:t>
            </a:r>
          </a:p>
          <a:p>
            <a:pPr marL="0" indent="0">
              <a:buNone/>
            </a:pPr>
            <a:r>
              <a:rPr lang="en-US" sz="2200" b="1" dirty="0">
                <a:solidFill>
                  <a:schemeClr val="accent6">
                    <a:lumMod val="75000"/>
                  </a:schemeClr>
                </a:solidFill>
                <a:ea typeface="+mj-ea"/>
                <a:cs typeface="+mj-cs"/>
              </a:rPr>
              <a:t>Comments in Scala</a:t>
            </a:r>
          </a:p>
          <a:p>
            <a:pPr marL="0" indent="0">
              <a:buNone/>
            </a:pPr>
            <a:r>
              <a:rPr lang="en-US" sz="2400" dirty="0"/>
              <a:t>Multiline comment</a:t>
            </a:r>
          </a:p>
          <a:p>
            <a:pPr marL="0" indent="0">
              <a:buNone/>
            </a:pPr>
            <a:r>
              <a:rPr lang="en-US" sz="2400" dirty="0"/>
              <a:t>   /* This is my first java program.  </a:t>
            </a:r>
          </a:p>
          <a:p>
            <a:pPr marL="0" indent="0">
              <a:buNone/>
            </a:pPr>
            <a:r>
              <a:rPr lang="en-US" sz="2400" dirty="0"/>
              <a:t>    * This will print 'Hello World' as the output</a:t>
            </a:r>
          </a:p>
          <a:p>
            <a:pPr marL="0" indent="0">
              <a:buNone/>
            </a:pPr>
            <a:r>
              <a:rPr lang="en-US" sz="2400" dirty="0"/>
              <a:t>    * This is an example of multi-line comments.</a:t>
            </a:r>
          </a:p>
          <a:p>
            <a:pPr marL="0" indent="0">
              <a:buNone/>
            </a:pPr>
            <a:r>
              <a:rPr lang="en-US" sz="2400" dirty="0"/>
              <a:t>    */</a:t>
            </a:r>
          </a:p>
          <a:p>
            <a:pPr marL="0" indent="0">
              <a:buNone/>
            </a:pPr>
            <a:r>
              <a:rPr lang="en-US" sz="2400" dirty="0"/>
              <a:t> </a:t>
            </a:r>
            <a:r>
              <a:rPr lang="en-US" sz="2400" dirty="0" err="1"/>
              <a:t>Singleline</a:t>
            </a:r>
            <a:r>
              <a:rPr lang="en-US" sz="2400" dirty="0"/>
              <a:t> Comment</a:t>
            </a:r>
          </a:p>
          <a:p>
            <a:pPr marL="0" indent="0">
              <a:buNone/>
            </a:pPr>
            <a:r>
              <a:rPr lang="en-US" sz="2400" dirty="0"/>
              <a:t>      // Prints Hello World</a:t>
            </a:r>
          </a:p>
          <a:p>
            <a:pPr marL="0" indent="0">
              <a:buNone/>
            </a:pPr>
            <a:endParaRPr lang="en-US" sz="2000" dirty="0" smtClean="0"/>
          </a:p>
        </p:txBody>
      </p:sp>
    </p:spTree>
    <p:extLst>
      <p:ext uri="{BB962C8B-B14F-4D97-AF65-F5344CB8AC3E}">
        <p14:creationId xmlns:p14="http://schemas.microsoft.com/office/powerpoint/2010/main" xmlns="" val="1510799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a:bodyPr>
          <a:lstStyle/>
          <a:p>
            <a:pPr>
              <a:spcBef>
                <a:spcPct val="20000"/>
              </a:spcBef>
            </a:pPr>
            <a:r>
              <a:rPr lang="en-US" sz="2400" b="1" dirty="0">
                <a:solidFill>
                  <a:schemeClr val="accent6">
                    <a:lumMod val="75000"/>
                  </a:schemeClr>
                </a:solidFill>
                <a:latin typeface="+mn-lt"/>
              </a:rPr>
              <a:t>Scala </a:t>
            </a:r>
            <a:r>
              <a:rPr lang="en-US" sz="2400" b="1" dirty="0" smtClean="0">
                <a:solidFill>
                  <a:schemeClr val="accent6">
                    <a:lumMod val="75000"/>
                  </a:schemeClr>
                </a:solidFill>
                <a:latin typeface="+mn-lt"/>
              </a:rPr>
              <a:t>- Functions</a:t>
            </a:r>
            <a:endParaRPr lang="en-US" sz="2400" b="1" dirty="0">
              <a:solidFill>
                <a:schemeClr val="accent6">
                  <a:lumMod val="75000"/>
                </a:schemeClr>
              </a:solidFill>
              <a:latin typeface="+mn-lt"/>
            </a:endParaRPr>
          </a:p>
        </p:txBody>
      </p:sp>
      <p:sp>
        <p:nvSpPr>
          <p:cNvPr id="3" name="Content Placeholder 2"/>
          <p:cNvSpPr>
            <a:spLocks noGrp="1"/>
          </p:cNvSpPr>
          <p:nvPr>
            <p:ph idx="1"/>
          </p:nvPr>
        </p:nvSpPr>
        <p:spPr>
          <a:xfrm>
            <a:off x="152400" y="457200"/>
            <a:ext cx="8839200" cy="6248400"/>
          </a:xfrm>
        </p:spPr>
        <p:txBody>
          <a:bodyPr>
            <a:normAutofit lnSpcReduction="10000"/>
          </a:bodyPr>
          <a:lstStyle/>
          <a:p>
            <a:pPr marL="0" indent="0">
              <a:buNone/>
            </a:pPr>
            <a:r>
              <a:rPr lang="en-US" sz="2000" dirty="0"/>
              <a:t>A function is a group of statements that perform a task. You can divide up your code into separate functions</a:t>
            </a:r>
            <a:r>
              <a:rPr lang="en-US" sz="2000" dirty="0" smtClean="0"/>
              <a:t>.</a:t>
            </a:r>
          </a:p>
          <a:p>
            <a:pPr marL="0" indent="0">
              <a:buNone/>
            </a:pPr>
            <a:r>
              <a:rPr lang="en-US" sz="2000" dirty="0" smtClean="0"/>
              <a:t>A </a:t>
            </a:r>
            <a:r>
              <a:rPr lang="en-US" sz="2000" dirty="0"/>
              <a:t>function definition can appear anywhere in a source file and Scala permits nested function definitions, that is, function definitions inside other function definitions. Most important point to note is that Scala function's name can have characters like +, ++, ~, &amp;,-, --, \, /, :, etc</a:t>
            </a:r>
            <a:r>
              <a:rPr lang="en-US" sz="2000" dirty="0" smtClean="0"/>
              <a:t>.</a:t>
            </a:r>
          </a:p>
          <a:p>
            <a:pPr marL="0" indent="0">
              <a:buNone/>
            </a:pPr>
            <a:endParaRPr lang="en-US" sz="2000" dirty="0" smtClean="0"/>
          </a:p>
          <a:p>
            <a:pPr marL="0" indent="0">
              <a:buNone/>
            </a:pPr>
            <a:r>
              <a:rPr lang="en-US" sz="2000" dirty="0" smtClean="0"/>
              <a:t>Different Type of Functions are:-</a:t>
            </a:r>
          </a:p>
          <a:p>
            <a:r>
              <a:rPr lang="en-US" sz="2000" b="1" dirty="0" smtClean="0"/>
              <a:t>Input </a:t>
            </a:r>
            <a:r>
              <a:rPr lang="en-US" sz="2000" b="1" dirty="0"/>
              <a:t>Less </a:t>
            </a:r>
            <a:r>
              <a:rPr lang="en-US" sz="2000" b="1" dirty="0" smtClean="0"/>
              <a:t>Functions</a:t>
            </a:r>
          </a:p>
          <a:p>
            <a:pPr marL="0" indent="0">
              <a:buNone/>
            </a:pPr>
            <a:r>
              <a:rPr lang="en-US" sz="2000" dirty="0" smtClean="0"/>
              <a:t>         </a:t>
            </a:r>
            <a:r>
              <a:rPr lang="en-US" sz="2000" dirty="0" err="1"/>
              <a:t>def</a:t>
            </a:r>
            <a:r>
              <a:rPr lang="en-US" sz="2000" dirty="0"/>
              <a:t> &lt;identifier&gt; = &lt;expression</a:t>
            </a:r>
            <a:r>
              <a:rPr lang="en-US" sz="2000" dirty="0" smtClean="0"/>
              <a:t>&gt;</a:t>
            </a:r>
          </a:p>
          <a:p>
            <a:pPr marL="0" indent="0">
              <a:buNone/>
            </a:pPr>
            <a:r>
              <a:rPr lang="en-US" sz="2000" dirty="0"/>
              <a:t> </a:t>
            </a:r>
            <a:r>
              <a:rPr lang="en-US" sz="2000" dirty="0" smtClean="0"/>
              <a:t>      </a:t>
            </a:r>
            <a:r>
              <a:rPr lang="en-US" sz="2000" dirty="0" err="1" smtClean="0"/>
              <a:t>eg</a:t>
            </a:r>
            <a:endParaRPr lang="en-US" sz="2000" dirty="0" smtClean="0"/>
          </a:p>
          <a:p>
            <a:pPr marL="0" indent="0">
              <a:buNone/>
            </a:pPr>
            <a:r>
              <a:rPr lang="en-US" sz="2000" dirty="0"/>
              <a:t> </a:t>
            </a:r>
            <a:r>
              <a:rPr lang="en-US" sz="2000" dirty="0" smtClean="0"/>
              <a:t>        </a:t>
            </a:r>
            <a:r>
              <a:rPr lang="it-IT" sz="2000" dirty="0"/>
              <a:t>scala&gt; def hi = "</a:t>
            </a:r>
            <a:r>
              <a:rPr lang="it-IT" sz="2000" dirty="0" smtClean="0"/>
              <a:t>hi" </a:t>
            </a:r>
            <a:endParaRPr lang="it-IT" sz="2000" dirty="0"/>
          </a:p>
          <a:p>
            <a:pPr marL="0" indent="0">
              <a:buNone/>
            </a:pPr>
            <a:r>
              <a:rPr lang="it-IT" sz="2000" dirty="0" smtClean="0"/>
              <a:t>         scala</a:t>
            </a:r>
            <a:r>
              <a:rPr lang="it-IT" sz="2000" dirty="0"/>
              <a:t>&gt; </a:t>
            </a:r>
            <a:r>
              <a:rPr lang="it-IT" sz="2000" dirty="0" smtClean="0"/>
              <a:t>hi           //calling the functions</a:t>
            </a:r>
          </a:p>
          <a:p>
            <a:pPr marL="0" indent="0">
              <a:buNone/>
            </a:pPr>
            <a:endParaRPr lang="it-IT" sz="2000" dirty="0" smtClean="0"/>
          </a:p>
          <a:p>
            <a:r>
              <a:rPr lang="en-US" sz="2000" b="1" dirty="0" smtClean="0"/>
              <a:t>Defining </a:t>
            </a:r>
            <a:r>
              <a:rPr lang="en-US" sz="2000" b="1" dirty="0"/>
              <a:t>a </a:t>
            </a:r>
            <a:r>
              <a:rPr lang="en-US" sz="2000" b="1" dirty="0" smtClean="0"/>
              <a:t>Function </a:t>
            </a:r>
            <a:r>
              <a:rPr lang="en-US" sz="2000" b="1" dirty="0"/>
              <a:t>with a Return </a:t>
            </a:r>
            <a:r>
              <a:rPr lang="en-US" sz="2000" b="1" dirty="0" smtClean="0"/>
              <a:t>Type</a:t>
            </a:r>
          </a:p>
          <a:p>
            <a:pPr marL="0" indent="0">
              <a:buNone/>
            </a:pPr>
            <a:r>
              <a:rPr lang="it-IT" sz="2000" dirty="0"/>
              <a:t>         </a:t>
            </a:r>
            <a:r>
              <a:rPr lang="it-IT" sz="2000" dirty="0" smtClean="0"/>
              <a:t>    </a:t>
            </a:r>
            <a:r>
              <a:rPr lang="it-IT" sz="2000" dirty="0"/>
              <a:t>def &lt;identifier&gt;: &lt;type&gt; = &lt;expression</a:t>
            </a:r>
            <a:r>
              <a:rPr lang="it-IT" sz="2000" dirty="0" smtClean="0"/>
              <a:t>&gt;</a:t>
            </a:r>
          </a:p>
          <a:p>
            <a:pPr marL="0" indent="0">
              <a:buNone/>
            </a:pPr>
            <a:r>
              <a:rPr lang="it-IT" sz="2000" dirty="0"/>
              <a:t> </a:t>
            </a:r>
            <a:r>
              <a:rPr lang="it-IT" sz="2000" dirty="0" smtClean="0"/>
              <a:t>        eg</a:t>
            </a:r>
          </a:p>
          <a:p>
            <a:pPr marL="0" indent="0">
              <a:buNone/>
            </a:pPr>
            <a:r>
              <a:rPr lang="it-IT" sz="2000" dirty="0"/>
              <a:t>             def add(x:Int,y:Int): Int= {x+y</a:t>
            </a:r>
            <a:r>
              <a:rPr lang="it-IT" sz="2000" dirty="0" smtClean="0"/>
              <a:t>}</a:t>
            </a:r>
          </a:p>
          <a:p>
            <a:pPr marL="0" indent="0">
              <a:buNone/>
            </a:pPr>
            <a:r>
              <a:rPr lang="it-IT" sz="2000" dirty="0"/>
              <a:t> </a:t>
            </a:r>
            <a:r>
              <a:rPr lang="it-IT" sz="2000" dirty="0" smtClean="0"/>
              <a:t>             add(4,5)   //calling the function</a:t>
            </a:r>
          </a:p>
          <a:p>
            <a:pPr marL="0" indent="0">
              <a:buNone/>
            </a:pPr>
            <a:endParaRPr lang="it-IT" sz="2000" dirty="0" smtClean="0"/>
          </a:p>
        </p:txBody>
      </p:sp>
    </p:spTree>
    <p:extLst>
      <p:ext uri="{BB962C8B-B14F-4D97-AF65-F5344CB8AC3E}">
        <p14:creationId xmlns:p14="http://schemas.microsoft.com/office/powerpoint/2010/main" xmlns="" val="326613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28600" y="228600"/>
            <a:ext cx="8839200" cy="6477000"/>
          </a:xfrm>
        </p:spPr>
        <p:txBody>
          <a:bodyPr>
            <a:normAutofit fontScale="92500" lnSpcReduction="20000"/>
          </a:bodyPr>
          <a:lstStyle/>
          <a:p>
            <a:r>
              <a:rPr lang="it-IT" sz="2000" b="1" dirty="0"/>
              <a:t>Functions with Empty Parentheses</a:t>
            </a:r>
          </a:p>
          <a:p>
            <a:pPr marL="0" indent="0">
              <a:buNone/>
            </a:pPr>
            <a:r>
              <a:rPr lang="it-IT" sz="2000" dirty="0"/>
              <a:t>             def &lt;identifier&gt;()[: &lt;type&gt;] = &lt;expression&gt;</a:t>
            </a:r>
          </a:p>
          <a:p>
            <a:pPr marL="0" indent="0">
              <a:buNone/>
            </a:pPr>
            <a:r>
              <a:rPr lang="it-IT" sz="2000" dirty="0"/>
              <a:t>           eg</a:t>
            </a:r>
          </a:p>
          <a:p>
            <a:pPr marL="0" indent="0">
              <a:buNone/>
            </a:pPr>
            <a:r>
              <a:rPr lang="it-IT" sz="2000" dirty="0"/>
              <a:t>             </a:t>
            </a:r>
            <a:r>
              <a:rPr lang="en-US" sz="2000" dirty="0" err="1"/>
              <a:t>def</a:t>
            </a:r>
            <a:r>
              <a:rPr lang="en-US" sz="2000" dirty="0"/>
              <a:t> display() = { print("Functions with Empty Parentheses") }</a:t>
            </a:r>
          </a:p>
          <a:p>
            <a:pPr marL="0" indent="0">
              <a:buNone/>
            </a:pPr>
            <a:r>
              <a:rPr lang="en-US" sz="2000" dirty="0"/>
              <a:t>              display()</a:t>
            </a:r>
          </a:p>
          <a:p>
            <a:pPr marL="0" indent="0">
              <a:buNone/>
            </a:pPr>
            <a:endParaRPr lang="en-US" sz="2000" b="1" dirty="0" smtClean="0"/>
          </a:p>
          <a:p>
            <a:r>
              <a:rPr lang="en-US" sz="2000" b="1" dirty="0" smtClean="0"/>
              <a:t>Function </a:t>
            </a:r>
            <a:r>
              <a:rPr lang="en-US" sz="2000" b="1" dirty="0"/>
              <a:t>Invocation with Expression </a:t>
            </a:r>
            <a:r>
              <a:rPr lang="en-US" sz="2000" b="1" dirty="0" smtClean="0"/>
              <a:t>Blocks</a:t>
            </a:r>
          </a:p>
          <a:p>
            <a:pPr marL="0" indent="0">
              <a:buNone/>
            </a:pPr>
            <a:r>
              <a:rPr lang="en-US" sz="2000" dirty="0" smtClean="0"/>
              <a:t>        &lt;</a:t>
            </a:r>
            <a:r>
              <a:rPr lang="en-US" sz="2000" dirty="0"/>
              <a:t>function identifier&gt; &lt;expression block</a:t>
            </a:r>
            <a:r>
              <a:rPr lang="en-US" sz="2000" dirty="0" smtClean="0"/>
              <a:t>&gt;</a:t>
            </a:r>
          </a:p>
          <a:p>
            <a:pPr marL="0" indent="0">
              <a:buNone/>
            </a:pPr>
            <a:r>
              <a:rPr lang="en-US" sz="2000" dirty="0" smtClean="0"/>
              <a:t>        </a:t>
            </a:r>
            <a:r>
              <a:rPr lang="en-US" sz="2000" dirty="0" err="1" smtClean="0"/>
              <a:t>eg</a:t>
            </a:r>
            <a:endParaRPr lang="it-IT" sz="2000" dirty="0"/>
          </a:p>
          <a:p>
            <a:pPr marL="0" indent="0">
              <a:buNone/>
            </a:pPr>
            <a:r>
              <a:rPr lang="it-IT" sz="2000" dirty="0"/>
              <a:t>            </a:t>
            </a:r>
            <a:r>
              <a:rPr lang="it-IT" sz="2000" dirty="0" smtClean="0"/>
              <a:t>  </a:t>
            </a:r>
            <a:r>
              <a:rPr lang="da-DK" sz="2000" dirty="0"/>
              <a:t>def format(amt: Double) = f"€$amt%.2f”</a:t>
            </a:r>
          </a:p>
          <a:p>
            <a:pPr marL="0" indent="0">
              <a:buNone/>
            </a:pPr>
            <a:r>
              <a:rPr lang="da-DK" sz="2000" dirty="0" smtClean="0"/>
              <a:t>              </a:t>
            </a:r>
            <a:r>
              <a:rPr lang="en-US" sz="2000" dirty="0"/>
              <a:t>format{</a:t>
            </a:r>
            <a:r>
              <a:rPr lang="en-US" sz="2000" dirty="0" err="1"/>
              <a:t>val</a:t>
            </a:r>
            <a:r>
              <a:rPr lang="en-US" sz="2000" dirty="0"/>
              <a:t> rate = 1.32; 0.235 + 0.7123 + rate * 5.32 </a:t>
            </a:r>
            <a:r>
              <a:rPr lang="en-US" sz="2000" dirty="0" smtClean="0"/>
              <a:t>}</a:t>
            </a:r>
          </a:p>
          <a:p>
            <a:pPr marL="0" indent="0">
              <a:buNone/>
            </a:pPr>
            <a:endParaRPr lang="en-US" sz="2000" dirty="0" smtClean="0"/>
          </a:p>
          <a:p>
            <a:r>
              <a:rPr lang="en-US" sz="2000" b="1" dirty="0"/>
              <a:t>Recursive </a:t>
            </a:r>
            <a:r>
              <a:rPr lang="en-US" sz="2000" b="1" dirty="0" smtClean="0"/>
              <a:t>Functions</a:t>
            </a:r>
          </a:p>
          <a:p>
            <a:pPr marL="0" indent="0">
              <a:buNone/>
            </a:pPr>
            <a:r>
              <a:rPr lang="en-US" sz="2000" dirty="0"/>
              <a:t> </a:t>
            </a:r>
            <a:r>
              <a:rPr lang="en-US" sz="2000" dirty="0" smtClean="0"/>
              <a:t>            </a:t>
            </a:r>
            <a:r>
              <a:rPr lang="en-US" sz="2000" dirty="0" err="1" smtClean="0"/>
              <a:t>def</a:t>
            </a:r>
            <a:r>
              <a:rPr lang="en-US" sz="2000" dirty="0" smtClean="0"/>
              <a:t> </a:t>
            </a:r>
            <a:r>
              <a:rPr lang="en-US" sz="2000" dirty="0"/>
              <a:t>power(x: </a:t>
            </a:r>
            <a:r>
              <a:rPr lang="en-US" sz="2000" dirty="0" err="1"/>
              <a:t>Int</a:t>
            </a:r>
            <a:r>
              <a:rPr lang="en-US" sz="2000" dirty="0"/>
              <a:t>, n: </a:t>
            </a:r>
            <a:r>
              <a:rPr lang="en-US" sz="2000" dirty="0" err="1"/>
              <a:t>Int</a:t>
            </a:r>
            <a:r>
              <a:rPr lang="en-US" sz="2000" dirty="0"/>
              <a:t>): Long = </a:t>
            </a:r>
            <a:r>
              <a:rPr lang="en-US" sz="2000" dirty="0" smtClean="0"/>
              <a:t>{</a:t>
            </a:r>
          </a:p>
          <a:p>
            <a:pPr marL="0" indent="0">
              <a:buNone/>
            </a:pPr>
            <a:r>
              <a:rPr lang="en-US" sz="2000" dirty="0" smtClean="0"/>
              <a:t>             if (n &gt;= 1) x * power(x, n-1)</a:t>
            </a:r>
          </a:p>
          <a:p>
            <a:pPr marL="0" indent="0">
              <a:buNone/>
            </a:pPr>
            <a:r>
              <a:rPr lang="en-US" sz="2000" dirty="0" smtClean="0"/>
              <a:t>             else </a:t>
            </a:r>
            <a:r>
              <a:rPr lang="en-US" sz="2000" dirty="0"/>
              <a:t>1</a:t>
            </a:r>
          </a:p>
          <a:p>
            <a:pPr marL="0" indent="0">
              <a:buNone/>
            </a:pPr>
            <a:r>
              <a:rPr lang="en-US" sz="2000" dirty="0" smtClean="0"/>
              <a:t>             }</a:t>
            </a:r>
            <a:endParaRPr lang="en-US" sz="2000" dirty="0"/>
          </a:p>
          <a:p>
            <a:pPr marL="0" indent="0">
              <a:buNone/>
            </a:pPr>
            <a:r>
              <a:rPr lang="en-US" sz="2000" dirty="0" smtClean="0"/>
              <a:t>             power(2</a:t>
            </a:r>
            <a:r>
              <a:rPr lang="en-US" sz="2000" dirty="0"/>
              <a:t>, 8</a:t>
            </a:r>
            <a:r>
              <a:rPr lang="en-US" sz="2000" dirty="0" smtClean="0"/>
              <a:t>)</a:t>
            </a:r>
          </a:p>
          <a:p>
            <a:pPr marL="0" indent="0">
              <a:buNone/>
            </a:pPr>
            <a:endParaRPr lang="en-US" sz="2000" dirty="0" smtClean="0"/>
          </a:p>
          <a:p>
            <a:r>
              <a:rPr lang="en-US" sz="2000" b="1" dirty="0"/>
              <a:t>Calling Functions with Named </a:t>
            </a:r>
            <a:r>
              <a:rPr lang="en-US" sz="2000" b="1" dirty="0" smtClean="0"/>
              <a:t>Parameters</a:t>
            </a:r>
          </a:p>
          <a:p>
            <a:pPr marL="0" indent="0">
              <a:buNone/>
            </a:pPr>
            <a:r>
              <a:rPr lang="en-US" sz="2000" dirty="0" smtClean="0"/>
              <a:t>	</a:t>
            </a:r>
            <a:r>
              <a:rPr lang="en-US" sz="2000" dirty="0" err="1" smtClean="0"/>
              <a:t>def</a:t>
            </a:r>
            <a:r>
              <a:rPr lang="en-US" sz="2000" dirty="0" smtClean="0"/>
              <a:t> </a:t>
            </a:r>
            <a:r>
              <a:rPr lang="en-US" sz="2000" dirty="0"/>
              <a:t>greet(prefix: String, name: String) = </a:t>
            </a:r>
            <a:r>
              <a:rPr lang="en-US" sz="2000" dirty="0" err="1"/>
              <a:t>s"$prefix</a:t>
            </a:r>
            <a:r>
              <a:rPr lang="en-US" sz="2000" dirty="0"/>
              <a:t> $name"</a:t>
            </a:r>
          </a:p>
          <a:p>
            <a:pPr marL="0" indent="0">
              <a:buNone/>
            </a:pPr>
            <a:r>
              <a:rPr lang="en-US" sz="2000" dirty="0" smtClean="0"/>
              <a:t>	</a:t>
            </a:r>
            <a:r>
              <a:rPr lang="en-US" sz="2000" dirty="0" err="1" smtClean="0"/>
              <a:t>val</a:t>
            </a:r>
            <a:r>
              <a:rPr lang="en-US" sz="2000" dirty="0" smtClean="0"/>
              <a:t> </a:t>
            </a:r>
            <a:r>
              <a:rPr lang="en-US" sz="2000" dirty="0"/>
              <a:t>greeting2 = greet(name = "Brown", prefix = "</a:t>
            </a:r>
            <a:r>
              <a:rPr lang="en-US" sz="2000" dirty="0" err="1"/>
              <a:t>Mr</a:t>
            </a:r>
            <a:r>
              <a:rPr lang="en-US" sz="2000" dirty="0"/>
              <a:t>")</a:t>
            </a:r>
          </a:p>
          <a:p>
            <a:endParaRPr lang="en-US" sz="2000" dirty="0"/>
          </a:p>
          <a:p>
            <a:pPr marL="0" indent="0">
              <a:buNone/>
            </a:pPr>
            <a:endParaRPr lang="en-US" sz="2000" dirty="0" smtClean="0"/>
          </a:p>
          <a:p>
            <a:pPr marL="0" indent="0">
              <a:buNone/>
            </a:pPr>
            <a:endParaRPr lang="it-IT" sz="2000" dirty="0"/>
          </a:p>
          <a:p>
            <a:endParaRPr lang="en-US" dirty="0"/>
          </a:p>
        </p:txBody>
      </p:sp>
    </p:spTree>
    <p:extLst>
      <p:ext uri="{BB962C8B-B14F-4D97-AF65-F5344CB8AC3E}">
        <p14:creationId xmlns:p14="http://schemas.microsoft.com/office/powerpoint/2010/main" xmlns="" val="413511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705600"/>
          </a:xfrm>
        </p:spPr>
        <p:txBody>
          <a:bodyPr/>
          <a:lstStyle/>
          <a:p>
            <a:r>
              <a:rPr lang="en-US" dirty="0"/>
              <a:t> </a:t>
            </a:r>
            <a:r>
              <a:rPr lang="en-US" sz="2000" b="1" dirty="0" smtClean="0"/>
              <a:t>Parameters </a:t>
            </a:r>
            <a:r>
              <a:rPr lang="en-US" sz="2000" b="1" dirty="0"/>
              <a:t>with Default </a:t>
            </a:r>
            <a:r>
              <a:rPr lang="en-US" sz="2000" b="1" dirty="0" smtClean="0"/>
              <a:t>Values</a:t>
            </a:r>
          </a:p>
          <a:p>
            <a:pPr marL="0" indent="0">
              <a:buNone/>
            </a:pPr>
            <a:r>
              <a:rPr lang="en-US" sz="2000" dirty="0" smtClean="0"/>
              <a:t>           </a:t>
            </a:r>
            <a:r>
              <a:rPr lang="en-US" sz="2000" dirty="0" err="1"/>
              <a:t>def</a:t>
            </a:r>
            <a:r>
              <a:rPr lang="en-US" sz="2000" dirty="0"/>
              <a:t> &lt;identifier&gt;(&lt;identifier&gt;: &lt;type&gt; = &lt;value&gt;): &lt;type</a:t>
            </a:r>
            <a:r>
              <a:rPr lang="en-US" sz="2000" dirty="0" smtClean="0"/>
              <a:t>&gt;</a:t>
            </a:r>
          </a:p>
          <a:p>
            <a:pPr marL="0" indent="0">
              <a:buNone/>
            </a:pPr>
            <a:r>
              <a:rPr lang="en-US" sz="2000" dirty="0"/>
              <a:t> </a:t>
            </a:r>
            <a:r>
              <a:rPr lang="en-US" sz="2000" dirty="0" smtClean="0"/>
              <a:t>          </a:t>
            </a:r>
            <a:r>
              <a:rPr lang="en-US" sz="2000" dirty="0" err="1" smtClean="0"/>
              <a:t>eg</a:t>
            </a:r>
            <a:endParaRPr lang="en-US" sz="2000" dirty="0" smtClean="0"/>
          </a:p>
          <a:p>
            <a:pPr marL="0" indent="0">
              <a:buNone/>
            </a:pPr>
            <a:r>
              <a:rPr lang="en-US" sz="2000" dirty="0"/>
              <a:t>             </a:t>
            </a:r>
            <a:r>
              <a:rPr lang="en-US" sz="2000" dirty="0" err="1"/>
              <a:t>def</a:t>
            </a:r>
            <a:r>
              <a:rPr lang="en-US" sz="2000" dirty="0"/>
              <a:t> greet(prefix: String = "</a:t>
            </a:r>
            <a:r>
              <a:rPr lang="en-US" sz="2000" dirty="0" err="1"/>
              <a:t>Mr</a:t>
            </a:r>
            <a:r>
              <a:rPr lang="en-US" sz="2000" dirty="0"/>
              <a:t>", name: String) = s"$</a:t>
            </a:r>
            <a:r>
              <a:rPr lang="en-US" sz="2000" dirty="0" err="1"/>
              <a:t>prefix$name</a:t>
            </a:r>
            <a:r>
              <a:rPr lang="en-US" sz="2000" dirty="0"/>
              <a:t>"</a:t>
            </a:r>
          </a:p>
          <a:p>
            <a:pPr marL="0" indent="0">
              <a:buNone/>
            </a:pPr>
            <a:r>
              <a:rPr lang="en-US" sz="2000" dirty="0" smtClean="0"/>
              <a:t>             </a:t>
            </a:r>
            <a:r>
              <a:rPr lang="en-US" sz="2000" dirty="0" err="1" smtClean="0"/>
              <a:t>val</a:t>
            </a:r>
            <a:r>
              <a:rPr lang="en-US" sz="2000" dirty="0" smtClean="0"/>
              <a:t> </a:t>
            </a:r>
            <a:r>
              <a:rPr lang="en-US" sz="2000" dirty="0"/>
              <a:t>greeting1 = greet(name = "Paul</a:t>
            </a:r>
            <a:r>
              <a:rPr lang="en-US" sz="2000" dirty="0" smtClean="0"/>
              <a:t>")</a:t>
            </a:r>
          </a:p>
          <a:p>
            <a:pPr marL="0" indent="0">
              <a:buNone/>
            </a:pPr>
            <a:endParaRPr lang="en-US" sz="2000" dirty="0" smtClean="0"/>
          </a:p>
          <a:p>
            <a:r>
              <a:rPr lang="en-US" sz="2000" b="1" dirty="0"/>
              <a:t>More than one </a:t>
            </a:r>
            <a:r>
              <a:rPr lang="en-US" sz="2000" b="1" dirty="0" smtClean="0"/>
              <a:t>parameter</a:t>
            </a:r>
          </a:p>
          <a:p>
            <a:pPr marL="0" indent="0">
              <a:buNone/>
            </a:pPr>
            <a:r>
              <a:rPr lang="en-US" sz="2000" dirty="0" smtClean="0"/>
              <a:t>             </a:t>
            </a:r>
            <a:r>
              <a:rPr lang="en-US" sz="2000" dirty="0" err="1" smtClean="0"/>
              <a:t>def</a:t>
            </a:r>
            <a:r>
              <a:rPr lang="en-US" sz="2000" dirty="0" smtClean="0"/>
              <a:t> </a:t>
            </a:r>
            <a:r>
              <a:rPr lang="en-US" sz="2000" dirty="0"/>
              <a:t>sum(items: </a:t>
            </a:r>
            <a:r>
              <a:rPr lang="en-US" sz="2000" dirty="0" err="1"/>
              <a:t>Int</a:t>
            </a:r>
            <a:r>
              <a:rPr lang="en-US" sz="2000" dirty="0"/>
              <a:t>*) = {</a:t>
            </a:r>
          </a:p>
          <a:p>
            <a:pPr marL="0" indent="0">
              <a:buNone/>
            </a:pPr>
            <a:r>
              <a:rPr lang="en-US" sz="2000" dirty="0"/>
              <a:t>   </a:t>
            </a:r>
            <a:r>
              <a:rPr lang="en-US" sz="2000" dirty="0" smtClean="0"/>
              <a:t>          </a:t>
            </a:r>
            <a:r>
              <a:rPr lang="en-US" sz="2000" dirty="0" err="1" smtClean="0"/>
              <a:t>var</a:t>
            </a:r>
            <a:r>
              <a:rPr lang="en-US" sz="2000" dirty="0" smtClean="0"/>
              <a:t> </a:t>
            </a:r>
            <a:r>
              <a:rPr lang="en-US" sz="2000" dirty="0"/>
              <a:t>total = 0</a:t>
            </a:r>
          </a:p>
          <a:p>
            <a:pPr marL="0" indent="0">
              <a:buNone/>
            </a:pPr>
            <a:r>
              <a:rPr lang="en-US" sz="2000" dirty="0"/>
              <a:t>   </a:t>
            </a:r>
            <a:r>
              <a:rPr lang="en-US" sz="2000" dirty="0" smtClean="0"/>
              <a:t>          for </a:t>
            </a:r>
            <a:r>
              <a:rPr lang="en-US" sz="2000" dirty="0"/>
              <a:t>(</a:t>
            </a:r>
            <a:r>
              <a:rPr lang="en-US" sz="2000" dirty="0" err="1"/>
              <a:t>i</a:t>
            </a:r>
            <a:r>
              <a:rPr lang="en-US" sz="2000" dirty="0"/>
              <a:t> &lt;- items) total = total + </a:t>
            </a:r>
            <a:r>
              <a:rPr lang="en-US" sz="2000" dirty="0" err="1"/>
              <a:t>i</a:t>
            </a:r>
            <a:endParaRPr lang="en-US" sz="2000" dirty="0"/>
          </a:p>
          <a:p>
            <a:pPr marL="0" indent="0">
              <a:buNone/>
            </a:pPr>
            <a:r>
              <a:rPr lang="en-US" sz="2000" dirty="0"/>
              <a:t>   </a:t>
            </a:r>
            <a:r>
              <a:rPr lang="en-US" sz="2000" dirty="0" smtClean="0"/>
              <a:t>          print </a:t>
            </a:r>
            <a:r>
              <a:rPr lang="en-US" sz="2000" dirty="0"/>
              <a:t>(</a:t>
            </a:r>
            <a:r>
              <a:rPr lang="en-US" sz="2000" dirty="0" err="1"/>
              <a:t>s"Total</a:t>
            </a:r>
            <a:r>
              <a:rPr lang="en-US" sz="2000" dirty="0"/>
              <a:t> amount is $total")</a:t>
            </a:r>
          </a:p>
          <a:p>
            <a:pPr marL="0" indent="0">
              <a:buNone/>
            </a:pPr>
            <a:r>
              <a:rPr lang="en-US" sz="2000" dirty="0" smtClean="0"/>
              <a:t>             }</a:t>
            </a:r>
            <a:endParaRPr lang="en-US" sz="2000" dirty="0"/>
          </a:p>
          <a:p>
            <a:pPr marL="0" indent="0">
              <a:buNone/>
            </a:pPr>
            <a:r>
              <a:rPr lang="en-US" sz="2000" dirty="0" smtClean="0"/>
              <a:t>             sum(10,20,30,40)    //calling the function</a:t>
            </a:r>
          </a:p>
          <a:p>
            <a:pPr marL="0" indent="0">
              <a:buNone/>
            </a:pPr>
            <a:endParaRPr lang="en-US" sz="2000" dirty="0" smtClean="0"/>
          </a:p>
          <a:p>
            <a:r>
              <a:rPr lang="en-US" sz="2000" b="1" dirty="0"/>
              <a:t>Parameter </a:t>
            </a:r>
            <a:r>
              <a:rPr lang="en-US" sz="2000" b="1" dirty="0" smtClean="0"/>
              <a:t>Groups</a:t>
            </a:r>
          </a:p>
          <a:p>
            <a:pPr marL="0" indent="0">
              <a:buNone/>
            </a:pPr>
            <a:r>
              <a:rPr lang="en-US" sz="2000" dirty="0" smtClean="0"/>
              <a:t>            </a:t>
            </a:r>
            <a:r>
              <a:rPr lang="en-US" sz="2000" dirty="0" err="1" smtClean="0"/>
              <a:t>def</a:t>
            </a:r>
            <a:r>
              <a:rPr lang="en-US" sz="2000" dirty="0" smtClean="0"/>
              <a:t> </a:t>
            </a:r>
            <a:r>
              <a:rPr lang="en-US" sz="2000" dirty="0"/>
              <a:t>max(x: </a:t>
            </a:r>
            <a:r>
              <a:rPr lang="en-US" sz="2000" dirty="0" err="1"/>
              <a:t>Int</a:t>
            </a:r>
            <a:r>
              <a:rPr lang="en-US" sz="2000" dirty="0"/>
              <a:t>)(y: </a:t>
            </a:r>
            <a:r>
              <a:rPr lang="en-US" sz="2000" dirty="0" err="1"/>
              <a:t>Int</a:t>
            </a:r>
            <a:r>
              <a:rPr lang="en-US" sz="2000" dirty="0"/>
              <a:t>) = if (x &gt; y) x else y</a:t>
            </a:r>
          </a:p>
          <a:p>
            <a:pPr marL="0" indent="0">
              <a:buNone/>
            </a:pPr>
            <a:r>
              <a:rPr lang="en-US" sz="2000" dirty="0" smtClean="0"/>
              <a:t>             </a:t>
            </a:r>
            <a:r>
              <a:rPr lang="en-US" sz="2000" dirty="0" err="1" smtClean="0"/>
              <a:t>var</a:t>
            </a:r>
            <a:r>
              <a:rPr lang="en-US" sz="2000" dirty="0" smtClean="0"/>
              <a:t> </a:t>
            </a:r>
            <a:r>
              <a:rPr lang="en-US" sz="2000" dirty="0"/>
              <a:t>larger = max(20)(39)</a:t>
            </a:r>
          </a:p>
        </p:txBody>
      </p:sp>
    </p:spTree>
    <p:extLst>
      <p:ext uri="{BB962C8B-B14F-4D97-AF65-F5344CB8AC3E}">
        <p14:creationId xmlns:p14="http://schemas.microsoft.com/office/powerpoint/2010/main" xmlns="" val="2599226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065" y="151808"/>
            <a:ext cx="8763000" cy="6430962"/>
          </a:xfrm>
        </p:spPr>
        <p:txBody>
          <a:bodyPr>
            <a:normAutofit/>
          </a:bodyPr>
          <a:lstStyle/>
          <a:p>
            <a:r>
              <a:rPr lang="en-US" sz="2000" b="1" dirty="0"/>
              <a:t>Type </a:t>
            </a:r>
            <a:r>
              <a:rPr lang="en-US" sz="2000" b="1" dirty="0" smtClean="0"/>
              <a:t>Parameters</a:t>
            </a:r>
          </a:p>
          <a:p>
            <a:pPr marL="0" indent="0">
              <a:buNone/>
            </a:pPr>
            <a:r>
              <a:rPr lang="en-US" sz="2000" dirty="0" smtClean="0"/>
              <a:t>               </a:t>
            </a:r>
            <a:r>
              <a:rPr lang="en-US" sz="2000" dirty="0" err="1" smtClean="0"/>
              <a:t>def</a:t>
            </a:r>
            <a:r>
              <a:rPr lang="en-US" sz="2000" dirty="0" smtClean="0"/>
              <a:t> </a:t>
            </a:r>
            <a:r>
              <a:rPr lang="en-US" sz="2000" dirty="0"/>
              <a:t>identity[A](a: A): A = a</a:t>
            </a:r>
          </a:p>
          <a:p>
            <a:pPr marL="0" indent="0">
              <a:buNone/>
            </a:pPr>
            <a:r>
              <a:rPr lang="en-US" sz="2000" dirty="0" smtClean="0"/>
              <a:t>               </a:t>
            </a:r>
            <a:r>
              <a:rPr lang="en-US" sz="2000" dirty="0" err="1" smtClean="0"/>
              <a:t>val</a:t>
            </a:r>
            <a:r>
              <a:rPr lang="en-US" sz="2000" dirty="0" smtClean="0"/>
              <a:t> </a:t>
            </a:r>
            <a:r>
              <a:rPr lang="en-US" sz="2000" dirty="0"/>
              <a:t>s = identity[String]("Hello")</a:t>
            </a:r>
          </a:p>
          <a:p>
            <a:pPr marL="0" indent="0">
              <a:buNone/>
            </a:pPr>
            <a:r>
              <a:rPr lang="en-US" sz="2000" dirty="0" smtClean="0"/>
              <a:t>               </a:t>
            </a:r>
            <a:r>
              <a:rPr lang="en-US" sz="2000" dirty="0" err="1" smtClean="0"/>
              <a:t>val</a:t>
            </a:r>
            <a:r>
              <a:rPr lang="en-US" sz="2000" dirty="0" smtClean="0"/>
              <a:t> </a:t>
            </a:r>
            <a:r>
              <a:rPr lang="en-US" sz="2000" dirty="0"/>
              <a:t>d = identity[Double](2.717)</a:t>
            </a:r>
          </a:p>
          <a:p>
            <a:pPr marL="0" indent="0">
              <a:buNone/>
            </a:pPr>
            <a:r>
              <a:rPr lang="en-US" sz="2000" dirty="0" smtClean="0"/>
              <a:t>               print(</a:t>
            </a:r>
            <a:r>
              <a:rPr lang="en-US" sz="2000" dirty="0" err="1" smtClean="0"/>
              <a:t>s"Value</a:t>
            </a:r>
            <a:r>
              <a:rPr lang="en-US" sz="2000" dirty="0" smtClean="0"/>
              <a:t> </a:t>
            </a:r>
            <a:r>
              <a:rPr lang="en-US" sz="2000" dirty="0"/>
              <a:t>of s is $s")</a:t>
            </a:r>
          </a:p>
          <a:p>
            <a:pPr marL="0" indent="0">
              <a:buNone/>
            </a:pPr>
            <a:r>
              <a:rPr lang="en-US" sz="2000" dirty="0" smtClean="0"/>
              <a:t>               </a:t>
            </a:r>
            <a:r>
              <a:rPr lang="en-US" sz="2000" dirty="0" err="1" smtClean="0"/>
              <a:t>println</a:t>
            </a:r>
            <a:r>
              <a:rPr lang="en-US" sz="2000" dirty="0" smtClean="0"/>
              <a:t>(</a:t>
            </a:r>
            <a:r>
              <a:rPr lang="en-US" sz="2000" dirty="0" err="1" smtClean="0"/>
              <a:t>s"Value</a:t>
            </a:r>
            <a:r>
              <a:rPr lang="en-US" sz="2000" dirty="0" smtClean="0"/>
              <a:t> </a:t>
            </a:r>
            <a:r>
              <a:rPr lang="en-US" sz="2000" dirty="0"/>
              <a:t>of d is $</a:t>
            </a:r>
            <a:r>
              <a:rPr lang="en-US" sz="2000" dirty="0" smtClean="0"/>
              <a:t>d“)</a:t>
            </a:r>
            <a:endParaRPr lang="en-US" sz="2000" dirty="0"/>
          </a:p>
        </p:txBody>
      </p:sp>
      <p:sp>
        <p:nvSpPr>
          <p:cNvPr id="9" name="Rectangle 6"/>
          <p:cNvSpPr>
            <a:spLocks noChangeArrowheads="1"/>
          </p:cNvSpPr>
          <p:nvPr/>
        </p:nvSpPr>
        <p:spPr bwMode="auto">
          <a:xfrm>
            <a:off x="0" y="-30087"/>
            <a:ext cx="65" cy="517374"/>
          </a:xfrm>
          <a:prstGeom prst="rect">
            <a:avLst/>
          </a:prstGeom>
          <a:solidFill>
            <a:srgbClr val="FBFBFB"/>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9424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705600"/>
          </a:xfrm>
        </p:spPr>
        <p:txBody>
          <a:bodyPr>
            <a:normAutofit lnSpcReduction="10000"/>
          </a:bodyPr>
          <a:lstStyle/>
          <a:p>
            <a:r>
              <a:rPr lang="en-US" sz="2000" b="1" dirty="0"/>
              <a:t>Higher-Order </a:t>
            </a:r>
            <a:r>
              <a:rPr lang="en-US" sz="2000" b="1" dirty="0" smtClean="0"/>
              <a:t>Functions-</a:t>
            </a:r>
            <a:r>
              <a:rPr lang="en-US" sz="2000" dirty="0" smtClean="0"/>
              <a:t>&gt;A </a:t>
            </a:r>
            <a:r>
              <a:rPr lang="en-US" sz="2000" dirty="0"/>
              <a:t>higher-order function is a function that has a value with a function type as an input parameter or return value</a:t>
            </a:r>
            <a:r>
              <a:rPr lang="en-US" sz="2000" dirty="0" smtClean="0"/>
              <a:t>.</a:t>
            </a:r>
          </a:p>
          <a:p>
            <a:pPr marL="0" indent="0">
              <a:buNone/>
            </a:pPr>
            <a:r>
              <a:rPr lang="en-US" sz="2000" dirty="0"/>
              <a:t> </a:t>
            </a:r>
            <a:r>
              <a:rPr lang="en-US" sz="2000" dirty="0" smtClean="0"/>
              <a:t>     </a:t>
            </a:r>
            <a:r>
              <a:rPr lang="en-US" sz="2000" dirty="0" err="1" smtClean="0"/>
              <a:t>def</a:t>
            </a:r>
            <a:r>
              <a:rPr lang="en-US" sz="2000" dirty="0" smtClean="0"/>
              <a:t> </a:t>
            </a:r>
            <a:r>
              <a:rPr lang="en-US" sz="2000" dirty="0" err="1"/>
              <a:t>safeStringOp</a:t>
            </a:r>
            <a:r>
              <a:rPr lang="en-US" sz="2000" dirty="0"/>
              <a:t>(s: String, f: String =&gt; String) = {</a:t>
            </a:r>
          </a:p>
          <a:p>
            <a:pPr marL="0" indent="0">
              <a:buNone/>
            </a:pPr>
            <a:r>
              <a:rPr lang="en-US" sz="2000" dirty="0" smtClean="0"/>
              <a:t>       </a:t>
            </a:r>
            <a:r>
              <a:rPr lang="en-US" sz="2000" dirty="0"/>
              <a:t>if (s != null) f(s) else s</a:t>
            </a:r>
          </a:p>
          <a:p>
            <a:pPr marL="0" indent="0">
              <a:buNone/>
            </a:pPr>
            <a:r>
              <a:rPr lang="en-US" sz="2000" dirty="0" smtClean="0"/>
              <a:t>       }</a:t>
            </a:r>
            <a:endParaRPr lang="en-US" sz="2000" dirty="0"/>
          </a:p>
          <a:p>
            <a:pPr marL="0" indent="0">
              <a:buNone/>
            </a:pPr>
            <a:r>
              <a:rPr lang="en-US" sz="2000" dirty="0" smtClean="0"/>
              <a:t>      </a:t>
            </a:r>
            <a:r>
              <a:rPr lang="en-US" sz="2000" dirty="0" err="1" smtClean="0"/>
              <a:t>def</a:t>
            </a:r>
            <a:r>
              <a:rPr lang="en-US" sz="2000" dirty="0" smtClean="0"/>
              <a:t> </a:t>
            </a:r>
            <a:r>
              <a:rPr lang="en-US" sz="2000" dirty="0"/>
              <a:t>reverser(s: String) = </a:t>
            </a:r>
            <a:r>
              <a:rPr lang="en-US" sz="2000" dirty="0" err="1"/>
              <a:t>s.reverse</a:t>
            </a:r>
            <a:endParaRPr lang="en-US" sz="2000" dirty="0"/>
          </a:p>
          <a:p>
            <a:pPr marL="0" indent="0">
              <a:buNone/>
            </a:pPr>
            <a:r>
              <a:rPr lang="en-US" sz="2000" dirty="0" smtClean="0"/>
              <a:t>      </a:t>
            </a:r>
            <a:r>
              <a:rPr lang="en-US" sz="2000" dirty="0" err="1" smtClean="0"/>
              <a:t>safeStringOp</a:t>
            </a:r>
            <a:r>
              <a:rPr lang="en-US" sz="2000" dirty="0"/>
              <a:t>("Ready", reverser</a:t>
            </a:r>
            <a:r>
              <a:rPr lang="en-US" sz="2000" dirty="0" smtClean="0"/>
              <a:t>)</a:t>
            </a:r>
          </a:p>
          <a:p>
            <a:pPr marL="0" indent="0">
              <a:buNone/>
            </a:pPr>
            <a:endParaRPr lang="en-US" sz="2000" dirty="0" smtClean="0"/>
          </a:p>
          <a:p>
            <a:r>
              <a:rPr lang="en-US" sz="2000" b="1" dirty="0" smtClean="0"/>
              <a:t>Function Literals or </a:t>
            </a:r>
            <a:r>
              <a:rPr lang="en-US" sz="2000" b="1" dirty="0"/>
              <a:t>Anonymous </a:t>
            </a:r>
            <a:r>
              <a:rPr lang="en-US" sz="2000" b="1" dirty="0" smtClean="0"/>
              <a:t>functions</a:t>
            </a:r>
            <a:r>
              <a:rPr lang="en-US" sz="2000" dirty="0" smtClean="0"/>
              <a:t>-&gt;Function </a:t>
            </a:r>
            <a:r>
              <a:rPr lang="en-US" sz="2000" dirty="0"/>
              <a:t>that lacks a name, and assign it to a new function </a:t>
            </a:r>
            <a:r>
              <a:rPr lang="en-US" sz="2000" dirty="0" smtClean="0"/>
              <a:t>value</a:t>
            </a:r>
          </a:p>
          <a:p>
            <a:pPr marL="0" indent="0">
              <a:buNone/>
            </a:pPr>
            <a:r>
              <a:rPr lang="en-US" sz="2000" dirty="0"/>
              <a:t>       </a:t>
            </a:r>
            <a:r>
              <a:rPr lang="en-US" sz="2000" dirty="0" err="1"/>
              <a:t>val</a:t>
            </a:r>
            <a:r>
              <a:rPr lang="en-US" sz="2000" dirty="0"/>
              <a:t> </a:t>
            </a:r>
            <a:r>
              <a:rPr lang="en-US" sz="2000" dirty="0" err="1"/>
              <a:t>doubler</a:t>
            </a:r>
            <a:r>
              <a:rPr lang="en-US" sz="2000" dirty="0"/>
              <a:t> = (x: </a:t>
            </a:r>
            <a:r>
              <a:rPr lang="en-US" sz="2000" dirty="0" err="1"/>
              <a:t>Int</a:t>
            </a:r>
            <a:r>
              <a:rPr lang="en-US" sz="2000" dirty="0"/>
              <a:t>) =&gt; x * 2</a:t>
            </a:r>
          </a:p>
          <a:p>
            <a:pPr marL="0" indent="0">
              <a:buNone/>
            </a:pPr>
            <a:r>
              <a:rPr lang="en-US" sz="2000" dirty="0" smtClean="0"/>
              <a:t>       </a:t>
            </a:r>
            <a:r>
              <a:rPr lang="en-US" sz="2000" dirty="0" err="1" smtClean="0"/>
              <a:t>val</a:t>
            </a:r>
            <a:r>
              <a:rPr lang="en-US" sz="2000" dirty="0" smtClean="0"/>
              <a:t> </a:t>
            </a:r>
            <a:r>
              <a:rPr lang="en-US" sz="2000" dirty="0"/>
              <a:t>doubled = </a:t>
            </a:r>
            <a:r>
              <a:rPr lang="en-US" sz="2000" dirty="0" err="1"/>
              <a:t>doubler</a:t>
            </a:r>
            <a:r>
              <a:rPr lang="en-US" sz="2000" dirty="0"/>
              <a:t>(22</a:t>
            </a:r>
            <a:r>
              <a:rPr lang="en-US" sz="2000" dirty="0" smtClean="0"/>
              <a:t>)</a:t>
            </a:r>
          </a:p>
          <a:p>
            <a:pPr marL="0" indent="0">
              <a:buNone/>
            </a:pPr>
            <a:endParaRPr lang="en-US" sz="2000" dirty="0" smtClean="0"/>
          </a:p>
          <a:p>
            <a:pPr marL="0" indent="0">
              <a:buNone/>
            </a:pPr>
            <a:r>
              <a:rPr lang="en-US" sz="2000" b="1" dirty="0"/>
              <a:t> </a:t>
            </a:r>
            <a:r>
              <a:rPr lang="en-US" sz="2000" b="1" dirty="0" smtClean="0"/>
              <a:t> </a:t>
            </a:r>
            <a:r>
              <a:rPr lang="en-US" sz="2000" b="1" dirty="0"/>
              <a:t>Combined Example of Function Type and Function Literal</a:t>
            </a:r>
            <a:r>
              <a:rPr lang="en-US" sz="2000" b="1" dirty="0" smtClean="0"/>
              <a:t>:</a:t>
            </a:r>
            <a:endParaRPr lang="en-US" sz="2000" dirty="0"/>
          </a:p>
          <a:p>
            <a:pPr marL="0" indent="0">
              <a:buNone/>
            </a:pPr>
            <a:r>
              <a:rPr lang="en-US" sz="2000" dirty="0"/>
              <a:t>    </a:t>
            </a:r>
            <a:r>
              <a:rPr lang="en-US" sz="2000" dirty="0" err="1"/>
              <a:t>def</a:t>
            </a:r>
            <a:r>
              <a:rPr lang="en-US" sz="2000" dirty="0"/>
              <a:t> </a:t>
            </a:r>
            <a:r>
              <a:rPr lang="en-US" sz="2000" dirty="0" err="1"/>
              <a:t>safeStringOp</a:t>
            </a:r>
            <a:r>
              <a:rPr lang="en-US" sz="2000" dirty="0"/>
              <a:t>(s: String, f: String =&gt; String) = {</a:t>
            </a:r>
          </a:p>
          <a:p>
            <a:pPr marL="0" indent="0">
              <a:buNone/>
            </a:pPr>
            <a:r>
              <a:rPr lang="en-US" sz="2000" dirty="0"/>
              <a:t>            if (s != null) f(s) else s</a:t>
            </a:r>
          </a:p>
          <a:p>
            <a:pPr marL="0" indent="0">
              <a:buNone/>
            </a:pPr>
            <a:r>
              <a:rPr lang="en-US" sz="2000" dirty="0"/>
              <a:t>     }</a:t>
            </a:r>
          </a:p>
          <a:p>
            <a:pPr marL="0" indent="0">
              <a:buNone/>
            </a:pPr>
            <a:r>
              <a:rPr lang="en-US" sz="2000" dirty="0"/>
              <a:t>     </a:t>
            </a:r>
            <a:r>
              <a:rPr lang="en-US" sz="2000" dirty="0" err="1"/>
              <a:t>safeStringOp</a:t>
            </a:r>
            <a:r>
              <a:rPr lang="en-US" sz="2000" dirty="0"/>
              <a:t>(null, (s: String) =&gt; </a:t>
            </a:r>
            <a:r>
              <a:rPr lang="en-US" sz="2000" dirty="0" err="1"/>
              <a:t>s.reverse</a:t>
            </a:r>
            <a:r>
              <a:rPr lang="en-US" sz="2000" dirty="0"/>
              <a:t>)</a:t>
            </a:r>
          </a:p>
          <a:p>
            <a:pPr marL="0" indent="0">
              <a:buNone/>
            </a:pPr>
            <a:r>
              <a:rPr lang="en-US" sz="2000" dirty="0"/>
              <a:t>     </a:t>
            </a:r>
            <a:r>
              <a:rPr lang="en-US" sz="2000" dirty="0" err="1"/>
              <a:t>safeStringOp</a:t>
            </a:r>
            <a:r>
              <a:rPr lang="en-US" sz="2000" dirty="0"/>
              <a:t>("Ready", (s: String) =&gt; </a:t>
            </a:r>
            <a:r>
              <a:rPr lang="en-US" sz="2000" dirty="0" err="1"/>
              <a:t>s.reverse</a:t>
            </a:r>
            <a:r>
              <a:rPr lang="en-US" sz="2000" dirty="0"/>
              <a:t>)</a:t>
            </a:r>
          </a:p>
          <a:p>
            <a:pPr marL="0" indent="0">
              <a:buNone/>
            </a:pPr>
            <a:endParaRPr lang="en-US" sz="2000" dirty="0"/>
          </a:p>
        </p:txBody>
      </p:sp>
    </p:spTree>
    <p:extLst>
      <p:ext uri="{BB962C8B-B14F-4D97-AF65-F5344CB8AC3E}">
        <p14:creationId xmlns:p14="http://schemas.microsoft.com/office/powerpoint/2010/main" xmlns="" val="33160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705600"/>
          </a:xfrm>
        </p:spPr>
        <p:txBody>
          <a:bodyPr>
            <a:normAutofit/>
          </a:bodyPr>
          <a:lstStyle/>
          <a:p>
            <a:pPr marL="0" indent="0" algn="ctr">
              <a:buNone/>
            </a:pPr>
            <a:r>
              <a:rPr lang="en-US" sz="2400" dirty="0" smtClean="0"/>
              <a:t> </a:t>
            </a:r>
            <a:r>
              <a:rPr lang="en-US" sz="2400" b="1" dirty="0">
                <a:solidFill>
                  <a:schemeClr val="accent6">
                    <a:lumMod val="75000"/>
                  </a:schemeClr>
                </a:solidFill>
              </a:rPr>
              <a:t>Scala </a:t>
            </a:r>
            <a:r>
              <a:rPr lang="en-US" sz="2400" b="1" dirty="0" smtClean="0">
                <a:solidFill>
                  <a:schemeClr val="accent6">
                    <a:lumMod val="75000"/>
                  </a:schemeClr>
                </a:solidFill>
              </a:rPr>
              <a:t>– Closures</a:t>
            </a:r>
            <a:endParaRPr lang="en-US" sz="2400" b="1" dirty="0">
              <a:solidFill>
                <a:schemeClr val="accent6">
                  <a:lumMod val="75000"/>
                </a:schemeClr>
              </a:solidFill>
            </a:endParaRPr>
          </a:p>
          <a:p>
            <a:pPr marL="0" indent="0">
              <a:buNone/>
            </a:pPr>
            <a:r>
              <a:rPr lang="en-US" sz="2000" dirty="0"/>
              <a:t>A </a:t>
            </a:r>
            <a:r>
              <a:rPr lang="en-US" sz="2000" b="1" dirty="0"/>
              <a:t>closure</a:t>
            </a:r>
            <a:r>
              <a:rPr lang="en-US" sz="2000" dirty="0"/>
              <a:t> is a function, whose return value depends on the value of one or more variables declared outside this function</a:t>
            </a:r>
            <a:r>
              <a:rPr lang="en-US" sz="2000" dirty="0" smtClean="0"/>
              <a:t>.</a:t>
            </a:r>
          </a:p>
          <a:p>
            <a:pPr marL="0" indent="0">
              <a:buNone/>
            </a:pPr>
            <a:r>
              <a:rPr lang="en-US" sz="2000" dirty="0"/>
              <a:t>Now </a:t>
            </a:r>
            <a:r>
              <a:rPr lang="en-US" sz="2000" b="1" dirty="0"/>
              <a:t>factor</a:t>
            </a:r>
            <a:r>
              <a:rPr lang="en-US" sz="2000" dirty="0"/>
              <a:t> has a reference to a variable outside the function but in the enclosing scope.</a:t>
            </a:r>
            <a:endParaRPr lang="en-US" sz="2000" dirty="0" smtClean="0"/>
          </a:p>
          <a:p>
            <a:pPr marL="0" indent="0">
              <a:buNone/>
            </a:pPr>
            <a:r>
              <a:rPr lang="en-US" sz="2200" dirty="0"/>
              <a:t>object Demo {</a:t>
            </a:r>
          </a:p>
          <a:p>
            <a:pPr marL="0" indent="0">
              <a:buNone/>
            </a:pPr>
            <a:r>
              <a:rPr lang="en-US" sz="2200" dirty="0"/>
              <a:t>   </a:t>
            </a:r>
            <a:r>
              <a:rPr lang="en-US" sz="2200" dirty="0" err="1"/>
              <a:t>def</a:t>
            </a:r>
            <a:r>
              <a:rPr lang="en-US" sz="2200" dirty="0"/>
              <a:t> main(</a:t>
            </a:r>
            <a:r>
              <a:rPr lang="en-US" sz="2200" dirty="0" err="1"/>
              <a:t>args</a:t>
            </a:r>
            <a:r>
              <a:rPr lang="en-US" sz="2200" dirty="0"/>
              <a:t>: Array[String]) {</a:t>
            </a:r>
          </a:p>
          <a:p>
            <a:pPr marL="0" indent="0">
              <a:buNone/>
            </a:pPr>
            <a:r>
              <a:rPr lang="en-US" sz="2200" dirty="0"/>
              <a:t>      </a:t>
            </a:r>
            <a:r>
              <a:rPr lang="en-US" sz="2200" dirty="0" err="1"/>
              <a:t>println</a:t>
            </a:r>
            <a:r>
              <a:rPr lang="en-US" sz="2200" dirty="0"/>
              <a:t>( "multiplier(1) value = " +  multiplier(1) )</a:t>
            </a:r>
          </a:p>
          <a:p>
            <a:pPr marL="0" indent="0">
              <a:buNone/>
            </a:pPr>
            <a:r>
              <a:rPr lang="en-US" sz="2200" dirty="0"/>
              <a:t>      </a:t>
            </a:r>
            <a:r>
              <a:rPr lang="en-US" sz="2200" dirty="0" err="1"/>
              <a:t>println</a:t>
            </a:r>
            <a:r>
              <a:rPr lang="en-US" sz="2200" dirty="0"/>
              <a:t>( "multiplier(2) value = " +  multiplier(2) )</a:t>
            </a:r>
          </a:p>
          <a:p>
            <a:pPr marL="0" indent="0">
              <a:buNone/>
            </a:pPr>
            <a:r>
              <a:rPr lang="en-US" sz="2200" dirty="0"/>
              <a:t>   }</a:t>
            </a:r>
          </a:p>
          <a:p>
            <a:pPr marL="0" indent="0">
              <a:buNone/>
            </a:pPr>
            <a:r>
              <a:rPr lang="en-US" sz="2200" dirty="0"/>
              <a:t>   </a:t>
            </a:r>
            <a:r>
              <a:rPr lang="en-US" sz="2200" dirty="0" err="1"/>
              <a:t>var</a:t>
            </a:r>
            <a:r>
              <a:rPr lang="en-US" sz="2200" dirty="0"/>
              <a:t> factor = 3</a:t>
            </a:r>
          </a:p>
          <a:p>
            <a:pPr marL="0" indent="0">
              <a:buNone/>
            </a:pPr>
            <a:r>
              <a:rPr lang="en-US" sz="2200" dirty="0"/>
              <a:t>   </a:t>
            </a:r>
            <a:r>
              <a:rPr lang="en-US" sz="2200" dirty="0" err="1"/>
              <a:t>val</a:t>
            </a:r>
            <a:r>
              <a:rPr lang="en-US" sz="2200" dirty="0"/>
              <a:t> multiplier = (</a:t>
            </a:r>
            <a:r>
              <a:rPr lang="en-US" sz="2200" dirty="0" err="1"/>
              <a:t>i:Int</a:t>
            </a:r>
            <a:r>
              <a:rPr lang="en-US" sz="2200" dirty="0"/>
              <a:t>) =&gt; </a:t>
            </a:r>
            <a:r>
              <a:rPr lang="en-US" sz="2200" dirty="0" err="1"/>
              <a:t>i</a:t>
            </a:r>
            <a:r>
              <a:rPr lang="en-US" sz="2200" dirty="0"/>
              <a:t> * factor</a:t>
            </a:r>
          </a:p>
          <a:p>
            <a:pPr marL="0" indent="0">
              <a:buNone/>
            </a:pPr>
            <a:r>
              <a:rPr lang="en-US" sz="2200" dirty="0"/>
              <a:t>}</a:t>
            </a:r>
          </a:p>
        </p:txBody>
      </p:sp>
    </p:spTree>
    <p:extLst>
      <p:ext uri="{BB962C8B-B14F-4D97-AF65-F5344CB8AC3E}">
        <p14:creationId xmlns:p14="http://schemas.microsoft.com/office/powerpoint/2010/main" xmlns="" val="323039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229600" cy="6553200"/>
          </a:xfrm>
        </p:spPr>
        <p:txBody>
          <a:bodyPr>
            <a:normAutofit/>
          </a:bodyPr>
          <a:lstStyle/>
          <a:p>
            <a:pPr marL="0" indent="0">
              <a:buNone/>
            </a:pPr>
            <a:r>
              <a:rPr lang="en-US" sz="2400" b="1" dirty="0">
                <a:solidFill>
                  <a:schemeClr val="accent6">
                    <a:lumMod val="75000"/>
                  </a:schemeClr>
                </a:solidFill>
              </a:rPr>
              <a:t>Scala</a:t>
            </a:r>
            <a:r>
              <a:rPr lang="en-US" sz="2000" b="1" dirty="0" smtClean="0"/>
              <a:t> </a:t>
            </a:r>
            <a:r>
              <a:rPr lang="en-US" sz="2400" b="1" dirty="0">
                <a:solidFill>
                  <a:schemeClr val="accent6">
                    <a:lumMod val="75000"/>
                  </a:schemeClr>
                </a:solidFill>
              </a:rPr>
              <a:t>Collections</a:t>
            </a:r>
          </a:p>
          <a:p>
            <a:pPr marL="0" indent="0">
              <a:buNone/>
            </a:pPr>
            <a:r>
              <a:rPr lang="en-US" sz="2000" dirty="0" smtClean="0"/>
              <a:t>Scala </a:t>
            </a:r>
            <a:r>
              <a:rPr lang="en-US" sz="2000" dirty="0"/>
              <a:t>has a rich set of collection library. Collections are containers of things. Those containers can be sequenced, linear sets of items like List, Tuple, Option, Map, etc. The collections may have an arbitrary number of elements or be bounded to zero </a:t>
            </a:r>
            <a:r>
              <a:rPr lang="en-US" sz="2000" dirty="0" smtClean="0"/>
              <a:t>or </a:t>
            </a:r>
            <a:r>
              <a:rPr lang="en-US" sz="2000" dirty="0"/>
              <a:t>one element (e.g., Option</a:t>
            </a:r>
            <a:r>
              <a:rPr lang="en-US" sz="2000" dirty="0" smtClean="0"/>
              <a:t>).</a:t>
            </a:r>
          </a:p>
          <a:p>
            <a:pPr marL="0" indent="0">
              <a:buNone/>
            </a:pPr>
            <a:endParaRPr lang="en-US" sz="2000" dirty="0"/>
          </a:p>
          <a:p>
            <a:r>
              <a:rPr lang="en-US" sz="2000" dirty="0"/>
              <a:t>Understanding the Collections </a:t>
            </a:r>
            <a:r>
              <a:rPr lang="en-US" sz="2000" dirty="0" smtClean="0"/>
              <a:t>Hierarchy:- </a:t>
            </a:r>
            <a:r>
              <a:rPr lang="en-US" sz="2000" dirty="0"/>
              <a:t>The Scala collections hierarchy is very rich (deep and wide), and understanding how</a:t>
            </a:r>
          </a:p>
          <a:p>
            <a:pPr marL="0" indent="0">
              <a:buNone/>
            </a:pPr>
            <a:r>
              <a:rPr lang="en-US" sz="2000" dirty="0" smtClean="0"/>
              <a:t>      it’s </a:t>
            </a:r>
            <a:r>
              <a:rPr lang="en-US" sz="2000" dirty="0"/>
              <a:t>organized can be helpful when choosing a collection to solve problem.</a:t>
            </a:r>
          </a:p>
          <a:p>
            <a:pPr marL="0" indent="0">
              <a:buNone/>
            </a:pPr>
            <a:endParaRPr lang="en-US" sz="2000" dirty="0"/>
          </a:p>
        </p:txBody>
      </p:sp>
      <p:pic>
        <p:nvPicPr>
          <p:cNvPr id="5" name="Picture 4"/>
          <p:cNvPicPr>
            <a:picLocks noChangeAspect="1"/>
          </p:cNvPicPr>
          <p:nvPr/>
        </p:nvPicPr>
        <p:blipFill>
          <a:blip r:embed="rId2"/>
          <a:stretch>
            <a:fillRect/>
          </a:stretch>
        </p:blipFill>
        <p:spPr>
          <a:xfrm>
            <a:off x="2017200" y="3733800"/>
            <a:ext cx="4500000" cy="2759925"/>
          </a:xfrm>
          <a:prstGeom prst="rect">
            <a:avLst/>
          </a:prstGeom>
        </p:spPr>
      </p:pic>
    </p:spTree>
    <p:extLst>
      <p:ext uri="{BB962C8B-B14F-4D97-AF65-F5344CB8AC3E}">
        <p14:creationId xmlns:p14="http://schemas.microsoft.com/office/powerpoint/2010/main" xmlns="" val="262786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8488C4">
                <a:alpha val="0"/>
                <a:lumMod val="13000"/>
                <a:lumOff val="87000"/>
              </a:srgbClr>
            </a:gs>
            <a:gs pos="73000">
              <a:srgbClr val="D4DEFF"/>
            </a:gs>
            <a:gs pos="100000">
              <a:srgbClr val="D4DEFF"/>
            </a:gs>
            <a:gs pos="100000">
              <a:srgbClr val="96AB94"/>
            </a:gs>
          </a:gsLst>
          <a:lin ang="5400000" scaled="1"/>
          <a:tileRect/>
        </a:gradFill>
        <a:effectLst/>
      </p:bgPr>
    </p:bg>
    <p:spTree>
      <p:nvGrpSpPr>
        <p:cNvPr id="1" name=""/>
        <p:cNvGrpSpPr/>
        <p:nvPr/>
      </p:nvGrpSpPr>
      <p:grpSpPr>
        <a:xfrm>
          <a:off x="0" y="0"/>
          <a:ext cx="0" cy="0"/>
          <a:chOff x="0" y="0"/>
          <a:chExt cx="0" cy="0"/>
        </a:xfrm>
      </p:grpSpPr>
      <p:sp>
        <p:nvSpPr>
          <p:cNvPr id="4" name="TextBox 3"/>
          <p:cNvSpPr txBox="1"/>
          <p:nvPr/>
        </p:nvSpPr>
        <p:spPr>
          <a:xfrm>
            <a:off x="76200" y="228600"/>
            <a:ext cx="8839200" cy="6740307"/>
          </a:xfrm>
          <a:prstGeom prst="rect">
            <a:avLst/>
          </a:prstGeom>
          <a:noFill/>
        </p:spPr>
        <p:txBody>
          <a:bodyPr wrap="square" rtlCol="0">
            <a:spAutoFit/>
          </a:bodyPr>
          <a:lstStyle/>
          <a:p>
            <a:r>
              <a:rPr lang="en-US" dirty="0"/>
              <a:t>Scala, short for Scalable Language, is a hybrid functional programming language</a:t>
            </a:r>
            <a:r>
              <a:rPr lang="en-US" dirty="0" smtClean="0"/>
              <a:t>.</a:t>
            </a:r>
            <a:r>
              <a:rPr lang="en-US" dirty="0"/>
              <a:t> </a:t>
            </a:r>
            <a:endParaRPr lang="en-US" dirty="0" smtClean="0"/>
          </a:p>
          <a:p>
            <a:r>
              <a:rPr lang="en-US" dirty="0" smtClean="0"/>
              <a:t>Scala </a:t>
            </a:r>
            <a:r>
              <a:rPr lang="en-US" dirty="0"/>
              <a:t>smoothly integrates features </a:t>
            </a:r>
            <a:r>
              <a:rPr lang="en-US" dirty="0" smtClean="0"/>
              <a:t>of object-oriented </a:t>
            </a:r>
            <a:r>
              <a:rPr lang="en-US" dirty="0"/>
              <a:t>and functional languages and Scala is compiled to run on the Java Virtual Machine</a:t>
            </a:r>
            <a:r>
              <a:rPr lang="en-US" dirty="0" smtClean="0"/>
              <a:t>.</a:t>
            </a:r>
          </a:p>
          <a:p>
            <a:endParaRPr lang="en-US" sz="2000" dirty="0" smtClean="0"/>
          </a:p>
          <a:p>
            <a:r>
              <a:rPr lang="en-US" sz="2000" b="1" dirty="0"/>
              <a:t>Scala is object-oriented</a:t>
            </a:r>
            <a:r>
              <a:rPr lang="en-US" sz="2000" b="1" dirty="0" smtClean="0"/>
              <a:t>:</a:t>
            </a:r>
          </a:p>
          <a:p>
            <a:endParaRPr lang="en-US" sz="2000" dirty="0" smtClean="0"/>
          </a:p>
          <a:p>
            <a:r>
              <a:rPr lang="en-US" dirty="0" smtClean="0"/>
              <a:t>Scala </a:t>
            </a:r>
            <a:r>
              <a:rPr lang="en-US" dirty="0"/>
              <a:t>is a pure object-oriented language in the sense that every value is an object</a:t>
            </a:r>
            <a:r>
              <a:rPr lang="en-US" dirty="0" smtClean="0"/>
              <a:t>.</a:t>
            </a:r>
          </a:p>
          <a:p>
            <a:endParaRPr lang="en-US" sz="2000" dirty="0" smtClean="0"/>
          </a:p>
          <a:p>
            <a:r>
              <a:rPr lang="en-US" sz="2000" b="1" dirty="0"/>
              <a:t>Scala is functional:</a:t>
            </a:r>
          </a:p>
          <a:p>
            <a:r>
              <a:rPr lang="en-US" sz="2000" dirty="0"/>
              <a:t>Scala is also a functional language in the sense that every function is a value and because every value is an object so ultimately every function is an object.</a:t>
            </a:r>
          </a:p>
          <a:p>
            <a:r>
              <a:rPr lang="en-US" sz="2000" dirty="0"/>
              <a:t>Scala provides a lightweight syntax for defining </a:t>
            </a:r>
            <a:r>
              <a:rPr lang="en-US" sz="2000" b="1" dirty="0"/>
              <a:t>anonymous functions</a:t>
            </a:r>
            <a:r>
              <a:rPr lang="en-US" sz="2000" dirty="0"/>
              <a:t>, it supports </a:t>
            </a:r>
            <a:r>
              <a:rPr lang="en-US" sz="2000" b="1" dirty="0"/>
              <a:t>higher-order functions</a:t>
            </a:r>
            <a:r>
              <a:rPr lang="en-US" sz="2000" dirty="0"/>
              <a:t>, it allows functions to be </a:t>
            </a:r>
            <a:r>
              <a:rPr lang="en-US" sz="2000" b="1" dirty="0"/>
              <a:t>nested</a:t>
            </a:r>
            <a:r>
              <a:rPr lang="en-US" sz="2000" dirty="0"/>
              <a:t>, and supports </a:t>
            </a:r>
            <a:r>
              <a:rPr lang="en-US" sz="2000" b="1" dirty="0"/>
              <a:t>currying</a:t>
            </a:r>
            <a:r>
              <a:rPr lang="en-US" sz="2000" dirty="0"/>
              <a:t>. </a:t>
            </a:r>
            <a:endParaRPr lang="en-US" sz="2000" dirty="0" smtClean="0"/>
          </a:p>
          <a:p>
            <a:endParaRPr lang="en-US" sz="2000" dirty="0"/>
          </a:p>
          <a:p>
            <a:r>
              <a:rPr lang="en-US" sz="2000" b="1" dirty="0"/>
              <a:t>Scala is statically </a:t>
            </a:r>
            <a:r>
              <a:rPr lang="en-US" sz="2000" b="1" dirty="0" smtClean="0"/>
              <a:t>typed: </a:t>
            </a:r>
            <a:endParaRPr lang="en-US" sz="2000" b="1" dirty="0"/>
          </a:p>
          <a:p>
            <a:r>
              <a:rPr lang="en-US" sz="2000" b="1" dirty="0"/>
              <a:t>    </a:t>
            </a:r>
            <a:r>
              <a:rPr lang="en-US" sz="2000" dirty="0"/>
              <a:t>Scala, unlike some of the other statically typed languages (C, Pascal, Rust, etc.), does not expect you to provide redundant type information. You don't have to specify a type in most cases, and you certainly don't have to repeat it.</a:t>
            </a:r>
            <a:endParaRPr lang="en-US" sz="2000" b="1" dirty="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xmlns="" val="31362154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629400"/>
          </a:xfrm>
        </p:spPr>
        <p:txBody>
          <a:bodyPr>
            <a:normAutofit/>
          </a:bodyPr>
          <a:lstStyle/>
          <a:p>
            <a:pPr marL="0" indent="0">
              <a:buNone/>
            </a:pPr>
            <a:r>
              <a:rPr lang="en-US" sz="2000" b="1" dirty="0" smtClean="0"/>
              <a:t>Sequences :- </a:t>
            </a:r>
            <a:r>
              <a:rPr lang="en-US" sz="2000" dirty="0"/>
              <a:t>Digging a little deeper into the </a:t>
            </a:r>
            <a:r>
              <a:rPr lang="en-US" sz="2000" i="1" dirty="0"/>
              <a:t>sequence </a:t>
            </a:r>
            <a:r>
              <a:rPr lang="en-US" sz="2000" dirty="0"/>
              <a:t>hierarchy, Scala contains a large number </a:t>
            </a:r>
            <a:r>
              <a:rPr lang="en-US" sz="2000" dirty="0" smtClean="0"/>
              <a:t>of sequences</a:t>
            </a:r>
            <a:r>
              <a:rPr lang="en-US" sz="2000" dirty="0"/>
              <a:t>, many of which are </a:t>
            </a:r>
            <a:r>
              <a:rPr lang="en-US" sz="2000" dirty="0" smtClean="0"/>
              <a:t>shown in below </a:t>
            </a:r>
            <a:endParaRPr lang="en-US" sz="2000" b="1" dirty="0" smtClean="0"/>
          </a:p>
          <a:p>
            <a:pPr marL="0" indent="0">
              <a:buNone/>
            </a:pPr>
            <a:endParaRPr lang="en-US" sz="2000" b="1" dirty="0"/>
          </a:p>
        </p:txBody>
      </p:sp>
      <p:pic>
        <p:nvPicPr>
          <p:cNvPr id="5" name="Picture 4"/>
          <p:cNvPicPr>
            <a:picLocks noChangeAspect="1"/>
          </p:cNvPicPr>
          <p:nvPr/>
        </p:nvPicPr>
        <p:blipFill>
          <a:blip r:embed="rId2"/>
          <a:stretch>
            <a:fillRect/>
          </a:stretch>
        </p:blipFill>
        <p:spPr>
          <a:xfrm>
            <a:off x="724499" y="1944000"/>
            <a:ext cx="7695001" cy="2970000"/>
          </a:xfrm>
          <a:prstGeom prst="rect">
            <a:avLst/>
          </a:prstGeom>
        </p:spPr>
      </p:pic>
    </p:spTree>
    <p:extLst>
      <p:ext uri="{BB962C8B-B14F-4D97-AF65-F5344CB8AC3E}">
        <p14:creationId xmlns:p14="http://schemas.microsoft.com/office/powerpoint/2010/main" xmlns="" val="2229439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lstStyle/>
          <a:p>
            <a:pPr marL="0" indent="0">
              <a:buNone/>
            </a:pPr>
            <a:r>
              <a:rPr lang="en-US" sz="2000" b="1" dirty="0"/>
              <a:t>Lists, Sets, and </a:t>
            </a:r>
            <a:r>
              <a:rPr lang="en-US" sz="2000" b="1" dirty="0" smtClean="0"/>
              <a:t>Maps</a:t>
            </a:r>
          </a:p>
          <a:p>
            <a:pPr marL="0" indent="0">
              <a:buNone/>
            </a:pPr>
            <a:r>
              <a:rPr lang="en-US" sz="2000" dirty="0"/>
              <a:t>Let’s start with </a:t>
            </a:r>
            <a:r>
              <a:rPr lang="en-US" sz="2000" dirty="0" smtClean="0"/>
              <a:t>the </a:t>
            </a:r>
            <a:r>
              <a:rPr lang="en-US" sz="2000" b="1" dirty="0" smtClean="0"/>
              <a:t>List </a:t>
            </a:r>
            <a:r>
              <a:rPr lang="en-US" sz="2000" b="1" dirty="0"/>
              <a:t>type</a:t>
            </a:r>
            <a:r>
              <a:rPr lang="en-US" sz="2000" dirty="0"/>
              <a:t>, an immutable singly linked list. You can create a list by invoking it as a function, passing in its contents in the form of comma-separated </a:t>
            </a:r>
            <a:r>
              <a:rPr lang="en-US" sz="2000" dirty="0" smtClean="0"/>
              <a:t>parameters</a:t>
            </a:r>
            <a:r>
              <a:rPr lang="en-US" sz="2000" dirty="0"/>
              <a:t>.</a:t>
            </a:r>
            <a:endParaRPr lang="en-US" sz="2000" dirty="0" smtClean="0"/>
          </a:p>
          <a:p>
            <a:pPr marL="0" indent="0">
              <a:buNone/>
            </a:pPr>
            <a:r>
              <a:rPr lang="en-US" sz="2000" dirty="0" err="1" smtClean="0"/>
              <a:t>eg</a:t>
            </a:r>
            <a:endParaRPr lang="en-US" sz="2000" dirty="0" smtClean="0"/>
          </a:p>
          <a:p>
            <a:pPr marL="0" indent="0">
              <a:buNone/>
            </a:pPr>
            <a:r>
              <a:rPr lang="en-US" sz="2000" dirty="0" err="1"/>
              <a:t>scala</a:t>
            </a:r>
            <a:r>
              <a:rPr lang="en-US" sz="2000" dirty="0"/>
              <a:t>&gt; </a:t>
            </a:r>
            <a:r>
              <a:rPr lang="en-US" sz="2000" dirty="0" err="1"/>
              <a:t>val</a:t>
            </a:r>
            <a:r>
              <a:rPr lang="en-US" sz="2000" dirty="0"/>
              <a:t> numbers = List(32, 95, 24, 21, 17</a:t>
            </a:r>
            <a:r>
              <a:rPr lang="en-US" sz="2000" dirty="0" smtClean="0"/>
              <a:t>)</a:t>
            </a:r>
            <a:endParaRPr lang="en-US" sz="2000" dirty="0"/>
          </a:p>
          <a:p>
            <a:pPr marL="0" indent="0">
              <a:buNone/>
            </a:pPr>
            <a:r>
              <a:rPr lang="en-US" sz="2000" dirty="0" err="1"/>
              <a:t>scala</a:t>
            </a:r>
            <a:r>
              <a:rPr lang="en-US" sz="2000" dirty="0"/>
              <a:t>&gt; </a:t>
            </a:r>
            <a:r>
              <a:rPr lang="en-US" sz="2000" dirty="0" err="1"/>
              <a:t>val</a:t>
            </a:r>
            <a:r>
              <a:rPr lang="en-US" sz="2000" dirty="0"/>
              <a:t> colors = List("red", "green", "blue")</a:t>
            </a:r>
          </a:p>
          <a:p>
            <a:pPr marL="0" indent="0">
              <a:buNone/>
            </a:pPr>
            <a:r>
              <a:rPr lang="it-IT" sz="2000" dirty="0"/>
              <a:t>scala&gt; colors.head</a:t>
            </a:r>
          </a:p>
          <a:p>
            <a:pPr marL="0" indent="0">
              <a:buNone/>
            </a:pPr>
            <a:r>
              <a:rPr lang="it-IT" sz="2000" dirty="0"/>
              <a:t>scala&gt; colors.tail</a:t>
            </a:r>
          </a:p>
          <a:p>
            <a:pPr marL="0" indent="0">
              <a:buNone/>
            </a:pPr>
            <a:r>
              <a:rPr lang="it-IT" sz="2000" dirty="0"/>
              <a:t>scala&gt; colors(1)</a:t>
            </a:r>
          </a:p>
          <a:p>
            <a:pPr marL="0" indent="0">
              <a:buNone/>
            </a:pPr>
            <a:r>
              <a:rPr lang="it-IT" sz="2000" dirty="0"/>
              <a:t>scala&gt; colors(2</a:t>
            </a:r>
            <a:r>
              <a:rPr lang="it-IT" sz="2000" dirty="0" smtClean="0"/>
              <a:t>)</a:t>
            </a:r>
          </a:p>
          <a:p>
            <a:pPr marL="0" indent="0">
              <a:buNone/>
            </a:pPr>
            <a:endParaRPr lang="it-IT" sz="2000" dirty="0" smtClean="0"/>
          </a:p>
          <a:p>
            <a:pPr marL="0" indent="0">
              <a:buNone/>
            </a:pPr>
            <a:r>
              <a:rPr lang="en-US" sz="2000" dirty="0"/>
              <a:t>Let’s try out using for-loops to iterate over the “numbers” and “colors” lists:</a:t>
            </a:r>
            <a:endParaRPr lang="it-IT" sz="2000" dirty="0" smtClean="0"/>
          </a:p>
          <a:p>
            <a:pPr marL="0" indent="0">
              <a:buNone/>
            </a:pPr>
            <a:r>
              <a:rPr lang="en-US" sz="2000" dirty="0" err="1"/>
              <a:t>scala</a:t>
            </a:r>
            <a:r>
              <a:rPr lang="en-US" sz="2000" dirty="0"/>
              <a:t>&gt; </a:t>
            </a:r>
            <a:r>
              <a:rPr lang="en-US" sz="2000" dirty="0" err="1"/>
              <a:t>var</a:t>
            </a:r>
            <a:r>
              <a:rPr lang="en-US" sz="2000" dirty="0"/>
              <a:t> total = 0; for (</a:t>
            </a:r>
            <a:r>
              <a:rPr lang="en-US" sz="2000" dirty="0" err="1"/>
              <a:t>i</a:t>
            </a:r>
            <a:r>
              <a:rPr lang="en-US" sz="2000" dirty="0"/>
              <a:t> &lt;- numbers) { total += </a:t>
            </a:r>
            <a:r>
              <a:rPr lang="en-US" sz="2000" dirty="0" err="1"/>
              <a:t>i</a:t>
            </a:r>
            <a:r>
              <a:rPr lang="en-US" sz="2000" dirty="0"/>
              <a:t> </a:t>
            </a:r>
            <a:r>
              <a:rPr lang="en-US" sz="2000" dirty="0" smtClean="0"/>
              <a:t>}</a:t>
            </a:r>
          </a:p>
          <a:p>
            <a:pPr marL="0" indent="0">
              <a:buNone/>
            </a:pPr>
            <a:r>
              <a:rPr lang="it-IT" sz="2000" dirty="0"/>
              <a:t>scala&gt; for (c &lt;- colors) { println(c) }</a:t>
            </a:r>
            <a:endParaRPr lang="en-US" sz="2000" dirty="0"/>
          </a:p>
          <a:p>
            <a:pPr marL="0" indent="0">
              <a:buNone/>
            </a:pPr>
            <a:endParaRPr lang="en-US" sz="2000" dirty="0"/>
          </a:p>
        </p:txBody>
      </p:sp>
    </p:spTree>
    <p:extLst>
      <p:ext uri="{BB962C8B-B14F-4D97-AF65-F5344CB8AC3E}">
        <p14:creationId xmlns:p14="http://schemas.microsoft.com/office/powerpoint/2010/main" xmlns="" val="2280633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629400"/>
          </a:xfrm>
        </p:spPr>
        <p:txBody>
          <a:bodyPr>
            <a:normAutofit/>
          </a:bodyPr>
          <a:lstStyle/>
          <a:p>
            <a:pPr marL="0" indent="0">
              <a:buNone/>
            </a:pPr>
            <a:r>
              <a:rPr lang="en-US" sz="2000" dirty="0"/>
              <a:t>Scala’s collections use higher-order functions extensively to iterate, map (convert a list item-by-item to a different list), reduce (fold a list into a single element), and perform a wide range of other useful </a:t>
            </a:r>
            <a:r>
              <a:rPr lang="en-US" sz="2000" dirty="0" smtClean="0"/>
              <a:t>operations</a:t>
            </a:r>
          </a:p>
          <a:p>
            <a:pPr marL="0" indent="0">
              <a:buNone/>
            </a:pPr>
            <a:endParaRPr lang="en-US" sz="2000" dirty="0" smtClean="0"/>
          </a:p>
          <a:p>
            <a:pPr marL="0" indent="0">
              <a:buNone/>
            </a:pPr>
            <a:r>
              <a:rPr lang="en-US" sz="2000" dirty="0" err="1" smtClean="0"/>
              <a:t>scala</a:t>
            </a:r>
            <a:r>
              <a:rPr lang="en-US" sz="2000" dirty="0"/>
              <a:t>&gt; </a:t>
            </a:r>
            <a:r>
              <a:rPr lang="en-US" sz="2000" dirty="0" err="1"/>
              <a:t>val</a:t>
            </a:r>
            <a:r>
              <a:rPr lang="en-US" sz="2000" dirty="0"/>
              <a:t> colors = List("red", "green", "blue")</a:t>
            </a:r>
          </a:p>
          <a:p>
            <a:pPr marL="0" indent="0">
              <a:buNone/>
            </a:pPr>
            <a:r>
              <a:rPr lang="en-US" sz="2000" dirty="0" err="1"/>
              <a:t>scala</a:t>
            </a:r>
            <a:r>
              <a:rPr lang="en-US" sz="2000" dirty="0"/>
              <a:t>&gt; </a:t>
            </a:r>
            <a:r>
              <a:rPr lang="en-US" sz="2000" dirty="0" err="1"/>
              <a:t>colors.foreach</a:t>
            </a:r>
            <a:r>
              <a:rPr lang="en-US" sz="2000" dirty="0"/>
              <a:t>( (c: String) =&gt; </a:t>
            </a:r>
            <a:r>
              <a:rPr lang="en-US" sz="2000" dirty="0" err="1"/>
              <a:t>println</a:t>
            </a:r>
            <a:r>
              <a:rPr lang="en-US" sz="2000" dirty="0"/>
              <a:t>(c) ) </a:t>
            </a:r>
          </a:p>
          <a:p>
            <a:pPr marL="0" indent="0">
              <a:buNone/>
            </a:pPr>
            <a:r>
              <a:rPr lang="en-US" sz="2000" dirty="0" err="1"/>
              <a:t>scala</a:t>
            </a:r>
            <a:r>
              <a:rPr lang="en-US" sz="2000" dirty="0"/>
              <a:t>&gt; </a:t>
            </a:r>
            <a:r>
              <a:rPr lang="en-US" sz="2000" dirty="0" err="1"/>
              <a:t>val</a:t>
            </a:r>
            <a:r>
              <a:rPr lang="en-US" sz="2000" dirty="0"/>
              <a:t> sizes = </a:t>
            </a:r>
            <a:r>
              <a:rPr lang="en-US" sz="2000" dirty="0" err="1"/>
              <a:t>colors.map</a:t>
            </a:r>
            <a:r>
              <a:rPr lang="en-US" sz="2000" dirty="0"/>
              <a:t>( (c: String) =&gt; </a:t>
            </a:r>
            <a:r>
              <a:rPr lang="en-US" sz="2000" dirty="0" err="1"/>
              <a:t>c.size</a:t>
            </a:r>
            <a:r>
              <a:rPr lang="en-US" sz="2000" dirty="0"/>
              <a:t> ) </a:t>
            </a:r>
          </a:p>
          <a:p>
            <a:pPr marL="0" indent="0">
              <a:buNone/>
            </a:pPr>
            <a:r>
              <a:rPr lang="en-US" sz="2000" dirty="0" err="1"/>
              <a:t>scala</a:t>
            </a:r>
            <a:r>
              <a:rPr lang="en-US" sz="2000" dirty="0"/>
              <a:t>&gt; </a:t>
            </a:r>
            <a:r>
              <a:rPr lang="en-US" sz="2000" dirty="0" err="1"/>
              <a:t>val</a:t>
            </a:r>
            <a:r>
              <a:rPr lang="en-US" sz="2000" dirty="0"/>
              <a:t> numbers = List(32, 95, 24, 21, 17)</a:t>
            </a:r>
          </a:p>
          <a:p>
            <a:pPr marL="0" indent="0">
              <a:buNone/>
            </a:pPr>
            <a:r>
              <a:rPr lang="en-US" sz="2000" dirty="0" err="1"/>
              <a:t>scala</a:t>
            </a:r>
            <a:r>
              <a:rPr lang="en-US" sz="2000" dirty="0"/>
              <a:t>&gt; </a:t>
            </a:r>
            <a:r>
              <a:rPr lang="en-US" sz="2000" dirty="0" err="1"/>
              <a:t>val</a:t>
            </a:r>
            <a:r>
              <a:rPr lang="en-US" sz="2000" dirty="0"/>
              <a:t> total = </a:t>
            </a:r>
            <a:r>
              <a:rPr lang="en-US" sz="2000" dirty="0" err="1"/>
              <a:t>numbers.reduce</a:t>
            </a:r>
            <a:r>
              <a:rPr lang="en-US" sz="2000" dirty="0"/>
              <a:t>( (a: </a:t>
            </a:r>
            <a:r>
              <a:rPr lang="en-US" sz="2000" dirty="0" err="1"/>
              <a:t>Int</a:t>
            </a:r>
            <a:r>
              <a:rPr lang="en-US" sz="2000" dirty="0"/>
              <a:t>, b: </a:t>
            </a:r>
            <a:r>
              <a:rPr lang="en-US" sz="2000" dirty="0" err="1"/>
              <a:t>Int</a:t>
            </a:r>
            <a:r>
              <a:rPr lang="en-US" sz="2000" dirty="0"/>
              <a:t>) =&gt; a + b </a:t>
            </a:r>
            <a:r>
              <a:rPr lang="en-US" sz="2000" dirty="0" smtClean="0"/>
              <a:t>)</a:t>
            </a:r>
          </a:p>
          <a:p>
            <a:pPr marL="0" indent="0">
              <a:buNone/>
            </a:pPr>
            <a:endParaRPr lang="en-US" sz="2000" dirty="0" smtClean="0"/>
          </a:p>
          <a:p>
            <a:pPr marL="0" indent="0">
              <a:buNone/>
            </a:pPr>
            <a:r>
              <a:rPr lang="en-US" sz="2000" dirty="0"/>
              <a:t>A </a:t>
            </a:r>
            <a:r>
              <a:rPr lang="en-US" sz="2000" b="1" dirty="0"/>
              <a:t>Set</a:t>
            </a:r>
            <a:r>
              <a:rPr lang="en-US" sz="2000" dirty="0"/>
              <a:t> is an immutable and unordered collection of unique elements, but works similarly to List. Here is an example of creating a Set with duplicate items. As another subtype of </a:t>
            </a:r>
            <a:r>
              <a:rPr lang="en-US" sz="2000" dirty="0" err="1"/>
              <a:t>Iterable</a:t>
            </a:r>
            <a:r>
              <a:rPr lang="en-US" sz="2000" dirty="0"/>
              <a:t>, a Set instance supports the same operations as a List instance </a:t>
            </a:r>
            <a:r>
              <a:rPr lang="en-US" sz="2000" dirty="0" smtClean="0"/>
              <a:t>does.</a:t>
            </a:r>
          </a:p>
          <a:p>
            <a:pPr marL="0" indent="0">
              <a:buNone/>
            </a:pPr>
            <a:r>
              <a:rPr lang="nn-NO" sz="2000" dirty="0"/>
              <a:t>scala&gt; val unique = Set(10, 20, 30, 20, 20, 10</a:t>
            </a:r>
            <a:r>
              <a:rPr lang="nn-NO" sz="2000" dirty="0" smtClean="0"/>
              <a:t>)</a:t>
            </a:r>
          </a:p>
        </p:txBody>
      </p:sp>
    </p:spTree>
    <p:extLst>
      <p:ext uri="{BB962C8B-B14F-4D97-AF65-F5344CB8AC3E}">
        <p14:creationId xmlns:p14="http://schemas.microsoft.com/office/powerpoint/2010/main" xmlns="" val="324581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686800" cy="6400800"/>
          </a:xfrm>
        </p:spPr>
        <p:txBody>
          <a:bodyPr>
            <a:normAutofit fontScale="92500" lnSpcReduction="10000"/>
          </a:bodyPr>
          <a:lstStyle/>
          <a:p>
            <a:pPr marL="0" indent="0">
              <a:buNone/>
            </a:pPr>
            <a:r>
              <a:rPr lang="en-US" sz="2400" b="1" dirty="0">
                <a:solidFill>
                  <a:schemeClr val="accent6">
                    <a:lumMod val="75000"/>
                  </a:schemeClr>
                </a:solidFill>
                <a:ea typeface="+mj-ea"/>
                <a:cs typeface="+mj-cs"/>
              </a:rPr>
              <a:t>Basic </a:t>
            </a:r>
            <a:r>
              <a:rPr lang="en-US" sz="2400" b="1" dirty="0" smtClean="0">
                <a:solidFill>
                  <a:schemeClr val="accent6">
                    <a:lumMod val="75000"/>
                  </a:schemeClr>
                </a:solidFill>
                <a:ea typeface="+mj-ea"/>
                <a:cs typeface="+mj-cs"/>
              </a:rPr>
              <a:t>Syntax</a:t>
            </a:r>
          </a:p>
          <a:p>
            <a:pPr marL="0" indent="0">
              <a:buNone/>
            </a:pPr>
            <a:endParaRPr lang="en-US" sz="2400" b="1" dirty="0">
              <a:solidFill>
                <a:schemeClr val="accent6">
                  <a:lumMod val="75000"/>
                </a:schemeClr>
              </a:solidFill>
              <a:ea typeface="+mj-ea"/>
              <a:cs typeface="+mj-cs"/>
            </a:endParaRPr>
          </a:p>
          <a:p>
            <a:r>
              <a:rPr lang="en-US" sz="2000" b="1" dirty="0"/>
              <a:t>Case Sensitivity</a:t>
            </a:r>
            <a:r>
              <a:rPr lang="en-US" sz="2000" dirty="0"/>
              <a:t> − Scala is case-sensitive, which means identifier </a:t>
            </a:r>
            <a:r>
              <a:rPr lang="en-US" sz="2000" b="1" dirty="0"/>
              <a:t>Hello</a:t>
            </a:r>
            <a:r>
              <a:rPr lang="en-US" sz="2000" dirty="0"/>
              <a:t> and </a:t>
            </a:r>
            <a:r>
              <a:rPr lang="en-US" sz="2000" b="1" dirty="0"/>
              <a:t>hello</a:t>
            </a:r>
            <a:r>
              <a:rPr lang="en-US" sz="2000" dirty="0"/>
              <a:t> would have different meaning in Scala.</a:t>
            </a:r>
          </a:p>
          <a:p>
            <a:r>
              <a:rPr lang="en-US" sz="2000" b="1" dirty="0"/>
              <a:t>Class Names</a:t>
            </a:r>
            <a:r>
              <a:rPr lang="en-US" sz="2000" dirty="0"/>
              <a:t> − For all class names, the first letter should be in Upper Case. If several words are used to form a name of the class, each inner word's first letter should be in Upper Case.</a:t>
            </a:r>
          </a:p>
          <a:p>
            <a:pPr marL="0" indent="0">
              <a:buNone/>
            </a:pPr>
            <a:r>
              <a:rPr lang="en-US" sz="2000" dirty="0" smtClean="0"/>
              <a:t>     Example</a:t>
            </a:r>
            <a:r>
              <a:rPr lang="en-US" sz="2000" dirty="0"/>
              <a:t> − class </a:t>
            </a:r>
            <a:r>
              <a:rPr lang="en-US" sz="2000" dirty="0" err="1"/>
              <a:t>MyFirstScalaClass</a:t>
            </a:r>
            <a:r>
              <a:rPr lang="en-US" sz="2000" dirty="0"/>
              <a:t>.</a:t>
            </a:r>
          </a:p>
          <a:p>
            <a:r>
              <a:rPr lang="en-US" sz="2000" b="1" dirty="0"/>
              <a:t>Method Names</a:t>
            </a:r>
            <a:r>
              <a:rPr lang="en-US" sz="2000" dirty="0"/>
              <a:t> − All method names should start with a Lower Case letter. If multiple words are used to form the name of the method, then each inner word's first letter should be in Upper Case.</a:t>
            </a:r>
          </a:p>
          <a:p>
            <a:pPr marL="0" indent="0">
              <a:buNone/>
            </a:pPr>
            <a:r>
              <a:rPr lang="en-US" sz="2000" dirty="0" smtClean="0"/>
              <a:t>      Example</a:t>
            </a:r>
            <a:r>
              <a:rPr lang="en-US" sz="2000" dirty="0"/>
              <a:t> − </a:t>
            </a:r>
            <a:r>
              <a:rPr lang="en-US" sz="2000" dirty="0" err="1"/>
              <a:t>def</a:t>
            </a:r>
            <a:r>
              <a:rPr lang="en-US" sz="2000" dirty="0"/>
              <a:t> </a:t>
            </a:r>
            <a:r>
              <a:rPr lang="en-US" sz="2000" dirty="0" err="1"/>
              <a:t>myMethodName</a:t>
            </a:r>
            <a:r>
              <a:rPr lang="en-US" sz="2000" dirty="0"/>
              <a:t>()</a:t>
            </a:r>
          </a:p>
          <a:p>
            <a:r>
              <a:rPr lang="en-US" sz="2000" b="1" dirty="0"/>
              <a:t>Program File Name</a:t>
            </a:r>
            <a:r>
              <a:rPr lang="en-US" sz="2000" dirty="0"/>
              <a:t> − Name of the program file should exactly match the object name. When saving the file you should save it using the object name (Remember Scala is case-sensitive) and append ‘</a:t>
            </a:r>
            <a:r>
              <a:rPr lang="en-US" sz="2000" b="1" dirty="0"/>
              <a:t>.</a:t>
            </a:r>
            <a:r>
              <a:rPr lang="en-US" sz="2000" b="1" dirty="0" err="1"/>
              <a:t>scala</a:t>
            </a:r>
            <a:r>
              <a:rPr lang="en-US" sz="2000" dirty="0"/>
              <a:t>’ to the end of the name. (If the file name and the object name do not match your program will not compile).</a:t>
            </a:r>
          </a:p>
          <a:p>
            <a:pPr marL="0" indent="0">
              <a:buNone/>
            </a:pPr>
            <a:r>
              <a:rPr lang="en-US" sz="2000" dirty="0" smtClean="0"/>
              <a:t>      Example</a:t>
            </a:r>
            <a:r>
              <a:rPr lang="en-US" sz="2000" dirty="0"/>
              <a:t> </a:t>
            </a:r>
            <a:r>
              <a:rPr lang="en-US" sz="2000" dirty="0" smtClean="0"/>
              <a:t>− </a:t>
            </a:r>
            <a:r>
              <a:rPr lang="en-US" sz="2000" dirty="0"/>
              <a:t>Assume '</a:t>
            </a:r>
            <a:r>
              <a:rPr lang="en-US" sz="2000" dirty="0" err="1"/>
              <a:t>HelloWorld</a:t>
            </a:r>
            <a:r>
              <a:rPr lang="en-US" sz="2000" dirty="0"/>
              <a:t>' is the object name. Then the file should </a:t>
            </a:r>
            <a:r>
              <a:rPr lang="en-US" sz="2000" dirty="0" smtClean="0"/>
              <a:t>be</a:t>
            </a:r>
          </a:p>
          <a:p>
            <a:pPr marL="0" indent="0">
              <a:buNone/>
            </a:pPr>
            <a:r>
              <a:rPr lang="en-US" sz="2000" dirty="0" smtClean="0"/>
              <a:t>       </a:t>
            </a:r>
            <a:r>
              <a:rPr lang="en-US" sz="2000" dirty="0"/>
              <a:t>saved as </a:t>
            </a:r>
            <a:r>
              <a:rPr lang="en-US" sz="2000" dirty="0" smtClean="0"/>
              <a:t>'</a:t>
            </a:r>
            <a:r>
              <a:rPr lang="en-US" sz="2000" dirty="0" err="1" smtClean="0"/>
              <a:t>HelloWorld.scala</a:t>
            </a:r>
            <a:r>
              <a:rPr lang="en-US" sz="2000" dirty="0" smtClean="0"/>
              <a:t>'.</a:t>
            </a:r>
          </a:p>
          <a:p>
            <a:r>
              <a:rPr lang="en-US" sz="2000" b="1" dirty="0" err="1" smtClean="0"/>
              <a:t>def</a:t>
            </a:r>
            <a:r>
              <a:rPr lang="en-US" sz="2000" b="1" dirty="0" smtClean="0"/>
              <a:t> main(</a:t>
            </a:r>
            <a:r>
              <a:rPr lang="en-US" sz="2000" b="1" dirty="0" err="1" smtClean="0"/>
              <a:t>args</a:t>
            </a:r>
            <a:r>
              <a:rPr lang="en-US" sz="2000" b="1" dirty="0" smtClean="0"/>
              <a:t>: Array[String])</a:t>
            </a:r>
            <a:r>
              <a:rPr lang="en-US" sz="2000" dirty="0" smtClean="0"/>
              <a:t> − Scala program processing starts from the main() method which is a mandatory part of every Scala Program.</a:t>
            </a:r>
          </a:p>
          <a:p>
            <a:pPr marL="0" indent="0">
              <a:buNone/>
            </a:pPr>
            <a:endParaRPr lang="en-US" sz="2000" dirty="0"/>
          </a:p>
          <a:p>
            <a:pPr marL="0" indent="0">
              <a:buNone/>
            </a:pPr>
            <a:endParaRPr lang="en-US" sz="2000" b="1" dirty="0"/>
          </a:p>
        </p:txBody>
      </p:sp>
    </p:spTree>
    <p:extLst>
      <p:ext uri="{BB962C8B-B14F-4D97-AF65-F5344CB8AC3E}">
        <p14:creationId xmlns:p14="http://schemas.microsoft.com/office/powerpoint/2010/main" xmlns="" val="304853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92500" lnSpcReduction="10000"/>
          </a:bodyPr>
          <a:lstStyle/>
          <a:p>
            <a:pPr marL="0" indent="0">
              <a:lnSpc>
                <a:spcPct val="90000"/>
              </a:lnSpc>
              <a:buNone/>
            </a:pPr>
            <a:r>
              <a:rPr lang="en-US" sz="2200" b="1" dirty="0">
                <a:solidFill>
                  <a:schemeClr val="accent6">
                    <a:lumMod val="75000"/>
                  </a:schemeClr>
                </a:solidFill>
                <a:ea typeface="+mj-ea"/>
                <a:cs typeface="+mj-cs"/>
              </a:rPr>
              <a:t>Naming </a:t>
            </a:r>
            <a:r>
              <a:rPr lang="en-US" sz="2200" b="1" dirty="0" smtClean="0">
                <a:solidFill>
                  <a:schemeClr val="accent6">
                    <a:lumMod val="75000"/>
                  </a:schemeClr>
                </a:solidFill>
                <a:ea typeface="+mj-ea"/>
                <a:cs typeface="+mj-cs"/>
              </a:rPr>
              <a:t>Conventions</a:t>
            </a:r>
          </a:p>
          <a:p>
            <a:pPr marL="0" indent="0">
              <a:lnSpc>
                <a:spcPct val="90000"/>
              </a:lnSpc>
              <a:buNone/>
            </a:pPr>
            <a:r>
              <a:rPr lang="en-US" sz="2000" dirty="0">
                <a:ea typeface="+mj-ea"/>
                <a:cs typeface="+mj-cs"/>
              </a:rPr>
              <a:t>Here are the rules for combining letters, numbers, and characters into valid identifiers in Scala:</a:t>
            </a:r>
          </a:p>
          <a:p>
            <a:pPr marL="0" indent="0">
              <a:lnSpc>
                <a:spcPct val="90000"/>
              </a:lnSpc>
              <a:buNone/>
            </a:pPr>
            <a:endParaRPr lang="en-US" sz="2000" dirty="0">
              <a:ea typeface="+mj-ea"/>
              <a:cs typeface="+mj-cs"/>
            </a:endParaRPr>
          </a:p>
          <a:p>
            <a:pPr>
              <a:lnSpc>
                <a:spcPct val="90000"/>
              </a:lnSpc>
            </a:pPr>
            <a:r>
              <a:rPr lang="en-US" sz="2000" dirty="0">
                <a:ea typeface="+mj-ea"/>
                <a:cs typeface="+mj-cs"/>
              </a:rPr>
              <a:t>A letter followed by zero or more letters and digits.</a:t>
            </a:r>
          </a:p>
          <a:p>
            <a:pPr>
              <a:lnSpc>
                <a:spcPct val="90000"/>
              </a:lnSpc>
            </a:pPr>
            <a:r>
              <a:rPr lang="en-US" sz="2000" dirty="0">
                <a:ea typeface="+mj-ea"/>
                <a:cs typeface="+mj-cs"/>
              </a:rPr>
              <a:t>A letter followed by zero or more letters and digits, then an underscore (_), and then one or more of either letters and digits or operator characters.</a:t>
            </a:r>
          </a:p>
          <a:p>
            <a:pPr>
              <a:lnSpc>
                <a:spcPct val="90000"/>
              </a:lnSpc>
            </a:pPr>
            <a:r>
              <a:rPr lang="en-US" sz="2000" dirty="0">
                <a:ea typeface="+mj-ea"/>
                <a:cs typeface="+mj-cs"/>
              </a:rPr>
              <a:t>One or more operator characters.</a:t>
            </a:r>
          </a:p>
          <a:p>
            <a:pPr>
              <a:lnSpc>
                <a:spcPct val="90000"/>
              </a:lnSpc>
            </a:pPr>
            <a:r>
              <a:rPr lang="en-US" sz="2000" dirty="0">
                <a:ea typeface="+mj-ea"/>
                <a:cs typeface="+mj-cs"/>
              </a:rPr>
              <a:t>One or more of any character except a </a:t>
            </a:r>
            <a:r>
              <a:rPr lang="en-US" sz="2000" dirty="0" err="1">
                <a:ea typeface="+mj-ea"/>
                <a:cs typeface="+mj-cs"/>
              </a:rPr>
              <a:t>backquote</a:t>
            </a:r>
            <a:r>
              <a:rPr lang="en-US" sz="2000" dirty="0">
                <a:ea typeface="+mj-ea"/>
                <a:cs typeface="+mj-cs"/>
              </a:rPr>
              <a:t>, all enclosed in a pair of back-quotes</a:t>
            </a:r>
            <a:r>
              <a:rPr lang="en-US" sz="2000" dirty="0" smtClean="0">
                <a:ea typeface="+mj-ea"/>
                <a:cs typeface="+mj-cs"/>
              </a:rPr>
              <a:t>.</a:t>
            </a:r>
          </a:p>
          <a:p>
            <a:pPr marL="0" indent="0">
              <a:lnSpc>
                <a:spcPct val="90000"/>
              </a:lnSpc>
              <a:buNone/>
            </a:pPr>
            <a:endParaRPr lang="en-US" sz="2000" dirty="0">
              <a:ea typeface="+mj-ea"/>
              <a:cs typeface="+mj-cs"/>
            </a:endParaRPr>
          </a:p>
          <a:p>
            <a:pPr marL="0" indent="0">
              <a:lnSpc>
                <a:spcPct val="90000"/>
              </a:lnSpc>
              <a:buNone/>
            </a:pPr>
            <a:r>
              <a:rPr lang="en-US" sz="2000" dirty="0" err="1" smtClean="0">
                <a:ea typeface="+mj-ea"/>
                <a:cs typeface="+mj-cs"/>
              </a:rPr>
              <a:t>Eg</a:t>
            </a:r>
            <a:r>
              <a:rPr lang="en-US" sz="2000" dirty="0">
                <a:ea typeface="+mj-ea"/>
                <a:cs typeface="+mj-cs"/>
              </a:rPr>
              <a:t>:  </a:t>
            </a:r>
            <a:r>
              <a:rPr lang="en-US" sz="2000" dirty="0" err="1">
                <a:ea typeface="+mj-ea"/>
                <a:cs typeface="+mj-cs"/>
              </a:rPr>
              <a:t>scala</a:t>
            </a:r>
            <a:r>
              <a:rPr lang="en-US" sz="2000" dirty="0">
                <a:ea typeface="+mj-ea"/>
                <a:cs typeface="+mj-cs"/>
              </a:rPr>
              <a:t>&gt; </a:t>
            </a:r>
            <a:r>
              <a:rPr lang="en-US" sz="2000" dirty="0" err="1">
                <a:ea typeface="+mj-ea"/>
                <a:cs typeface="+mj-cs"/>
              </a:rPr>
              <a:t>val</a:t>
            </a:r>
            <a:r>
              <a:rPr lang="en-US" sz="2000" dirty="0">
                <a:ea typeface="+mj-ea"/>
                <a:cs typeface="+mj-cs"/>
              </a:rPr>
              <a:t> </a:t>
            </a:r>
            <a:r>
              <a:rPr lang="el-GR" sz="2000" dirty="0">
                <a:ea typeface="+mj-ea"/>
                <a:cs typeface="+mj-cs"/>
              </a:rPr>
              <a:t>π = 3.14159                           </a:t>
            </a:r>
            <a:r>
              <a:rPr lang="en-US" sz="2000" dirty="0" smtClean="0">
                <a:ea typeface="+mj-ea"/>
                <a:cs typeface="+mj-cs"/>
              </a:rPr>
              <a:t>   //Valid</a:t>
            </a:r>
            <a:r>
              <a:rPr lang="el-GR" sz="2000" dirty="0" smtClean="0">
                <a:ea typeface="+mj-ea"/>
                <a:cs typeface="+mj-cs"/>
              </a:rPr>
              <a:t>                          </a:t>
            </a:r>
            <a:endParaRPr lang="el-GR" sz="2000" dirty="0">
              <a:ea typeface="+mj-ea"/>
              <a:cs typeface="+mj-cs"/>
            </a:endParaRPr>
          </a:p>
          <a:p>
            <a:pPr marL="0" indent="0">
              <a:lnSpc>
                <a:spcPct val="90000"/>
              </a:lnSpc>
              <a:buNone/>
            </a:pPr>
            <a:endParaRPr lang="en-US" sz="2000" dirty="0">
              <a:ea typeface="+mj-ea"/>
              <a:cs typeface="+mj-cs"/>
            </a:endParaRPr>
          </a:p>
          <a:p>
            <a:pPr marL="0" indent="0">
              <a:lnSpc>
                <a:spcPct val="90000"/>
              </a:lnSpc>
              <a:buNone/>
            </a:pPr>
            <a:r>
              <a:rPr lang="en-US" sz="2000" dirty="0" err="1">
                <a:ea typeface="+mj-ea"/>
                <a:cs typeface="+mj-cs"/>
              </a:rPr>
              <a:t>scala</a:t>
            </a:r>
            <a:r>
              <a:rPr lang="en-US" sz="2000" dirty="0">
                <a:ea typeface="+mj-ea"/>
                <a:cs typeface="+mj-cs"/>
              </a:rPr>
              <a:t>&gt; </a:t>
            </a:r>
            <a:r>
              <a:rPr lang="en-US" sz="2000" dirty="0" err="1">
                <a:ea typeface="+mj-ea"/>
                <a:cs typeface="+mj-cs"/>
              </a:rPr>
              <a:t>val</a:t>
            </a:r>
            <a:r>
              <a:rPr lang="en-US" sz="2000" dirty="0">
                <a:ea typeface="+mj-ea"/>
                <a:cs typeface="+mj-cs"/>
              </a:rPr>
              <a:t> $ = "USD currency </a:t>
            </a:r>
            <a:r>
              <a:rPr lang="en-US" sz="2000" dirty="0" smtClean="0">
                <a:ea typeface="+mj-ea"/>
                <a:cs typeface="+mj-cs"/>
              </a:rPr>
              <a:t>symbol“           // Valid</a:t>
            </a:r>
            <a:endParaRPr lang="en-US" sz="2000" dirty="0">
              <a:ea typeface="+mj-ea"/>
              <a:cs typeface="+mj-cs"/>
            </a:endParaRPr>
          </a:p>
          <a:p>
            <a:pPr marL="0" indent="0">
              <a:lnSpc>
                <a:spcPct val="90000"/>
              </a:lnSpc>
              <a:buNone/>
            </a:pPr>
            <a:endParaRPr lang="en-US" sz="2000" dirty="0">
              <a:ea typeface="+mj-ea"/>
              <a:cs typeface="+mj-cs"/>
            </a:endParaRPr>
          </a:p>
          <a:p>
            <a:pPr marL="0" indent="0">
              <a:lnSpc>
                <a:spcPct val="90000"/>
              </a:lnSpc>
              <a:buNone/>
            </a:pPr>
            <a:r>
              <a:rPr lang="en-US" sz="2000" dirty="0" err="1" smtClean="0">
                <a:ea typeface="+mj-ea"/>
                <a:cs typeface="+mj-cs"/>
              </a:rPr>
              <a:t>scala</a:t>
            </a:r>
            <a:r>
              <a:rPr lang="en-US" sz="2000" dirty="0" smtClean="0">
                <a:ea typeface="+mj-ea"/>
                <a:cs typeface="+mj-cs"/>
              </a:rPr>
              <a:t>&gt; </a:t>
            </a:r>
            <a:r>
              <a:rPr lang="en-US" sz="2000" dirty="0" err="1" smtClean="0">
                <a:ea typeface="+mj-ea"/>
                <a:cs typeface="+mj-cs"/>
              </a:rPr>
              <a:t>val</a:t>
            </a:r>
            <a:r>
              <a:rPr lang="en-US" sz="2000" dirty="0" smtClean="0">
                <a:ea typeface="+mj-ea"/>
                <a:cs typeface="+mj-cs"/>
              </a:rPr>
              <a:t> </a:t>
            </a:r>
            <a:r>
              <a:rPr lang="en-US" sz="2000" dirty="0" err="1" smtClean="0">
                <a:ea typeface="+mj-ea"/>
                <a:cs typeface="+mj-cs"/>
              </a:rPr>
              <a:t>o_O</a:t>
            </a:r>
            <a:r>
              <a:rPr lang="en-US" sz="2000" dirty="0" smtClean="0">
                <a:ea typeface="+mj-ea"/>
                <a:cs typeface="+mj-cs"/>
              </a:rPr>
              <a:t> = "Hmm“                                  //Valid</a:t>
            </a:r>
          </a:p>
          <a:p>
            <a:pPr marL="0" indent="0">
              <a:lnSpc>
                <a:spcPct val="90000"/>
              </a:lnSpc>
              <a:buNone/>
            </a:pPr>
            <a:endParaRPr lang="en-US" sz="2000" dirty="0">
              <a:ea typeface="+mj-ea"/>
              <a:cs typeface="+mj-cs"/>
            </a:endParaRPr>
          </a:p>
          <a:p>
            <a:pPr marL="0" indent="0">
              <a:lnSpc>
                <a:spcPct val="90000"/>
              </a:lnSpc>
              <a:buNone/>
            </a:pPr>
            <a:r>
              <a:rPr lang="en-US" sz="2000" dirty="0" err="1">
                <a:ea typeface="+mj-ea"/>
                <a:cs typeface="+mj-cs"/>
              </a:rPr>
              <a:t>scala</a:t>
            </a:r>
            <a:r>
              <a:rPr lang="en-US" sz="2000" dirty="0">
                <a:ea typeface="+mj-ea"/>
                <a:cs typeface="+mj-cs"/>
              </a:rPr>
              <a:t>&gt; </a:t>
            </a:r>
            <a:r>
              <a:rPr lang="en-US" sz="2000" dirty="0" err="1">
                <a:ea typeface="+mj-ea"/>
                <a:cs typeface="+mj-cs"/>
              </a:rPr>
              <a:t>val</a:t>
            </a:r>
            <a:r>
              <a:rPr lang="en-US" sz="2000" dirty="0">
                <a:ea typeface="+mj-ea"/>
                <a:cs typeface="+mj-cs"/>
              </a:rPr>
              <a:t> 50cent = "$0.50"                  </a:t>
            </a:r>
            <a:r>
              <a:rPr lang="en-US" sz="2000" dirty="0" smtClean="0">
                <a:ea typeface="+mj-ea"/>
                <a:cs typeface="+mj-cs"/>
              </a:rPr>
              <a:t>           //Invalid                              </a:t>
            </a:r>
            <a:endParaRPr lang="en-US" sz="2000" dirty="0">
              <a:ea typeface="+mj-ea"/>
              <a:cs typeface="+mj-cs"/>
            </a:endParaRPr>
          </a:p>
          <a:p>
            <a:pPr marL="0" indent="0">
              <a:lnSpc>
                <a:spcPct val="90000"/>
              </a:lnSpc>
              <a:buNone/>
            </a:pPr>
            <a:endParaRPr lang="en-US" sz="2000" dirty="0">
              <a:ea typeface="+mj-ea"/>
              <a:cs typeface="+mj-cs"/>
            </a:endParaRPr>
          </a:p>
          <a:p>
            <a:pPr marL="0" indent="0">
              <a:lnSpc>
                <a:spcPct val="90000"/>
              </a:lnSpc>
              <a:buNone/>
            </a:pPr>
            <a:r>
              <a:rPr lang="en-US" sz="2000" dirty="0" err="1">
                <a:ea typeface="+mj-ea"/>
                <a:cs typeface="+mj-cs"/>
              </a:rPr>
              <a:t>scala</a:t>
            </a:r>
            <a:r>
              <a:rPr lang="en-US" sz="2000" dirty="0">
                <a:ea typeface="+mj-ea"/>
                <a:cs typeface="+mj-cs"/>
              </a:rPr>
              <a:t>&gt; </a:t>
            </a:r>
            <a:r>
              <a:rPr lang="en-US" sz="2000" dirty="0" err="1" smtClean="0">
                <a:ea typeface="+mj-ea"/>
                <a:cs typeface="+mj-cs"/>
              </a:rPr>
              <a:t>val</a:t>
            </a:r>
            <a:r>
              <a:rPr lang="en-US" sz="2000" dirty="0" smtClean="0">
                <a:ea typeface="+mj-ea"/>
                <a:cs typeface="+mj-cs"/>
              </a:rPr>
              <a:t> </a:t>
            </a:r>
            <a:r>
              <a:rPr lang="en-US" sz="2000" dirty="0" err="1" smtClean="0">
                <a:ea typeface="+mj-ea"/>
                <a:cs typeface="+mj-cs"/>
              </a:rPr>
              <a:t>a.b</a:t>
            </a:r>
            <a:r>
              <a:rPr lang="en-US" sz="2000" dirty="0" smtClean="0">
                <a:ea typeface="+mj-ea"/>
                <a:cs typeface="+mj-cs"/>
              </a:rPr>
              <a:t> = </a:t>
            </a:r>
            <a:r>
              <a:rPr lang="en-US" sz="2000" dirty="0">
                <a:ea typeface="+mj-ea"/>
                <a:cs typeface="+mj-cs"/>
              </a:rPr>
              <a:t>25             </a:t>
            </a:r>
            <a:r>
              <a:rPr lang="en-US" sz="2000" dirty="0" smtClean="0">
                <a:ea typeface="+mj-ea"/>
                <a:cs typeface="+mj-cs"/>
              </a:rPr>
              <a:t>                                //Invalid                                           </a:t>
            </a:r>
            <a:endParaRPr lang="en-US" sz="2000" dirty="0">
              <a:ea typeface="+mj-ea"/>
              <a:cs typeface="+mj-cs"/>
            </a:endParaRPr>
          </a:p>
          <a:p>
            <a:pPr marL="0" indent="0">
              <a:lnSpc>
                <a:spcPct val="90000"/>
              </a:lnSpc>
              <a:buNone/>
            </a:pPr>
            <a:endParaRPr lang="en-US" sz="2000" dirty="0">
              <a:ea typeface="+mj-ea"/>
              <a:cs typeface="+mj-cs"/>
            </a:endParaRPr>
          </a:p>
          <a:p>
            <a:pPr marL="0" indent="0">
              <a:lnSpc>
                <a:spcPct val="90000"/>
              </a:lnSpc>
              <a:buNone/>
            </a:pPr>
            <a:r>
              <a:rPr lang="en-US" sz="2000" dirty="0" err="1">
                <a:ea typeface="+mj-ea"/>
                <a:cs typeface="+mj-cs"/>
              </a:rPr>
              <a:t>scala</a:t>
            </a:r>
            <a:r>
              <a:rPr lang="en-US" sz="2000" dirty="0">
                <a:ea typeface="+mj-ea"/>
                <a:cs typeface="+mj-cs"/>
              </a:rPr>
              <a:t>&gt; </a:t>
            </a:r>
            <a:r>
              <a:rPr lang="en-US" sz="2000" dirty="0" err="1">
                <a:ea typeface="+mj-ea"/>
                <a:cs typeface="+mj-cs"/>
              </a:rPr>
              <a:t>val</a:t>
            </a:r>
            <a:r>
              <a:rPr lang="en-US" sz="2000" dirty="0">
                <a:ea typeface="+mj-ea"/>
                <a:cs typeface="+mj-cs"/>
              </a:rPr>
              <a:t> `</a:t>
            </a:r>
            <a:r>
              <a:rPr lang="en-US" sz="2000" dirty="0" err="1">
                <a:ea typeface="+mj-ea"/>
                <a:cs typeface="+mj-cs"/>
              </a:rPr>
              <a:t>a.b</a:t>
            </a:r>
            <a:r>
              <a:rPr lang="en-US" sz="2000" dirty="0">
                <a:ea typeface="+mj-ea"/>
                <a:cs typeface="+mj-cs"/>
              </a:rPr>
              <a:t>` = 4        </a:t>
            </a:r>
            <a:r>
              <a:rPr lang="en-US" sz="2000" dirty="0" smtClean="0">
                <a:ea typeface="+mj-ea"/>
                <a:cs typeface="+mj-cs"/>
              </a:rPr>
              <a:t>                                     //Valid                                               </a:t>
            </a:r>
            <a:endParaRPr lang="en-US" sz="2000" dirty="0">
              <a:ea typeface="+mj-ea"/>
              <a:cs typeface="+mj-cs"/>
            </a:endParaRPr>
          </a:p>
        </p:txBody>
      </p:sp>
    </p:spTree>
    <p:extLst>
      <p:ext uri="{BB962C8B-B14F-4D97-AF65-F5344CB8AC3E}">
        <p14:creationId xmlns:p14="http://schemas.microsoft.com/office/powerpoint/2010/main" xmlns="" val="190721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92500" lnSpcReduction="10000"/>
          </a:bodyPr>
          <a:lstStyle/>
          <a:p>
            <a:pPr marL="0" indent="0">
              <a:buNone/>
            </a:pPr>
            <a:r>
              <a:rPr lang="en-US" sz="2400" b="1" dirty="0" smtClean="0">
                <a:solidFill>
                  <a:schemeClr val="accent6">
                    <a:lumMod val="75000"/>
                  </a:schemeClr>
                </a:solidFill>
                <a:ea typeface="+mj-ea"/>
                <a:cs typeface="+mj-cs"/>
              </a:rPr>
              <a:t>Variables &amp; Values </a:t>
            </a:r>
            <a:r>
              <a:rPr lang="en-US" sz="2400" b="1" dirty="0">
                <a:solidFill>
                  <a:schemeClr val="accent6">
                    <a:lumMod val="75000"/>
                  </a:schemeClr>
                </a:solidFill>
                <a:ea typeface="+mj-ea"/>
                <a:cs typeface="+mj-cs"/>
              </a:rPr>
              <a:t>Declaration</a:t>
            </a:r>
          </a:p>
          <a:p>
            <a:pPr marL="0" indent="0">
              <a:buNone/>
            </a:pPr>
            <a:r>
              <a:rPr lang="en-US" sz="2400" dirty="0"/>
              <a:t>  </a:t>
            </a:r>
            <a:r>
              <a:rPr lang="en-US" sz="1900" dirty="0">
                <a:ea typeface="+mj-ea"/>
                <a:cs typeface="+mj-cs"/>
              </a:rPr>
              <a:t>Scala has a different syntax for declaring variables. They can be defined as value, i.e., constant or a variable. Here, </a:t>
            </a:r>
            <a:r>
              <a:rPr lang="en-US" sz="1900" dirty="0" err="1">
                <a:ea typeface="+mj-ea"/>
                <a:cs typeface="+mj-cs"/>
              </a:rPr>
              <a:t>myVar</a:t>
            </a:r>
            <a:r>
              <a:rPr lang="en-US" sz="1900" dirty="0">
                <a:ea typeface="+mj-ea"/>
                <a:cs typeface="+mj-cs"/>
              </a:rPr>
              <a:t> is declared using the keyword var. It is a variable that can change value and this is called mutable variable. Following is the syntax to define a variable using </a:t>
            </a:r>
            <a:r>
              <a:rPr lang="en-US" sz="1900" dirty="0" err="1">
                <a:ea typeface="+mj-ea"/>
                <a:cs typeface="+mj-cs"/>
              </a:rPr>
              <a:t>var</a:t>
            </a:r>
            <a:r>
              <a:rPr lang="en-US" sz="1900" dirty="0">
                <a:ea typeface="+mj-ea"/>
                <a:cs typeface="+mj-cs"/>
              </a:rPr>
              <a:t> keyword .</a:t>
            </a:r>
          </a:p>
          <a:p>
            <a:pPr marL="0" indent="0">
              <a:buNone/>
            </a:pPr>
            <a:r>
              <a:rPr lang="en-US" sz="1900" dirty="0">
                <a:ea typeface="+mj-ea"/>
                <a:cs typeface="+mj-cs"/>
              </a:rPr>
              <a:t>Syntax:</a:t>
            </a:r>
          </a:p>
          <a:p>
            <a:pPr marL="0" indent="0">
              <a:buNone/>
            </a:pPr>
            <a:r>
              <a:rPr lang="en-US" sz="1900" dirty="0">
                <a:ea typeface="+mj-ea"/>
                <a:cs typeface="+mj-cs"/>
              </a:rPr>
              <a:t>             </a:t>
            </a:r>
            <a:r>
              <a:rPr lang="en-US" sz="1900" dirty="0" smtClean="0">
                <a:ea typeface="+mj-ea"/>
                <a:cs typeface="+mj-cs"/>
              </a:rPr>
              <a:t> </a:t>
            </a:r>
            <a:r>
              <a:rPr lang="en-US" sz="1900" dirty="0" err="1" smtClean="0">
                <a:ea typeface="+mj-ea"/>
                <a:cs typeface="+mj-cs"/>
              </a:rPr>
              <a:t>var</a:t>
            </a:r>
            <a:r>
              <a:rPr lang="en-US" sz="1900" dirty="0" smtClean="0">
                <a:ea typeface="+mj-ea"/>
                <a:cs typeface="+mj-cs"/>
              </a:rPr>
              <a:t>  </a:t>
            </a:r>
            <a:r>
              <a:rPr lang="en-US" sz="1900" dirty="0">
                <a:ea typeface="+mj-ea"/>
                <a:cs typeface="+mj-cs"/>
              </a:rPr>
              <a:t>&lt;identifier&gt;[: &lt;type&gt;] = &lt;data&gt;</a:t>
            </a:r>
          </a:p>
          <a:p>
            <a:pPr marL="0" indent="0">
              <a:buNone/>
            </a:pPr>
            <a:r>
              <a:rPr lang="en-US" sz="1900" dirty="0" err="1">
                <a:ea typeface="+mj-ea"/>
                <a:cs typeface="+mj-cs"/>
              </a:rPr>
              <a:t>Eg</a:t>
            </a:r>
            <a:r>
              <a:rPr lang="en-US" sz="1900" dirty="0">
                <a:ea typeface="+mj-ea"/>
                <a:cs typeface="+mj-cs"/>
              </a:rPr>
              <a:t>         </a:t>
            </a:r>
            <a:r>
              <a:rPr lang="en-US" sz="1900" dirty="0" err="1">
                <a:ea typeface="+mj-ea"/>
                <a:cs typeface="+mj-cs"/>
              </a:rPr>
              <a:t>scala</a:t>
            </a:r>
            <a:r>
              <a:rPr lang="en-US" sz="1900" dirty="0">
                <a:ea typeface="+mj-ea"/>
                <a:cs typeface="+mj-cs"/>
              </a:rPr>
              <a:t>&gt; </a:t>
            </a:r>
            <a:r>
              <a:rPr lang="en-US" sz="1900" dirty="0" err="1">
                <a:ea typeface="+mj-ea"/>
                <a:cs typeface="+mj-cs"/>
              </a:rPr>
              <a:t>var</a:t>
            </a:r>
            <a:r>
              <a:rPr lang="en-US" sz="1900" dirty="0">
                <a:ea typeface="+mj-ea"/>
                <a:cs typeface="+mj-cs"/>
              </a:rPr>
              <a:t> </a:t>
            </a:r>
            <a:r>
              <a:rPr lang="en-US" sz="1900" dirty="0" err="1">
                <a:ea typeface="+mj-ea"/>
                <a:cs typeface="+mj-cs"/>
              </a:rPr>
              <a:t>myVar</a:t>
            </a:r>
            <a:r>
              <a:rPr lang="en-US" sz="1900" dirty="0">
                <a:ea typeface="+mj-ea"/>
                <a:cs typeface="+mj-cs"/>
              </a:rPr>
              <a:t> : Double = 2.72</a:t>
            </a:r>
          </a:p>
          <a:p>
            <a:pPr marL="0" indent="0">
              <a:buNone/>
            </a:pPr>
            <a:r>
              <a:rPr lang="en-US" sz="1900" dirty="0">
                <a:ea typeface="+mj-ea"/>
                <a:cs typeface="+mj-cs"/>
              </a:rPr>
              <a:t>             </a:t>
            </a:r>
            <a:r>
              <a:rPr lang="en-US" sz="1900" dirty="0" err="1">
                <a:ea typeface="+mj-ea"/>
                <a:cs typeface="+mj-cs"/>
              </a:rPr>
              <a:t>scala</a:t>
            </a:r>
            <a:r>
              <a:rPr lang="en-US" sz="1900" dirty="0">
                <a:ea typeface="+mj-ea"/>
                <a:cs typeface="+mj-cs"/>
              </a:rPr>
              <a:t>&gt; </a:t>
            </a:r>
            <a:r>
              <a:rPr lang="en-US" sz="1900" dirty="0" err="1">
                <a:ea typeface="+mj-ea"/>
                <a:cs typeface="+mj-cs"/>
              </a:rPr>
              <a:t>myVar</a:t>
            </a:r>
            <a:r>
              <a:rPr lang="en-US" sz="1900" dirty="0">
                <a:ea typeface="+mj-ea"/>
                <a:cs typeface="+mj-cs"/>
              </a:rPr>
              <a:t> = 355.0 / 113.0</a:t>
            </a:r>
          </a:p>
          <a:p>
            <a:pPr marL="0" indent="0">
              <a:buNone/>
            </a:pPr>
            <a:r>
              <a:rPr lang="en-US" sz="1900" dirty="0">
                <a:ea typeface="+mj-ea"/>
                <a:cs typeface="+mj-cs"/>
              </a:rPr>
              <a:t>             </a:t>
            </a:r>
            <a:r>
              <a:rPr lang="en-US" sz="1900" dirty="0" err="1">
                <a:ea typeface="+mj-ea"/>
                <a:cs typeface="+mj-cs"/>
              </a:rPr>
              <a:t>scala</a:t>
            </a:r>
            <a:r>
              <a:rPr lang="en-US" sz="1900" dirty="0">
                <a:ea typeface="+mj-ea"/>
                <a:cs typeface="+mj-cs"/>
              </a:rPr>
              <a:t>&gt; </a:t>
            </a:r>
            <a:r>
              <a:rPr lang="en-US" sz="1900" dirty="0" err="1">
                <a:ea typeface="+mj-ea"/>
                <a:cs typeface="+mj-cs"/>
              </a:rPr>
              <a:t>myVar</a:t>
            </a:r>
            <a:r>
              <a:rPr lang="en-US" sz="1900" dirty="0">
                <a:ea typeface="+mj-ea"/>
                <a:cs typeface="+mj-cs"/>
              </a:rPr>
              <a:t> = </a:t>
            </a:r>
            <a:r>
              <a:rPr lang="en-US" sz="1900" dirty="0" smtClean="0">
                <a:ea typeface="+mj-ea"/>
                <a:cs typeface="+mj-cs"/>
              </a:rPr>
              <a:t>5</a:t>
            </a:r>
          </a:p>
          <a:p>
            <a:pPr marL="0" indent="0">
              <a:buNone/>
            </a:pPr>
            <a:endParaRPr lang="en-US" sz="1900" dirty="0">
              <a:ea typeface="+mj-ea"/>
              <a:cs typeface="+mj-cs"/>
            </a:endParaRPr>
          </a:p>
          <a:p>
            <a:pPr marL="0" indent="0">
              <a:buNone/>
            </a:pPr>
            <a:r>
              <a:rPr lang="en-US" sz="1900" dirty="0">
                <a:ea typeface="+mj-ea"/>
                <a:cs typeface="+mj-cs"/>
              </a:rPr>
              <a:t>Here, </a:t>
            </a:r>
            <a:r>
              <a:rPr lang="en-US" sz="1900" dirty="0" err="1">
                <a:ea typeface="+mj-ea"/>
                <a:cs typeface="+mj-cs"/>
              </a:rPr>
              <a:t>myVal</a:t>
            </a:r>
            <a:r>
              <a:rPr lang="en-US" sz="1900" dirty="0">
                <a:ea typeface="+mj-ea"/>
                <a:cs typeface="+mj-cs"/>
              </a:rPr>
              <a:t> is declared using the keyword val. This means that it is a variable that cannot be changed and this is called immutable variable.</a:t>
            </a:r>
          </a:p>
          <a:p>
            <a:pPr marL="0" indent="0">
              <a:buNone/>
            </a:pPr>
            <a:r>
              <a:rPr lang="en-US" sz="1900" dirty="0" err="1">
                <a:ea typeface="+mj-ea"/>
                <a:cs typeface="+mj-cs"/>
              </a:rPr>
              <a:t>Eg</a:t>
            </a:r>
            <a:r>
              <a:rPr lang="en-US" sz="1900" dirty="0">
                <a:ea typeface="+mj-ea"/>
                <a:cs typeface="+mj-cs"/>
              </a:rPr>
              <a:t>        </a:t>
            </a:r>
            <a:r>
              <a:rPr lang="en-US" sz="1900" dirty="0" err="1">
                <a:ea typeface="+mj-ea"/>
                <a:cs typeface="+mj-cs"/>
              </a:rPr>
              <a:t>scala</a:t>
            </a:r>
            <a:r>
              <a:rPr lang="en-US" sz="1900" dirty="0">
                <a:ea typeface="+mj-ea"/>
                <a:cs typeface="+mj-cs"/>
              </a:rPr>
              <a:t>&gt; </a:t>
            </a:r>
            <a:r>
              <a:rPr lang="en-US" sz="1900" dirty="0" err="1">
                <a:ea typeface="+mj-ea"/>
                <a:cs typeface="+mj-cs"/>
              </a:rPr>
              <a:t>val</a:t>
            </a:r>
            <a:r>
              <a:rPr lang="en-US" sz="1900" dirty="0">
                <a:ea typeface="+mj-ea"/>
                <a:cs typeface="+mj-cs"/>
              </a:rPr>
              <a:t> </a:t>
            </a:r>
            <a:r>
              <a:rPr lang="en-US" sz="1900" dirty="0" err="1">
                <a:ea typeface="+mj-ea"/>
                <a:cs typeface="+mj-cs"/>
              </a:rPr>
              <a:t>myVal</a:t>
            </a:r>
            <a:r>
              <a:rPr lang="en-US" sz="1900" dirty="0">
                <a:ea typeface="+mj-ea"/>
                <a:cs typeface="+mj-cs"/>
              </a:rPr>
              <a:t> : </a:t>
            </a:r>
            <a:r>
              <a:rPr lang="en-US" sz="1900" dirty="0" err="1">
                <a:ea typeface="+mj-ea"/>
                <a:cs typeface="+mj-cs"/>
              </a:rPr>
              <a:t>Int</a:t>
            </a:r>
            <a:r>
              <a:rPr lang="en-US" sz="1900" dirty="0">
                <a:ea typeface="+mj-ea"/>
                <a:cs typeface="+mj-cs"/>
              </a:rPr>
              <a:t> = 20</a:t>
            </a:r>
          </a:p>
          <a:p>
            <a:pPr marL="0" indent="0">
              <a:buNone/>
            </a:pPr>
            <a:r>
              <a:rPr lang="en-US" sz="1900" dirty="0">
                <a:ea typeface="+mj-ea"/>
                <a:cs typeface="+mj-cs"/>
              </a:rPr>
              <a:t>            </a:t>
            </a:r>
            <a:r>
              <a:rPr lang="en-US" sz="1900" dirty="0" err="1">
                <a:ea typeface="+mj-ea"/>
                <a:cs typeface="+mj-cs"/>
              </a:rPr>
              <a:t>scala</a:t>
            </a:r>
            <a:r>
              <a:rPr lang="en-US" sz="1900" dirty="0">
                <a:ea typeface="+mj-ea"/>
                <a:cs typeface="+mj-cs"/>
              </a:rPr>
              <a:t>&gt; </a:t>
            </a:r>
            <a:r>
              <a:rPr lang="en-US" sz="1900" dirty="0" err="1">
                <a:ea typeface="+mj-ea"/>
                <a:cs typeface="+mj-cs"/>
              </a:rPr>
              <a:t>val</a:t>
            </a:r>
            <a:r>
              <a:rPr lang="en-US" sz="1900" dirty="0">
                <a:ea typeface="+mj-ea"/>
                <a:cs typeface="+mj-cs"/>
              </a:rPr>
              <a:t> greeting: String = "Hello, World"</a:t>
            </a:r>
          </a:p>
          <a:p>
            <a:pPr marL="0" indent="0">
              <a:buNone/>
            </a:pPr>
            <a:r>
              <a:rPr lang="en-US" sz="1900" dirty="0">
                <a:ea typeface="+mj-ea"/>
                <a:cs typeface="+mj-cs"/>
              </a:rPr>
              <a:t>            </a:t>
            </a:r>
            <a:r>
              <a:rPr lang="en-US" sz="1900" dirty="0" err="1">
                <a:ea typeface="+mj-ea"/>
                <a:cs typeface="+mj-cs"/>
              </a:rPr>
              <a:t>scala</a:t>
            </a:r>
            <a:r>
              <a:rPr lang="en-US" sz="1900" dirty="0">
                <a:ea typeface="+mj-ea"/>
                <a:cs typeface="+mj-cs"/>
              </a:rPr>
              <a:t>&gt; </a:t>
            </a:r>
            <a:r>
              <a:rPr lang="en-US" sz="1900" dirty="0" err="1">
                <a:ea typeface="+mj-ea"/>
                <a:cs typeface="+mj-cs"/>
              </a:rPr>
              <a:t>val</a:t>
            </a:r>
            <a:r>
              <a:rPr lang="en-US" sz="1900" dirty="0">
                <a:ea typeface="+mj-ea"/>
                <a:cs typeface="+mj-cs"/>
              </a:rPr>
              <a:t> </a:t>
            </a:r>
            <a:r>
              <a:rPr lang="en-US" sz="1900" dirty="0" err="1">
                <a:ea typeface="+mj-ea"/>
                <a:cs typeface="+mj-cs"/>
              </a:rPr>
              <a:t>atSymbol</a:t>
            </a:r>
            <a:r>
              <a:rPr lang="en-US" sz="1900" dirty="0">
                <a:ea typeface="+mj-ea"/>
                <a:cs typeface="+mj-cs"/>
              </a:rPr>
              <a:t>: Char = </a:t>
            </a:r>
            <a:r>
              <a:rPr lang="en-US" sz="1900" dirty="0" smtClean="0">
                <a:ea typeface="+mj-ea"/>
                <a:cs typeface="+mj-cs"/>
              </a:rPr>
              <a:t>'@’</a:t>
            </a:r>
          </a:p>
          <a:p>
            <a:pPr marL="0" indent="0">
              <a:buNone/>
            </a:pPr>
            <a:endParaRPr lang="en-US" sz="1900" dirty="0">
              <a:ea typeface="+mj-ea"/>
              <a:cs typeface="+mj-cs"/>
            </a:endParaRPr>
          </a:p>
          <a:p>
            <a:pPr marL="0" indent="0">
              <a:buNone/>
            </a:pPr>
            <a:r>
              <a:rPr lang="en-US" sz="1900" dirty="0">
                <a:ea typeface="+mj-ea"/>
                <a:cs typeface="+mj-cs"/>
              </a:rPr>
              <a:t>Let’s try out these literals by assigning them to new values without stating the type. The Scala REPL will use type inference to calculate the appropriate types for each value</a:t>
            </a:r>
            <a:r>
              <a:rPr lang="en-US" sz="1900" dirty="0" smtClean="0">
                <a:ea typeface="+mj-ea"/>
                <a:cs typeface="+mj-cs"/>
              </a:rPr>
              <a:t>:</a:t>
            </a:r>
          </a:p>
          <a:p>
            <a:pPr marL="0" indent="0">
              <a:buNone/>
            </a:pPr>
            <a:r>
              <a:rPr lang="en-US" sz="1900" dirty="0">
                <a:ea typeface="+mj-ea"/>
                <a:cs typeface="+mj-cs"/>
              </a:rPr>
              <a:t> </a:t>
            </a:r>
            <a:r>
              <a:rPr lang="en-US" sz="1900" dirty="0" smtClean="0">
                <a:ea typeface="+mj-ea"/>
                <a:cs typeface="+mj-cs"/>
              </a:rPr>
              <a:t>           </a:t>
            </a:r>
            <a:r>
              <a:rPr lang="sv-SE" sz="1900" dirty="0" smtClean="0">
                <a:ea typeface="+mj-ea"/>
                <a:cs typeface="+mj-cs"/>
              </a:rPr>
              <a:t>scala</a:t>
            </a:r>
            <a:r>
              <a:rPr lang="sv-SE" sz="1900" dirty="0">
                <a:ea typeface="+mj-ea"/>
                <a:cs typeface="+mj-cs"/>
              </a:rPr>
              <a:t>&gt; val anInt = </a:t>
            </a:r>
            <a:r>
              <a:rPr lang="sv-SE" sz="1900" dirty="0" smtClean="0">
                <a:ea typeface="+mj-ea"/>
                <a:cs typeface="+mj-cs"/>
              </a:rPr>
              <a:t>5</a:t>
            </a:r>
          </a:p>
          <a:p>
            <a:pPr marL="0" indent="0">
              <a:buNone/>
            </a:pPr>
            <a:r>
              <a:rPr lang="sv-SE" sz="1900" dirty="0">
                <a:ea typeface="+mj-ea"/>
                <a:cs typeface="+mj-cs"/>
              </a:rPr>
              <a:t> </a:t>
            </a:r>
            <a:r>
              <a:rPr lang="sv-SE" sz="1900" dirty="0" smtClean="0">
                <a:ea typeface="+mj-ea"/>
                <a:cs typeface="+mj-cs"/>
              </a:rPr>
              <a:t>           scala&gt; val pi = 3.1416</a:t>
            </a:r>
            <a:endParaRPr lang="en-US" sz="1900" dirty="0">
              <a:ea typeface="+mj-ea"/>
              <a:cs typeface="+mj-cs"/>
            </a:endParaRPr>
          </a:p>
        </p:txBody>
      </p:sp>
    </p:spTree>
    <p:extLst>
      <p:ext uri="{BB962C8B-B14F-4D97-AF65-F5344CB8AC3E}">
        <p14:creationId xmlns:p14="http://schemas.microsoft.com/office/powerpoint/2010/main" xmlns="" val="23133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6477000"/>
          </a:xfrm>
        </p:spPr>
        <p:txBody>
          <a:bodyPr/>
          <a:lstStyle/>
          <a:p>
            <a:pPr marL="0" indent="0">
              <a:buNone/>
            </a:pPr>
            <a:r>
              <a:rPr lang="en-US" sz="2000" b="1" dirty="0">
                <a:solidFill>
                  <a:schemeClr val="accent6">
                    <a:lumMod val="75000"/>
                  </a:schemeClr>
                </a:solidFill>
                <a:ea typeface="+mj-ea"/>
                <a:cs typeface="+mj-cs"/>
              </a:rPr>
              <a:t>Overview of Scala </a:t>
            </a:r>
            <a:r>
              <a:rPr lang="en-US" sz="2000" b="1" dirty="0" smtClean="0">
                <a:solidFill>
                  <a:schemeClr val="accent6">
                    <a:lumMod val="75000"/>
                  </a:schemeClr>
                </a:solidFill>
                <a:ea typeface="+mj-ea"/>
                <a:cs typeface="+mj-cs"/>
              </a:rPr>
              <a:t>Types</a:t>
            </a:r>
          </a:p>
          <a:p>
            <a:pPr marL="0" indent="0">
              <a:buNone/>
            </a:pPr>
            <a:r>
              <a:rPr lang="en-US" sz="1800" dirty="0" smtClean="0">
                <a:ea typeface="+mj-ea"/>
                <a:cs typeface="+mj-cs"/>
              </a:rPr>
              <a:t>The </a:t>
            </a:r>
            <a:r>
              <a:rPr lang="en-US" sz="1800" dirty="0">
                <a:ea typeface="+mj-ea"/>
                <a:cs typeface="+mj-cs"/>
              </a:rPr>
              <a:t>Any, </a:t>
            </a:r>
            <a:r>
              <a:rPr lang="en-US" sz="1800" dirty="0" err="1">
                <a:ea typeface="+mj-ea"/>
                <a:cs typeface="+mj-cs"/>
              </a:rPr>
              <a:t>AnyVal</a:t>
            </a:r>
            <a:r>
              <a:rPr lang="en-US" sz="1800" dirty="0">
                <a:ea typeface="+mj-ea"/>
                <a:cs typeface="+mj-cs"/>
              </a:rPr>
              <a:t>, and </a:t>
            </a:r>
            <a:r>
              <a:rPr lang="en-US" sz="1800" dirty="0" err="1">
                <a:ea typeface="+mj-ea"/>
                <a:cs typeface="+mj-cs"/>
              </a:rPr>
              <a:t>AnyRef</a:t>
            </a:r>
            <a:r>
              <a:rPr lang="en-US" sz="1800" dirty="0">
                <a:ea typeface="+mj-ea"/>
                <a:cs typeface="+mj-cs"/>
              </a:rPr>
              <a:t> types are the root of Scala’s type hierarchy. Any is the absolute root, and all other types descend from its two children, </a:t>
            </a:r>
            <a:r>
              <a:rPr lang="en-US" sz="1800" dirty="0" err="1">
                <a:ea typeface="+mj-ea"/>
                <a:cs typeface="+mj-cs"/>
              </a:rPr>
              <a:t>AnyVal</a:t>
            </a:r>
            <a:r>
              <a:rPr lang="en-US" sz="1800" dirty="0">
                <a:ea typeface="+mj-ea"/>
                <a:cs typeface="+mj-cs"/>
              </a:rPr>
              <a:t> and </a:t>
            </a:r>
            <a:r>
              <a:rPr lang="en-US" sz="1800" dirty="0" err="1">
                <a:ea typeface="+mj-ea"/>
                <a:cs typeface="+mj-cs"/>
              </a:rPr>
              <a:t>AnyRef</a:t>
            </a:r>
            <a:r>
              <a:rPr lang="en-US" sz="1800" dirty="0">
                <a:ea typeface="+mj-ea"/>
                <a:cs typeface="+mj-cs"/>
              </a:rPr>
              <a:t>. The types that extend </a:t>
            </a:r>
            <a:r>
              <a:rPr lang="en-US" sz="1800" b="1" dirty="0" err="1">
                <a:ea typeface="+mj-ea"/>
                <a:cs typeface="+mj-cs"/>
              </a:rPr>
              <a:t>AnyVal</a:t>
            </a:r>
            <a:r>
              <a:rPr lang="en-US" sz="1800" dirty="0">
                <a:ea typeface="+mj-ea"/>
                <a:cs typeface="+mj-cs"/>
              </a:rPr>
              <a:t> are known as value types because they are the core values used to represent data. </a:t>
            </a:r>
            <a:endParaRPr lang="en-US" sz="1800" dirty="0" smtClean="0">
              <a:ea typeface="+mj-ea"/>
              <a:cs typeface="+mj-cs"/>
            </a:endParaRPr>
          </a:p>
          <a:p>
            <a:pPr marL="0" indent="0">
              <a:buNone/>
            </a:pPr>
            <a:r>
              <a:rPr lang="en-US" sz="1800" dirty="0">
                <a:ea typeface="+mj-ea"/>
                <a:cs typeface="+mj-cs"/>
              </a:rPr>
              <a:t>All other types have </a:t>
            </a:r>
            <a:r>
              <a:rPr lang="en-US" sz="1800" b="1" dirty="0" err="1">
                <a:ea typeface="+mj-ea"/>
                <a:cs typeface="+mj-cs"/>
              </a:rPr>
              <a:t>AnyRef</a:t>
            </a:r>
            <a:r>
              <a:rPr lang="en-US" sz="1800" dirty="0">
                <a:ea typeface="+mj-ea"/>
                <a:cs typeface="+mj-cs"/>
              </a:rPr>
              <a:t> as their root and are only ever allocated on the heap as objects. The term “Ref” in “</a:t>
            </a:r>
            <a:r>
              <a:rPr lang="en-US" sz="1800" dirty="0" err="1">
                <a:ea typeface="+mj-ea"/>
                <a:cs typeface="+mj-cs"/>
              </a:rPr>
              <a:t>AnyRef</a:t>
            </a:r>
            <a:r>
              <a:rPr lang="en-US" sz="1800" dirty="0">
                <a:ea typeface="+mj-ea"/>
                <a:cs typeface="+mj-cs"/>
              </a:rPr>
              <a:t>” indicates they </a:t>
            </a:r>
            <a:r>
              <a:rPr lang="en-US" sz="1800" dirty="0" smtClean="0">
                <a:ea typeface="+mj-ea"/>
                <a:cs typeface="+mj-cs"/>
              </a:rPr>
              <a:t>are </a:t>
            </a:r>
            <a:r>
              <a:rPr lang="en-US" sz="1800" dirty="0">
                <a:ea typeface="+mj-ea"/>
                <a:cs typeface="+mj-cs"/>
              </a:rPr>
              <a:t>reference types that are accessed via a memory reference.</a:t>
            </a:r>
          </a:p>
        </p:txBody>
      </p:sp>
      <p:pic>
        <p:nvPicPr>
          <p:cNvPr id="4" name="Picture 3"/>
          <p:cNvPicPr>
            <a:picLocks noChangeAspect="1"/>
          </p:cNvPicPr>
          <p:nvPr/>
        </p:nvPicPr>
        <p:blipFill>
          <a:blip r:embed="rId2"/>
          <a:stretch>
            <a:fillRect/>
          </a:stretch>
        </p:blipFill>
        <p:spPr>
          <a:xfrm>
            <a:off x="304800" y="2971800"/>
            <a:ext cx="8534400" cy="3733800"/>
          </a:xfrm>
          <a:prstGeom prst="rect">
            <a:avLst/>
          </a:prstGeom>
        </p:spPr>
      </p:pic>
    </p:spTree>
    <p:extLst>
      <p:ext uri="{BB962C8B-B14F-4D97-AF65-F5344CB8AC3E}">
        <p14:creationId xmlns:p14="http://schemas.microsoft.com/office/powerpoint/2010/main" xmlns="" val="119813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28429472"/>
              </p:ext>
            </p:extLst>
          </p:nvPr>
        </p:nvGraphicFramePr>
        <p:xfrm>
          <a:off x="304801" y="133360"/>
          <a:ext cx="8305800" cy="6556374"/>
        </p:xfrm>
        <a:graphic>
          <a:graphicData uri="http://schemas.openxmlformats.org/drawingml/2006/table">
            <a:tbl>
              <a:tblPr/>
              <a:tblGrid>
                <a:gridCol w="2768600"/>
                <a:gridCol w="2768600"/>
                <a:gridCol w="2768600"/>
              </a:tblGrid>
              <a:tr h="358838">
                <a:tc>
                  <a:txBody>
                    <a:bodyPr/>
                    <a:lstStyle/>
                    <a:p>
                      <a:pPr algn="l" fontAlgn="base"/>
                      <a:r>
                        <a:rPr lang="en-US" sz="1400" dirty="0">
                          <a:effectLst/>
                        </a:rPr>
                        <a:t>Name</a:t>
                      </a:r>
                    </a:p>
                  </a:txBody>
                  <a:tcPr marL="73532" marR="73532" marT="73532" marB="73532" anchor="ctr">
                    <a:lnL>
                      <a:noFill/>
                    </a:lnL>
                    <a:lnR w="6350" cap="flat" cmpd="sng" algn="ctr">
                      <a:solidFill>
                        <a:schemeClr val="bg1"/>
                      </a:solidFill>
                      <a:prstDash val="solid"/>
                      <a:round/>
                      <a:headEnd type="none" w="med" len="med"/>
                      <a:tailEnd type="none" w="med" len="med"/>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400">
                          <a:effectLst/>
                        </a:rPr>
                        <a:t>Description</a:t>
                      </a:r>
                    </a:p>
                  </a:txBody>
                  <a:tcPr marL="73532" marR="73532" marT="73532" marB="7353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400">
                          <a:effectLst/>
                        </a:rPr>
                        <a:t>Instantiable</a:t>
                      </a:r>
                    </a:p>
                  </a:txBody>
                  <a:tcPr marL="73532" marR="73532" marT="73532" marB="73532" anchor="ctr">
                    <a:lnL w="6350" cap="flat" cmpd="sng" algn="ctr">
                      <a:solidFill>
                        <a:schemeClr val="bg1"/>
                      </a:solidFill>
                      <a:prstDash val="solid"/>
                      <a:round/>
                      <a:headEnd type="none" w="med" len="med"/>
                      <a:tailEnd type="none" w="med" len="med"/>
                    </a:lnL>
                    <a:lnR>
                      <a:noFill/>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r>
              <a:tr h="570611">
                <a:tc>
                  <a:txBody>
                    <a:bodyPr/>
                    <a:lstStyle/>
                    <a:p>
                      <a:pPr algn="l" fontAlgn="base"/>
                      <a:r>
                        <a:rPr lang="en-US" sz="1400">
                          <a:effectLst/>
                          <a:latin typeface="inherit"/>
                        </a:rPr>
                        <a:t>Any</a:t>
                      </a:r>
                    </a:p>
                  </a:txBody>
                  <a:tcPr marL="73532" marR="73532" marT="73532" marB="73532" anchor="ctr">
                    <a:lnL>
                      <a:noFill/>
                    </a:lnL>
                    <a:lnR w="6350" cap="flat" cmpd="sng" algn="ctr">
                      <a:solidFill>
                        <a:srgbClr val="C07E4E"/>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C07E4E"/>
                      </a:solidFill>
                      <a:prstDash val="solid"/>
                      <a:round/>
                      <a:headEnd type="none" w="med" len="med"/>
                      <a:tailEnd type="none" w="med" len="med"/>
                    </a:lnB>
                    <a:solidFill>
                      <a:srgbClr val="FFFFFF"/>
                    </a:solidFill>
                  </a:tcPr>
                </a:tc>
                <a:tc>
                  <a:txBody>
                    <a:bodyPr/>
                    <a:lstStyle/>
                    <a:p>
                      <a:pPr algn="l" fontAlgn="base"/>
                      <a:r>
                        <a:rPr lang="en-US" sz="1400">
                          <a:effectLst/>
                          <a:latin typeface="inherit"/>
                        </a:rPr>
                        <a:t>The root of all types in Scala</a:t>
                      </a:r>
                    </a:p>
                  </a:txBody>
                  <a:tcPr marL="73532" marR="73532" marT="73532" marB="73532" anchor="ctr">
                    <a:lnL w="6350" cap="flat" cmpd="sng" algn="ctr">
                      <a:solidFill>
                        <a:srgbClr val="C07E4E"/>
                      </a:solidFill>
                      <a:prstDash val="solid"/>
                      <a:round/>
                      <a:headEnd type="none" w="med" len="med"/>
                      <a:tailEnd type="none" w="med" len="med"/>
                    </a:lnL>
                    <a:lnR w="6350" cap="flat" cmpd="sng" algn="ctr">
                      <a:solidFill>
                        <a:srgbClr val="70D44E"/>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70D44E"/>
                      </a:solidFill>
                      <a:prstDash val="solid"/>
                      <a:round/>
                      <a:headEnd type="none" w="med" len="med"/>
                      <a:tailEnd type="none" w="med" len="med"/>
                    </a:lnB>
                    <a:solidFill>
                      <a:srgbClr val="FFFFFF"/>
                    </a:solidFill>
                  </a:tcPr>
                </a:tc>
                <a:tc>
                  <a:txBody>
                    <a:bodyPr/>
                    <a:lstStyle/>
                    <a:p>
                      <a:pPr algn="l" fontAlgn="base"/>
                      <a:r>
                        <a:rPr lang="en-US" sz="1400">
                          <a:effectLst/>
                          <a:latin typeface="inherit"/>
                        </a:rPr>
                        <a:t>No</a:t>
                      </a:r>
                    </a:p>
                  </a:txBody>
                  <a:tcPr marL="73532" marR="73532" marT="73532" marB="73532" anchor="ctr">
                    <a:lnL w="6350" cap="flat" cmpd="sng" algn="ctr">
                      <a:solidFill>
                        <a:srgbClr val="70D44E"/>
                      </a:solidFill>
                      <a:prstDash val="solid"/>
                      <a:round/>
                      <a:headEnd type="none" w="med" len="med"/>
                      <a:tailEnd type="none" w="med" len="med"/>
                    </a:lnL>
                    <a:lnR>
                      <a:noFill/>
                    </a:lnR>
                    <a:lnT w="6350" cap="flat" cmpd="sng" algn="ctr">
                      <a:solidFill>
                        <a:srgbClr val="C3C3C3"/>
                      </a:solidFill>
                      <a:prstDash val="solid"/>
                      <a:round/>
                      <a:headEnd type="none" w="med" len="med"/>
                      <a:tailEnd type="none" w="med" len="med"/>
                    </a:lnT>
                    <a:lnB w="6350" cap="flat" cmpd="sng" algn="ctr">
                      <a:solidFill>
                        <a:srgbClr val="68614E"/>
                      </a:solidFill>
                      <a:prstDash val="solid"/>
                      <a:round/>
                      <a:headEnd type="none" w="med" len="med"/>
                      <a:tailEnd type="none" w="med" len="med"/>
                    </a:lnB>
                    <a:solidFill>
                      <a:srgbClr val="FFFFFF"/>
                    </a:solidFill>
                  </a:tcPr>
                </a:tc>
              </a:tr>
              <a:tr h="570611">
                <a:tc>
                  <a:txBody>
                    <a:bodyPr/>
                    <a:lstStyle/>
                    <a:p>
                      <a:pPr algn="l" fontAlgn="base"/>
                      <a:r>
                        <a:rPr lang="en-US" sz="1400">
                          <a:effectLst/>
                          <a:latin typeface="inherit"/>
                        </a:rPr>
                        <a:t>AnyVal</a:t>
                      </a:r>
                    </a:p>
                  </a:txBody>
                  <a:tcPr marL="73532" marR="73532" marT="73532" marB="73532" anchor="ctr">
                    <a:lnL>
                      <a:noFill/>
                    </a:lnL>
                    <a:lnR w="6350" cap="flat" cmpd="sng" algn="ctr">
                      <a:solidFill>
                        <a:srgbClr val="38BE4E"/>
                      </a:solidFill>
                      <a:prstDash val="solid"/>
                      <a:round/>
                      <a:headEnd type="none" w="med" len="med"/>
                      <a:tailEnd type="none" w="med" len="med"/>
                    </a:lnR>
                    <a:lnT w="6350" cap="flat" cmpd="sng" algn="ctr">
                      <a:solidFill>
                        <a:srgbClr val="C07E4E"/>
                      </a:solidFill>
                      <a:prstDash val="solid"/>
                      <a:round/>
                      <a:headEnd type="none" w="med" len="med"/>
                      <a:tailEnd type="none" w="med" len="med"/>
                    </a:lnT>
                    <a:lnB w="6350" cap="flat" cmpd="sng" algn="ctr">
                      <a:solidFill>
                        <a:srgbClr val="38BE4E"/>
                      </a:solidFill>
                      <a:prstDash val="solid"/>
                      <a:round/>
                      <a:headEnd type="none" w="med" len="med"/>
                      <a:tailEnd type="none" w="med" len="med"/>
                    </a:lnB>
                    <a:solidFill>
                      <a:srgbClr val="F7F7F7"/>
                    </a:solidFill>
                  </a:tcPr>
                </a:tc>
                <a:tc>
                  <a:txBody>
                    <a:bodyPr/>
                    <a:lstStyle/>
                    <a:p>
                      <a:pPr algn="l" fontAlgn="base"/>
                      <a:r>
                        <a:rPr lang="en-US" sz="1400">
                          <a:effectLst/>
                          <a:latin typeface="inherit"/>
                        </a:rPr>
                        <a:t>The root of all value types</a:t>
                      </a:r>
                    </a:p>
                  </a:txBody>
                  <a:tcPr marL="73532" marR="73532" marT="73532" marB="73532" anchor="ctr">
                    <a:lnL w="6350" cap="flat" cmpd="sng" algn="ctr">
                      <a:solidFill>
                        <a:srgbClr val="38BE4E"/>
                      </a:solidFill>
                      <a:prstDash val="solid"/>
                      <a:round/>
                      <a:headEnd type="none" w="med" len="med"/>
                      <a:tailEnd type="none" w="med" len="med"/>
                    </a:lnL>
                    <a:lnR w="6350" cap="flat" cmpd="sng" algn="ctr">
                      <a:solidFill>
                        <a:srgbClr val="68614E"/>
                      </a:solidFill>
                      <a:prstDash val="solid"/>
                      <a:round/>
                      <a:headEnd type="none" w="med" len="med"/>
                      <a:tailEnd type="none" w="med" len="med"/>
                    </a:lnR>
                    <a:lnT w="6350" cap="flat" cmpd="sng" algn="ctr">
                      <a:solidFill>
                        <a:srgbClr val="70D44E"/>
                      </a:solidFill>
                      <a:prstDash val="solid"/>
                      <a:round/>
                      <a:headEnd type="none" w="med" len="med"/>
                      <a:tailEnd type="none" w="med" len="med"/>
                    </a:lnT>
                    <a:lnB w="6350" cap="flat" cmpd="sng" algn="ctr">
                      <a:solidFill>
                        <a:srgbClr val="68614E"/>
                      </a:solidFill>
                      <a:prstDash val="solid"/>
                      <a:round/>
                      <a:headEnd type="none" w="med" len="med"/>
                      <a:tailEnd type="none" w="med" len="med"/>
                    </a:lnB>
                    <a:solidFill>
                      <a:srgbClr val="F7F7F7"/>
                    </a:solidFill>
                  </a:tcPr>
                </a:tc>
                <a:tc>
                  <a:txBody>
                    <a:bodyPr/>
                    <a:lstStyle/>
                    <a:p>
                      <a:pPr algn="l" fontAlgn="base"/>
                      <a:r>
                        <a:rPr lang="en-US" sz="1400">
                          <a:effectLst/>
                          <a:latin typeface="inherit"/>
                        </a:rPr>
                        <a:t>No</a:t>
                      </a:r>
                    </a:p>
                  </a:txBody>
                  <a:tcPr marL="73532" marR="73532" marT="73532" marB="73532" anchor="ctr">
                    <a:lnL w="6350" cap="flat" cmpd="sng" algn="ctr">
                      <a:solidFill>
                        <a:srgbClr val="68614E"/>
                      </a:solidFill>
                      <a:prstDash val="solid"/>
                      <a:round/>
                      <a:headEnd type="none" w="med" len="med"/>
                      <a:tailEnd type="none" w="med" len="med"/>
                    </a:lnL>
                    <a:lnR>
                      <a:noFill/>
                    </a:lnR>
                    <a:lnT w="6350" cap="flat" cmpd="sng" algn="ctr">
                      <a:solidFill>
                        <a:srgbClr val="68614E"/>
                      </a:solidFill>
                      <a:prstDash val="solid"/>
                      <a:round/>
                      <a:headEnd type="none" w="med" len="med"/>
                      <a:tailEnd type="none" w="med" len="med"/>
                    </a:lnT>
                    <a:lnB w="6350" cap="flat" cmpd="sng" algn="ctr">
                      <a:solidFill>
                        <a:srgbClr val="40624E"/>
                      </a:solidFill>
                      <a:prstDash val="solid"/>
                      <a:round/>
                      <a:headEnd type="none" w="med" len="med"/>
                      <a:tailEnd type="none" w="med" len="med"/>
                    </a:lnB>
                    <a:solidFill>
                      <a:srgbClr val="F7F7F7"/>
                    </a:solidFill>
                  </a:tcPr>
                </a:tc>
              </a:tr>
              <a:tr h="994157">
                <a:tc>
                  <a:txBody>
                    <a:bodyPr/>
                    <a:lstStyle/>
                    <a:p>
                      <a:pPr algn="l" fontAlgn="base"/>
                      <a:r>
                        <a:rPr lang="en-US" sz="1400">
                          <a:effectLst/>
                          <a:latin typeface="inherit"/>
                        </a:rPr>
                        <a:t>AnyRef</a:t>
                      </a:r>
                    </a:p>
                  </a:txBody>
                  <a:tcPr marL="73532" marR="73532" marT="73532" marB="73532" anchor="ctr">
                    <a:lnL>
                      <a:noFill/>
                    </a:lnL>
                    <a:lnR w="6350" cap="flat" cmpd="sng" algn="ctr">
                      <a:solidFill>
                        <a:srgbClr val="68C74E"/>
                      </a:solidFill>
                      <a:prstDash val="solid"/>
                      <a:round/>
                      <a:headEnd type="none" w="med" len="med"/>
                      <a:tailEnd type="none" w="med" len="med"/>
                    </a:lnR>
                    <a:lnT w="6350" cap="flat" cmpd="sng" algn="ctr">
                      <a:solidFill>
                        <a:srgbClr val="38BE4E"/>
                      </a:solidFill>
                      <a:prstDash val="solid"/>
                      <a:round/>
                      <a:headEnd type="none" w="med" len="med"/>
                      <a:tailEnd type="none" w="med" len="med"/>
                    </a:lnT>
                    <a:lnB w="6350" cap="flat" cmpd="sng" algn="ctr">
                      <a:solidFill>
                        <a:srgbClr val="68C74E"/>
                      </a:solidFill>
                      <a:prstDash val="solid"/>
                      <a:round/>
                      <a:headEnd type="none" w="med" len="med"/>
                      <a:tailEnd type="none" w="med" len="med"/>
                    </a:lnB>
                    <a:solidFill>
                      <a:srgbClr val="FFFFFF"/>
                    </a:solidFill>
                  </a:tcPr>
                </a:tc>
                <a:tc>
                  <a:txBody>
                    <a:bodyPr/>
                    <a:lstStyle/>
                    <a:p>
                      <a:pPr algn="l" fontAlgn="base"/>
                      <a:r>
                        <a:rPr lang="en-US" sz="1400" dirty="0">
                          <a:effectLst/>
                          <a:latin typeface="inherit"/>
                        </a:rPr>
                        <a:t>The root of all reference (</a:t>
                      </a:r>
                      <a:r>
                        <a:rPr lang="en-US" sz="1400" dirty="0" err="1">
                          <a:effectLst/>
                          <a:latin typeface="inherit"/>
                        </a:rPr>
                        <a:t>nonvalue</a:t>
                      </a:r>
                      <a:r>
                        <a:rPr lang="en-US" sz="1400" dirty="0">
                          <a:effectLst/>
                          <a:latin typeface="inherit"/>
                        </a:rPr>
                        <a:t>) types</a:t>
                      </a:r>
                    </a:p>
                  </a:txBody>
                  <a:tcPr marL="73532" marR="73532" marT="73532" marB="73532" anchor="ctr">
                    <a:lnL w="6350" cap="flat" cmpd="sng" algn="ctr">
                      <a:solidFill>
                        <a:srgbClr val="68C74E"/>
                      </a:solidFill>
                      <a:prstDash val="solid"/>
                      <a:round/>
                      <a:headEnd type="none" w="med" len="med"/>
                      <a:tailEnd type="none" w="med" len="med"/>
                    </a:lnL>
                    <a:lnR w="6350" cap="flat" cmpd="sng" algn="ctr">
                      <a:solidFill>
                        <a:srgbClr val="40624E"/>
                      </a:solidFill>
                      <a:prstDash val="solid"/>
                      <a:round/>
                      <a:headEnd type="none" w="med" len="med"/>
                      <a:tailEnd type="none" w="med" len="med"/>
                    </a:lnR>
                    <a:lnT w="6350" cap="flat" cmpd="sng" algn="ctr">
                      <a:solidFill>
                        <a:srgbClr val="68614E"/>
                      </a:solidFill>
                      <a:prstDash val="solid"/>
                      <a:round/>
                      <a:headEnd type="none" w="med" len="med"/>
                      <a:tailEnd type="none" w="med" len="med"/>
                    </a:lnT>
                    <a:lnB w="6350" cap="flat" cmpd="sng" algn="ctr">
                      <a:solidFill>
                        <a:srgbClr val="40624E"/>
                      </a:solidFill>
                      <a:prstDash val="solid"/>
                      <a:round/>
                      <a:headEnd type="none" w="med" len="med"/>
                      <a:tailEnd type="none" w="med" len="med"/>
                    </a:lnB>
                    <a:solidFill>
                      <a:srgbClr val="FFFFFF"/>
                    </a:solidFill>
                  </a:tcPr>
                </a:tc>
                <a:tc>
                  <a:txBody>
                    <a:bodyPr/>
                    <a:lstStyle/>
                    <a:p>
                      <a:pPr algn="l" fontAlgn="base"/>
                      <a:r>
                        <a:rPr lang="en-US" sz="1400">
                          <a:effectLst/>
                          <a:latin typeface="inherit"/>
                        </a:rPr>
                        <a:t>No</a:t>
                      </a:r>
                    </a:p>
                  </a:txBody>
                  <a:tcPr marL="73532" marR="73532" marT="73532" marB="73532" anchor="ctr">
                    <a:lnL w="6350" cap="flat" cmpd="sng" algn="ctr">
                      <a:solidFill>
                        <a:srgbClr val="40624E"/>
                      </a:solidFill>
                      <a:prstDash val="solid"/>
                      <a:round/>
                      <a:headEnd type="none" w="med" len="med"/>
                      <a:tailEnd type="none" w="med" len="med"/>
                    </a:lnL>
                    <a:lnR>
                      <a:noFill/>
                    </a:lnR>
                    <a:lnT w="6350" cap="flat" cmpd="sng" algn="ctr">
                      <a:solidFill>
                        <a:srgbClr val="40624E"/>
                      </a:solidFill>
                      <a:prstDash val="solid"/>
                      <a:round/>
                      <a:headEnd type="none" w="med" len="med"/>
                      <a:tailEnd type="none" w="med" len="med"/>
                    </a:lnT>
                    <a:lnB w="6350" cap="flat" cmpd="sng" algn="ctr">
                      <a:solidFill>
                        <a:srgbClr val="98BB4E"/>
                      </a:solidFill>
                      <a:prstDash val="solid"/>
                      <a:round/>
                      <a:headEnd type="none" w="med" len="med"/>
                      <a:tailEnd type="none" w="med" len="med"/>
                    </a:lnB>
                    <a:solidFill>
                      <a:srgbClr val="FFFFFF"/>
                    </a:solidFill>
                  </a:tcPr>
                </a:tc>
              </a:tr>
              <a:tr h="570611">
                <a:tc>
                  <a:txBody>
                    <a:bodyPr/>
                    <a:lstStyle/>
                    <a:p>
                      <a:pPr algn="l" fontAlgn="base"/>
                      <a:r>
                        <a:rPr lang="en-US" sz="1400">
                          <a:effectLst/>
                          <a:latin typeface="inherit"/>
                        </a:rPr>
                        <a:t>Nothing</a:t>
                      </a:r>
                    </a:p>
                  </a:txBody>
                  <a:tcPr marL="73532" marR="73532" marT="73532" marB="73532" anchor="ctr">
                    <a:lnL>
                      <a:noFill/>
                    </a:lnL>
                    <a:lnR w="6350" cap="flat" cmpd="sng" algn="ctr">
                      <a:solidFill>
                        <a:srgbClr val="18754E"/>
                      </a:solidFill>
                      <a:prstDash val="solid"/>
                      <a:round/>
                      <a:headEnd type="none" w="med" len="med"/>
                      <a:tailEnd type="none" w="med" len="med"/>
                    </a:lnR>
                    <a:lnT w="6350" cap="flat" cmpd="sng" algn="ctr">
                      <a:solidFill>
                        <a:srgbClr val="68C74E"/>
                      </a:solidFill>
                      <a:prstDash val="solid"/>
                      <a:round/>
                      <a:headEnd type="none" w="med" len="med"/>
                      <a:tailEnd type="none" w="med" len="med"/>
                    </a:lnT>
                    <a:lnB w="6350" cap="flat" cmpd="sng" algn="ctr">
                      <a:solidFill>
                        <a:srgbClr val="18754E"/>
                      </a:solidFill>
                      <a:prstDash val="solid"/>
                      <a:round/>
                      <a:headEnd type="none" w="med" len="med"/>
                      <a:tailEnd type="none" w="med" len="med"/>
                    </a:lnB>
                    <a:solidFill>
                      <a:srgbClr val="F7F7F7"/>
                    </a:solidFill>
                  </a:tcPr>
                </a:tc>
                <a:tc>
                  <a:txBody>
                    <a:bodyPr/>
                    <a:lstStyle/>
                    <a:p>
                      <a:pPr algn="l" fontAlgn="base"/>
                      <a:r>
                        <a:rPr lang="en-US" sz="1400">
                          <a:effectLst/>
                          <a:latin typeface="inherit"/>
                        </a:rPr>
                        <a:t>The subclass of all types</a:t>
                      </a:r>
                    </a:p>
                  </a:txBody>
                  <a:tcPr marL="73532" marR="73532" marT="73532" marB="73532" anchor="ctr">
                    <a:lnL w="6350" cap="flat" cmpd="sng" algn="ctr">
                      <a:solidFill>
                        <a:srgbClr val="18754E"/>
                      </a:solidFill>
                      <a:prstDash val="solid"/>
                      <a:round/>
                      <a:headEnd type="none" w="med" len="med"/>
                      <a:tailEnd type="none" w="med" len="med"/>
                    </a:lnL>
                    <a:lnR w="6350" cap="flat" cmpd="sng" algn="ctr">
                      <a:solidFill>
                        <a:srgbClr val="98BB4E"/>
                      </a:solidFill>
                      <a:prstDash val="solid"/>
                      <a:round/>
                      <a:headEnd type="none" w="med" len="med"/>
                      <a:tailEnd type="none" w="med" len="med"/>
                    </a:lnR>
                    <a:lnT w="6350" cap="flat" cmpd="sng" algn="ctr">
                      <a:solidFill>
                        <a:srgbClr val="40624E"/>
                      </a:solidFill>
                      <a:prstDash val="solid"/>
                      <a:round/>
                      <a:headEnd type="none" w="med" len="med"/>
                      <a:tailEnd type="none" w="med" len="med"/>
                    </a:lnT>
                    <a:lnB w="6350" cap="flat" cmpd="sng" algn="ctr">
                      <a:solidFill>
                        <a:srgbClr val="98BB4E"/>
                      </a:solidFill>
                      <a:prstDash val="solid"/>
                      <a:round/>
                      <a:headEnd type="none" w="med" len="med"/>
                      <a:tailEnd type="none" w="med" len="med"/>
                    </a:lnB>
                    <a:solidFill>
                      <a:srgbClr val="F7F7F7"/>
                    </a:solidFill>
                  </a:tcPr>
                </a:tc>
                <a:tc>
                  <a:txBody>
                    <a:bodyPr/>
                    <a:lstStyle/>
                    <a:p>
                      <a:pPr algn="l" fontAlgn="base"/>
                      <a:r>
                        <a:rPr lang="en-US" sz="1400">
                          <a:effectLst/>
                          <a:latin typeface="inherit"/>
                        </a:rPr>
                        <a:t>No</a:t>
                      </a:r>
                    </a:p>
                  </a:txBody>
                  <a:tcPr marL="73532" marR="73532" marT="73532" marB="73532" anchor="ctr">
                    <a:lnL w="6350" cap="flat" cmpd="sng" algn="ctr">
                      <a:solidFill>
                        <a:srgbClr val="98BB4E"/>
                      </a:solidFill>
                      <a:prstDash val="solid"/>
                      <a:round/>
                      <a:headEnd type="none" w="med" len="med"/>
                      <a:tailEnd type="none" w="med" len="med"/>
                    </a:lnL>
                    <a:lnR>
                      <a:noFill/>
                    </a:lnR>
                    <a:lnT w="6350" cap="flat" cmpd="sng" algn="ctr">
                      <a:solidFill>
                        <a:srgbClr val="98BB4E"/>
                      </a:solidFill>
                      <a:prstDash val="solid"/>
                      <a:round/>
                      <a:headEnd type="none" w="med" len="med"/>
                      <a:tailEnd type="none" w="med" len="med"/>
                    </a:lnT>
                    <a:lnB w="6350" cap="flat" cmpd="sng" algn="ctr">
                      <a:solidFill>
                        <a:srgbClr val="68C74E"/>
                      </a:solidFill>
                      <a:prstDash val="solid"/>
                      <a:round/>
                      <a:headEnd type="none" w="med" len="med"/>
                      <a:tailEnd type="none" w="med" len="med"/>
                    </a:lnB>
                    <a:solidFill>
                      <a:srgbClr val="F7F7F7"/>
                    </a:solidFill>
                  </a:tcPr>
                </a:tc>
              </a:tr>
              <a:tr h="1205930">
                <a:tc>
                  <a:txBody>
                    <a:bodyPr/>
                    <a:lstStyle/>
                    <a:p>
                      <a:pPr algn="l" fontAlgn="base"/>
                      <a:r>
                        <a:rPr lang="en-US" sz="1400">
                          <a:effectLst/>
                          <a:latin typeface="inherit"/>
                        </a:rPr>
                        <a:t>Null</a:t>
                      </a:r>
                    </a:p>
                  </a:txBody>
                  <a:tcPr marL="73532" marR="73532" marT="73532" marB="73532" anchor="ctr">
                    <a:lnL>
                      <a:noFill/>
                    </a:lnL>
                    <a:lnR w="6350" cap="flat" cmpd="sng" algn="ctr">
                      <a:solidFill>
                        <a:srgbClr val="78BD4E"/>
                      </a:solidFill>
                      <a:prstDash val="solid"/>
                      <a:round/>
                      <a:headEnd type="none" w="med" len="med"/>
                      <a:tailEnd type="none" w="med" len="med"/>
                    </a:lnR>
                    <a:lnT w="6350" cap="flat" cmpd="sng" algn="ctr">
                      <a:solidFill>
                        <a:srgbClr val="18754E"/>
                      </a:solidFill>
                      <a:prstDash val="solid"/>
                      <a:round/>
                      <a:headEnd type="none" w="med" len="med"/>
                      <a:tailEnd type="none" w="med" len="med"/>
                    </a:lnT>
                    <a:lnB w="6350" cap="flat" cmpd="sng" algn="ctr">
                      <a:solidFill>
                        <a:srgbClr val="78BD4E"/>
                      </a:solidFill>
                      <a:prstDash val="solid"/>
                      <a:round/>
                      <a:headEnd type="none" w="med" len="med"/>
                      <a:tailEnd type="none" w="med" len="med"/>
                    </a:lnB>
                    <a:solidFill>
                      <a:srgbClr val="FFFFFF"/>
                    </a:solidFill>
                  </a:tcPr>
                </a:tc>
                <a:tc>
                  <a:txBody>
                    <a:bodyPr/>
                    <a:lstStyle/>
                    <a:p>
                      <a:pPr algn="l" fontAlgn="base"/>
                      <a:r>
                        <a:rPr lang="en-US" sz="1400">
                          <a:effectLst/>
                          <a:latin typeface="inherit"/>
                        </a:rPr>
                        <a:t>The subclass of all AnyRef types signifying a null value</a:t>
                      </a:r>
                    </a:p>
                  </a:txBody>
                  <a:tcPr marL="73532" marR="73532" marT="73532" marB="73532" anchor="ctr">
                    <a:lnL w="6350" cap="flat" cmpd="sng" algn="ctr">
                      <a:solidFill>
                        <a:srgbClr val="78BD4E"/>
                      </a:solidFill>
                      <a:prstDash val="solid"/>
                      <a:round/>
                      <a:headEnd type="none" w="med" len="med"/>
                      <a:tailEnd type="none" w="med" len="med"/>
                    </a:lnL>
                    <a:lnR w="6350" cap="flat" cmpd="sng" algn="ctr">
                      <a:solidFill>
                        <a:srgbClr val="68C74E"/>
                      </a:solidFill>
                      <a:prstDash val="solid"/>
                      <a:round/>
                      <a:headEnd type="none" w="med" len="med"/>
                      <a:tailEnd type="none" w="med" len="med"/>
                    </a:lnR>
                    <a:lnT w="6350" cap="flat" cmpd="sng" algn="ctr">
                      <a:solidFill>
                        <a:srgbClr val="98BB4E"/>
                      </a:solidFill>
                      <a:prstDash val="solid"/>
                      <a:round/>
                      <a:headEnd type="none" w="med" len="med"/>
                      <a:tailEnd type="none" w="med" len="med"/>
                    </a:lnT>
                    <a:lnB w="6350" cap="flat" cmpd="sng" algn="ctr">
                      <a:solidFill>
                        <a:srgbClr val="68C74E"/>
                      </a:solidFill>
                      <a:prstDash val="solid"/>
                      <a:round/>
                      <a:headEnd type="none" w="med" len="med"/>
                      <a:tailEnd type="none" w="med" len="med"/>
                    </a:lnB>
                    <a:solidFill>
                      <a:srgbClr val="FFFFFF"/>
                    </a:solidFill>
                  </a:tcPr>
                </a:tc>
                <a:tc>
                  <a:txBody>
                    <a:bodyPr/>
                    <a:lstStyle/>
                    <a:p>
                      <a:pPr algn="l" fontAlgn="base"/>
                      <a:r>
                        <a:rPr lang="en-US" sz="1400">
                          <a:effectLst/>
                          <a:latin typeface="inherit"/>
                        </a:rPr>
                        <a:t>No</a:t>
                      </a:r>
                    </a:p>
                  </a:txBody>
                  <a:tcPr marL="73532" marR="73532" marT="73532" marB="73532" anchor="ctr">
                    <a:lnL w="6350" cap="flat" cmpd="sng" algn="ctr">
                      <a:solidFill>
                        <a:srgbClr val="68C74E"/>
                      </a:solidFill>
                      <a:prstDash val="solid"/>
                      <a:round/>
                      <a:headEnd type="none" w="med" len="med"/>
                      <a:tailEnd type="none" w="med" len="med"/>
                    </a:lnL>
                    <a:lnR>
                      <a:noFill/>
                    </a:lnR>
                    <a:lnT w="6350" cap="flat" cmpd="sng" algn="ctr">
                      <a:solidFill>
                        <a:srgbClr val="68C74E"/>
                      </a:solidFill>
                      <a:prstDash val="solid"/>
                      <a:round/>
                      <a:headEnd type="none" w="med" len="med"/>
                      <a:tailEnd type="none" w="med" len="med"/>
                    </a:lnT>
                    <a:lnB w="6350" cap="flat" cmpd="sng" algn="ctr">
                      <a:solidFill>
                        <a:srgbClr val="88C84E"/>
                      </a:solidFill>
                      <a:prstDash val="solid"/>
                      <a:round/>
                      <a:headEnd type="none" w="med" len="med"/>
                      <a:tailEnd type="none" w="med" len="med"/>
                    </a:lnB>
                    <a:solidFill>
                      <a:srgbClr val="FFFFFF"/>
                    </a:solidFill>
                  </a:tcPr>
                </a:tc>
              </a:tr>
              <a:tr h="570611">
                <a:tc>
                  <a:txBody>
                    <a:bodyPr/>
                    <a:lstStyle/>
                    <a:p>
                      <a:pPr algn="l" fontAlgn="base"/>
                      <a:r>
                        <a:rPr lang="en-US" sz="1400">
                          <a:effectLst/>
                          <a:latin typeface="inherit"/>
                        </a:rPr>
                        <a:t>Char</a:t>
                      </a:r>
                    </a:p>
                  </a:txBody>
                  <a:tcPr marL="73532" marR="73532" marT="73532" marB="73532" anchor="ctr">
                    <a:lnL>
                      <a:noFill/>
                    </a:lnL>
                    <a:lnR w="6350" cap="flat" cmpd="sng" algn="ctr">
                      <a:solidFill>
                        <a:srgbClr val="E0C14E"/>
                      </a:solidFill>
                      <a:prstDash val="solid"/>
                      <a:round/>
                      <a:headEnd type="none" w="med" len="med"/>
                      <a:tailEnd type="none" w="med" len="med"/>
                    </a:lnR>
                    <a:lnT w="6350" cap="flat" cmpd="sng" algn="ctr">
                      <a:solidFill>
                        <a:srgbClr val="78BD4E"/>
                      </a:solidFill>
                      <a:prstDash val="solid"/>
                      <a:round/>
                      <a:headEnd type="none" w="med" len="med"/>
                      <a:tailEnd type="none" w="med" len="med"/>
                    </a:lnT>
                    <a:lnB w="6350" cap="flat" cmpd="sng" algn="ctr">
                      <a:solidFill>
                        <a:srgbClr val="E0C14E"/>
                      </a:solidFill>
                      <a:prstDash val="solid"/>
                      <a:round/>
                      <a:headEnd type="none" w="med" len="med"/>
                      <a:tailEnd type="none" w="med" len="med"/>
                    </a:lnB>
                    <a:solidFill>
                      <a:srgbClr val="F7F7F7"/>
                    </a:solidFill>
                  </a:tcPr>
                </a:tc>
                <a:tc>
                  <a:txBody>
                    <a:bodyPr/>
                    <a:lstStyle/>
                    <a:p>
                      <a:pPr algn="l" fontAlgn="base"/>
                      <a:r>
                        <a:rPr lang="en-US" sz="1400">
                          <a:effectLst/>
                          <a:latin typeface="inherit"/>
                        </a:rPr>
                        <a:t>Unicode character</a:t>
                      </a:r>
                    </a:p>
                  </a:txBody>
                  <a:tcPr marL="73532" marR="73532" marT="73532" marB="73532" anchor="ctr">
                    <a:lnL w="6350" cap="flat" cmpd="sng" algn="ctr">
                      <a:solidFill>
                        <a:srgbClr val="E0C14E"/>
                      </a:solidFill>
                      <a:prstDash val="solid"/>
                      <a:round/>
                      <a:headEnd type="none" w="med" len="med"/>
                      <a:tailEnd type="none" w="med" len="med"/>
                    </a:lnL>
                    <a:lnR w="6350" cap="flat" cmpd="sng" algn="ctr">
                      <a:solidFill>
                        <a:srgbClr val="88C84E"/>
                      </a:solidFill>
                      <a:prstDash val="solid"/>
                      <a:round/>
                      <a:headEnd type="none" w="med" len="med"/>
                      <a:tailEnd type="none" w="med" len="med"/>
                    </a:lnR>
                    <a:lnT w="6350" cap="flat" cmpd="sng" algn="ctr">
                      <a:solidFill>
                        <a:srgbClr val="68C74E"/>
                      </a:solidFill>
                      <a:prstDash val="solid"/>
                      <a:round/>
                      <a:headEnd type="none" w="med" len="med"/>
                      <a:tailEnd type="none" w="med" len="med"/>
                    </a:lnT>
                    <a:lnB w="6350" cap="flat" cmpd="sng" algn="ctr">
                      <a:solidFill>
                        <a:srgbClr val="88C84E"/>
                      </a:solidFill>
                      <a:prstDash val="solid"/>
                      <a:round/>
                      <a:headEnd type="none" w="med" len="med"/>
                      <a:tailEnd type="none" w="med" len="med"/>
                    </a:lnB>
                    <a:solidFill>
                      <a:srgbClr val="F7F7F7"/>
                    </a:solidFill>
                  </a:tcPr>
                </a:tc>
                <a:tc>
                  <a:txBody>
                    <a:bodyPr/>
                    <a:lstStyle/>
                    <a:p>
                      <a:pPr algn="l" fontAlgn="base"/>
                      <a:r>
                        <a:rPr lang="en-US" sz="1400">
                          <a:effectLst/>
                          <a:latin typeface="inherit"/>
                        </a:rPr>
                        <a:t>Yes</a:t>
                      </a:r>
                    </a:p>
                  </a:txBody>
                  <a:tcPr marL="73532" marR="73532" marT="73532" marB="73532" anchor="ctr">
                    <a:lnL w="6350" cap="flat" cmpd="sng" algn="ctr">
                      <a:solidFill>
                        <a:srgbClr val="88C84E"/>
                      </a:solidFill>
                      <a:prstDash val="solid"/>
                      <a:round/>
                      <a:headEnd type="none" w="med" len="med"/>
                      <a:tailEnd type="none" w="med" len="med"/>
                    </a:lnL>
                    <a:lnR>
                      <a:noFill/>
                    </a:lnR>
                    <a:lnT w="6350" cap="flat" cmpd="sng" algn="ctr">
                      <a:solidFill>
                        <a:srgbClr val="88C84E"/>
                      </a:solidFill>
                      <a:prstDash val="solid"/>
                      <a:round/>
                      <a:headEnd type="none" w="med" len="med"/>
                      <a:tailEnd type="none" w="med" len="med"/>
                    </a:lnT>
                    <a:lnB w="6350" cap="flat" cmpd="sng" algn="ctr">
                      <a:solidFill>
                        <a:srgbClr val="D8CF4E"/>
                      </a:solidFill>
                      <a:prstDash val="solid"/>
                      <a:round/>
                      <a:headEnd type="none" w="med" len="med"/>
                      <a:tailEnd type="none" w="med" len="med"/>
                    </a:lnB>
                    <a:solidFill>
                      <a:srgbClr val="F7F7F7"/>
                    </a:solidFill>
                  </a:tcPr>
                </a:tc>
              </a:tr>
              <a:tr h="358838">
                <a:tc>
                  <a:txBody>
                    <a:bodyPr/>
                    <a:lstStyle/>
                    <a:p>
                      <a:pPr algn="l" fontAlgn="base"/>
                      <a:r>
                        <a:rPr lang="en-US" sz="1400">
                          <a:effectLst/>
                          <a:latin typeface="inherit"/>
                        </a:rPr>
                        <a:t>Boolean</a:t>
                      </a:r>
                    </a:p>
                  </a:txBody>
                  <a:tcPr marL="73532" marR="73532" marT="73532" marB="73532" anchor="ctr">
                    <a:lnL>
                      <a:noFill/>
                    </a:lnL>
                    <a:lnR w="6350" cap="flat" cmpd="sng" algn="ctr">
                      <a:solidFill>
                        <a:srgbClr val="88744E"/>
                      </a:solidFill>
                      <a:prstDash val="solid"/>
                      <a:round/>
                      <a:headEnd type="none" w="med" len="med"/>
                      <a:tailEnd type="none" w="med" len="med"/>
                    </a:lnR>
                    <a:lnT w="6350" cap="flat" cmpd="sng" algn="ctr">
                      <a:solidFill>
                        <a:srgbClr val="E0C14E"/>
                      </a:solidFill>
                      <a:prstDash val="solid"/>
                      <a:round/>
                      <a:headEnd type="none" w="med" len="med"/>
                      <a:tailEnd type="none" w="med" len="med"/>
                    </a:lnT>
                    <a:lnB w="6350" cap="flat" cmpd="sng" algn="ctr">
                      <a:solidFill>
                        <a:srgbClr val="88744E"/>
                      </a:solidFill>
                      <a:prstDash val="solid"/>
                      <a:round/>
                      <a:headEnd type="none" w="med" len="med"/>
                      <a:tailEnd type="none" w="med" len="med"/>
                    </a:lnB>
                    <a:solidFill>
                      <a:srgbClr val="FFFFFF"/>
                    </a:solidFill>
                  </a:tcPr>
                </a:tc>
                <a:tc>
                  <a:txBody>
                    <a:bodyPr/>
                    <a:lstStyle/>
                    <a:p>
                      <a:pPr algn="l" fontAlgn="base"/>
                      <a:r>
                        <a:rPr lang="en-US" sz="1400">
                          <a:effectLst/>
                          <a:latin typeface="inherit"/>
                        </a:rPr>
                        <a:t>true or false</a:t>
                      </a:r>
                    </a:p>
                  </a:txBody>
                  <a:tcPr marL="73532" marR="73532" marT="73532" marB="73532" anchor="ctr">
                    <a:lnL w="6350" cap="flat" cmpd="sng" algn="ctr">
                      <a:solidFill>
                        <a:srgbClr val="88744E"/>
                      </a:solidFill>
                      <a:prstDash val="solid"/>
                      <a:round/>
                      <a:headEnd type="none" w="med" len="med"/>
                      <a:tailEnd type="none" w="med" len="med"/>
                    </a:lnL>
                    <a:lnR w="6350" cap="flat" cmpd="sng" algn="ctr">
                      <a:solidFill>
                        <a:srgbClr val="88A14E"/>
                      </a:solidFill>
                      <a:prstDash val="solid"/>
                      <a:round/>
                      <a:headEnd type="none" w="med" len="med"/>
                      <a:tailEnd type="none" w="med" len="med"/>
                    </a:lnR>
                    <a:lnT w="6350" cap="flat" cmpd="sng" algn="ctr">
                      <a:solidFill>
                        <a:srgbClr val="88C84E"/>
                      </a:solidFill>
                      <a:prstDash val="solid"/>
                      <a:round/>
                      <a:headEnd type="none" w="med" len="med"/>
                      <a:tailEnd type="none" w="med" len="med"/>
                    </a:lnT>
                    <a:lnB w="6350" cap="flat" cmpd="sng" algn="ctr">
                      <a:solidFill>
                        <a:srgbClr val="88A14E"/>
                      </a:solidFill>
                      <a:prstDash val="solid"/>
                      <a:round/>
                      <a:headEnd type="none" w="med" len="med"/>
                      <a:tailEnd type="none" w="med" len="med"/>
                    </a:lnB>
                    <a:solidFill>
                      <a:srgbClr val="FFFFFF"/>
                    </a:solidFill>
                  </a:tcPr>
                </a:tc>
                <a:tc>
                  <a:txBody>
                    <a:bodyPr/>
                    <a:lstStyle/>
                    <a:p>
                      <a:pPr algn="l" fontAlgn="base"/>
                      <a:r>
                        <a:rPr lang="en-US" sz="1400">
                          <a:effectLst/>
                          <a:latin typeface="inherit"/>
                        </a:rPr>
                        <a:t>Yes</a:t>
                      </a:r>
                    </a:p>
                  </a:txBody>
                  <a:tcPr marL="73532" marR="73532" marT="73532" marB="73532" anchor="ctr">
                    <a:lnL w="6350" cap="flat" cmpd="sng" algn="ctr">
                      <a:solidFill>
                        <a:srgbClr val="88A14E"/>
                      </a:solidFill>
                      <a:prstDash val="solid"/>
                      <a:round/>
                      <a:headEnd type="none" w="med" len="med"/>
                      <a:tailEnd type="none" w="med" len="med"/>
                    </a:lnL>
                    <a:lnR>
                      <a:noFill/>
                    </a:lnR>
                    <a:lnT w="6350" cap="flat" cmpd="sng" algn="ctr">
                      <a:solidFill>
                        <a:srgbClr val="D8CF4E"/>
                      </a:solidFill>
                      <a:prstDash val="solid"/>
                      <a:round/>
                      <a:headEnd type="none" w="med" len="med"/>
                      <a:tailEnd type="none" w="med" len="med"/>
                    </a:lnT>
                    <a:lnB w="6350" cap="flat" cmpd="sng" algn="ctr">
                      <a:solidFill>
                        <a:srgbClr val="C07E4E"/>
                      </a:solidFill>
                      <a:prstDash val="solid"/>
                      <a:round/>
                      <a:headEnd type="none" w="med" len="med"/>
                      <a:tailEnd type="none" w="med" len="med"/>
                    </a:lnB>
                    <a:solidFill>
                      <a:srgbClr val="FFFFFF"/>
                    </a:solidFill>
                  </a:tcPr>
                </a:tc>
              </a:tr>
              <a:tr h="782384">
                <a:tc>
                  <a:txBody>
                    <a:bodyPr/>
                    <a:lstStyle/>
                    <a:p>
                      <a:pPr algn="l" fontAlgn="base"/>
                      <a:r>
                        <a:rPr lang="en-US" sz="1400">
                          <a:effectLst/>
                          <a:latin typeface="inherit"/>
                        </a:rPr>
                        <a:t>String</a:t>
                      </a:r>
                    </a:p>
                  </a:txBody>
                  <a:tcPr marL="73532" marR="73532" marT="73532" marB="73532" anchor="ctr">
                    <a:lnL>
                      <a:noFill/>
                    </a:lnL>
                    <a:lnR w="6350" cap="flat" cmpd="sng" algn="ctr">
                      <a:solidFill>
                        <a:srgbClr val="18C94E"/>
                      </a:solidFill>
                      <a:prstDash val="solid"/>
                      <a:round/>
                      <a:headEnd type="none" w="med" len="med"/>
                      <a:tailEnd type="none" w="med" len="med"/>
                    </a:lnR>
                    <a:lnT w="6350" cap="flat" cmpd="sng" algn="ctr">
                      <a:solidFill>
                        <a:srgbClr val="88744E"/>
                      </a:solidFill>
                      <a:prstDash val="solid"/>
                      <a:round/>
                      <a:headEnd type="none" w="med" len="med"/>
                      <a:tailEnd type="none" w="med" len="med"/>
                    </a:lnT>
                    <a:lnB w="6350" cap="flat" cmpd="sng" algn="ctr">
                      <a:solidFill>
                        <a:srgbClr val="18C94E"/>
                      </a:solidFill>
                      <a:prstDash val="solid"/>
                      <a:round/>
                      <a:headEnd type="none" w="med" len="med"/>
                      <a:tailEnd type="none" w="med" len="med"/>
                    </a:lnB>
                    <a:solidFill>
                      <a:srgbClr val="F7F7F7"/>
                    </a:solidFill>
                  </a:tcPr>
                </a:tc>
                <a:tc>
                  <a:txBody>
                    <a:bodyPr/>
                    <a:lstStyle/>
                    <a:p>
                      <a:pPr algn="l" fontAlgn="base"/>
                      <a:r>
                        <a:rPr lang="en-US" sz="1400">
                          <a:effectLst/>
                          <a:latin typeface="inherit"/>
                        </a:rPr>
                        <a:t>A string of characters (i.e., text)</a:t>
                      </a:r>
                    </a:p>
                  </a:txBody>
                  <a:tcPr marL="73532" marR="73532" marT="73532" marB="73532" anchor="ctr">
                    <a:lnL w="6350" cap="flat" cmpd="sng" algn="ctr">
                      <a:solidFill>
                        <a:srgbClr val="18C94E"/>
                      </a:solidFill>
                      <a:prstDash val="solid"/>
                      <a:round/>
                      <a:headEnd type="none" w="med" len="med"/>
                      <a:tailEnd type="none" w="med" len="med"/>
                    </a:lnL>
                    <a:lnR w="6350" cap="flat" cmpd="sng" algn="ctr">
                      <a:solidFill>
                        <a:srgbClr val="20C14E"/>
                      </a:solidFill>
                      <a:prstDash val="solid"/>
                      <a:round/>
                      <a:headEnd type="none" w="med" len="med"/>
                      <a:tailEnd type="none" w="med" len="med"/>
                    </a:lnR>
                    <a:lnT w="6350" cap="flat" cmpd="sng" algn="ctr">
                      <a:solidFill>
                        <a:srgbClr val="88A14E"/>
                      </a:solidFill>
                      <a:prstDash val="solid"/>
                      <a:round/>
                      <a:headEnd type="none" w="med" len="med"/>
                      <a:tailEnd type="none" w="med" len="med"/>
                    </a:lnT>
                    <a:lnB w="6350" cap="flat" cmpd="sng" algn="ctr">
                      <a:solidFill>
                        <a:srgbClr val="20C14E"/>
                      </a:solidFill>
                      <a:prstDash val="solid"/>
                      <a:round/>
                      <a:headEnd type="none" w="med" len="med"/>
                      <a:tailEnd type="none" w="med" len="med"/>
                    </a:lnB>
                    <a:solidFill>
                      <a:srgbClr val="F7F7F7"/>
                    </a:solidFill>
                  </a:tcPr>
                </a:tc>
                <a:tc>
                  <a:txBody>
                    <a:bodyPr/>
                    <a:lstStyle/>
                    <a:p>
                      <a:pPr algn="l" fontAlgn="base"/>
                      <a:r>
                        <a:rPr lang="en-US" sz="1400">
                          <a:effectLst/>
                          <a:latin typeface="inherit"/>
                        </a:rPr>
                        <a:t>Yes</a:t>
                      </a:r>
                    </a:p>
                  </a:txBody>
                  <a:tcPr marL="73532" marR="73532" marT="73532" marB="73532" anchor="ctr">
                    <a:lnL w="6350" cap="flat" cmpd="sng" algn="ctr">
                      <a:solidFill>
                        <a:srgbClr val="20C14E"/>
                      </a:solidFill>
                      <a:prstDash val="solid"/>
                      <a:round/>
                      <a:headEnd type="none" w="med" len="med"/>
                      <a:tailEnd type="none" w="med" len="med"/>
                    </a:lnL>
                    <a:lnR>
                      <a:noFill/>
                    </a:lnR>
                    <a:lnT w="6350" cap="flat" cmpd="sng" algn="ctr">
                      <a:solidFill>
                        <a:srgbClr val="C07E4E"/>
                      </a:solidFill>
                      <a:prstDash val="solid"/>
                      <a:round/>
                      <a:headEnd type="none" w="med" len="med"/>
                      <a:tailEnd type="none" w="med" len="med"/>
                    </a:lnT>
                    <a:lnB w="6350" cap="flat" cmpd="sng" algn="ctr">
                      <a:solidFill>
                        <a:srgbClr val="486F4E"/>
                      </a:solidFill>
                      <a:prstDash val="solid"/>
                      <a:round/>
                      <a:headEnd type="none" w="med" len="med"/>
                      <a:tailEnd type="none" w="med" len="med"/>
                    </a:lnB>
                    <a:solidFill>
                      <a:srgbClr val="F7F7F7"/>
                    </a:solidFill>
                  </a:tcPr>
                </a:tc>
              </a:tr>
              <a:tr h="570611">
                <a:tc>
                  <a:txBody>
                    <a:bodyPr/>
                    <a:lstStyle/>
                    <a:p>
                      <a:pPr algn="l" fontAlgn="base"/>
                      <a:r>
                        <a:rPr lang="en-US" sz="1400">
                          <a:effectLst/>
                          <a:latin typeface="inherit"/>
                        </a:rPr>
                        <a:t>Unit</a:t>
                      </a:r>
                    </a:p>
                  </a:txBody>
                  <a:tcPr marL="73532" marR="73532" marT="73532" marB="73532" anchor="ctr">
                    <a:lnL>
                      <a:noFill/>
                    </a:lnL>
                    <a:lnR w="6350" cap="flat" cmpd="sng" algn="ctr">
                      <a:solidFill>
                        <a:srgbClr val="B0764E"/>
                      </a:solidFill>
                      <a:prstDash val="solid"/>
                      <a:round/>
                      <a:headEnd type="none" w="med" len="med"/>
                      <a:tailEnd type="none" w="med" len="med"/>
                    </a:lnR>
                    <a:lnT w="6350" cap="flat" cmpd="sng" algn="ctr">
                      <a:solidFill>
                        <a:srgbClr val="18C94E"/>
                      </a:solidFill>
                      <a:prstDash val="solid"/>
                      <a:round/>
                      <a:headEnd type="none" w="med" len="med"/>
                      <a:tailEnd type="none" w="med" len="med"/>
                    </a:lnT>
                    <a:lnB>
                      <a:noFill/>
                    </a:lnB>
                    <a:solidFill>
                      <a:srgbClr val="FFFFFF"/>
                    </a:solidFill>
                  </a:tcPr>
                </a:tc>
                <a:tc>
                  <a:txBody>
                    <a:bodyPr/>
                    <a:lstStyle/>
                    <a:p>
                      <a:pPr algn="l" fontAlgn="base"/>
                      <a:r>
                        <a:rPr lang="en-US" sz="1400">
                          <a:effectLst/>
                          <a:latin typeface="inherit"/>
                        </a:rPr>
                        <a:t>Denotes the lack of a value</a:t>
                      </a:r>
                    </a:p>
                  </a:txBody>
                  <a:tcPr marL="73532" marR="73532" marT="73532" marB="73532" anchor="ctr">
                    <a:lnL w="6350" cap="flat" cmpd="sng" algn="ctr">
                      <a:solidFill>
                        <a:srgbClr val="B0764E"/>
                      </a:solidFill>
                      <a:prstDash val="solid"/>
                      <a:round/>
                      <a:headEnd type="none" w="med" len="med"/>
                      <a:tailEnd type="none" w="med" len="med"/>
                    </a:lnL>
                    <a:lnR w="6350" cap="flat" cmpd="sng" algn="ctr">
                      <a:solidFill>
                        <a:srgbClr val="38BE4E"/>
                      </a:solidFill>
                      <a:prstDash val="solid"/>
                      <a:round/>
                      <a:headEnd type="none" w="med" len="med"/>
                      <a:tailEnd type="none" w="med" len="med"/>
                    </a:lnR>
                    <a:lnT w="6350" cap="flat" cmpd="sng" algn="ctr">
                      <a:solidFill>
                        <a:srgbClr val="20C14E"/>
                      </a:solidFill>
                      <a:prstDash val="solid"/>
                      <a:round/>
                      <a:headEnd type="none" w="med" len="med"/>
                      <a:tailEnd type="none" w="med" len="med"/>
                    </a:lnT>
                    <a:lnB>
                      <a:noFill/>
                    </a:lnB>
                    <a:solidFill>
                      <a:srgbClr val="FFFFFF"/>
                    </a:solidFill>
                  </a:tcPr>
                </a:tc>
                <a:tc>
                  <a:txBody>
                    <a:bodyPr/>
                    <a:lstStyle/>
                    <a:p>
                      <a:pPr algn="l" fontAlgn="base"/>
                      <a:r>
                        <a:rPr lang="en-US" sz="1400" dirty="0">
                          <a:effectLst/>
                          <a:latin typeface="inherit"/>
                        </a:rPr>
                        <a:t>No</a:t>
                      </a:r>
                    </a:p>
                  </a:txBody>
                  <a:tcPr marL="73532" marR="73532" marT="73532" marB="73532" anchor="ctr">
                    <a:lnL w="6350" cap="flat" cmpd="sng" algn="ctr">
                      <a:solidFill>
                        <a:srgbClr val="38BE4E"/>
                      </a:solidFill>
                      <a:prstDash val="solid"/>
                      <a:round/>
                      <a:headEnd type="none" w="med" len="med"/>
                      <a:tailEnd type="none" w="med" len="med"/>
                    </a:lnL>
                    <a:lnR>
                      <a:noFill/>
                    </a:lnR>
                    <a:lnT w="6350" cap="flat" cmpd="sng" algn="ctr">
                      <a:solidFill>
                        <a:srgbClr val="486F4E"/>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xmlns="" val="194965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77000"/>
          </a:xfrm>
        </p:spPr>
        <p:txBody>
          <a:bodyPr/>
          <a:lstStyle/>
          <a:p>
            <a:pPr marL="0" indent="0">
              <a:buNone/>
            </a:pPr>
            <a:r>
              <a:rPr lang="en-US" sz="2000" b="1" dirty="0" smtClean="0">
                <a:solidFill>
                  <a:schemeClr val="accent6">
                    <a:lumMod val="75000"/>
                  </a:schemeClr>
                </a:solidFill>
                <a:ea typeface="+mj-ea"/>
                <a:cs typeface="+mj-cs"/>
              </a:rPr>
              <a:t>Numeric Types</a:t>
            </a:r>
            <a:endParaRPr lang="en-US" sz="2000" b="1" dirty="0">
              <a:solidFill>
                <a:schemeClr val="accent6">
                  <a:lumMod val="75000"/>
                </a:schemeClr>
              </a:solidFill>
              <a:ea typeface="+mj-ea"/>
              <a:cs typeface="+mj-cs"/>
            </a:endParaRPr>
          </a:p>
          <a:p>
            <a:pPr marL="0" indent="0">
              <a:buNone/>
            </a:pPr>
            <a:r>
              <a:rPr lang="en-US" sz="1900" dirty="0"/>
              <a:t>Scala has both numeric (e.g., </a:t>
            </a:r>
            <a:r>
              <a:rPr lang="en-US" sz="1900" dirty="0" err="1"/>
              <a:t>Int</a:t>
            </a:r>
            <a:r>
              <a:rPr lang="en-US" sz="1900" dirty="0"/>
              <a:t> and Double) and nonnumeric types (e.g., String) that can be used to define values and variables.</a:t>
            </a:r>
          </a:p>
          <a:p>
            <a:pPr marL="0" indent="0">
              <a:buNone/>
            </a:pPr>
            <a:r>
              <a:rPr lang="en-US" sz="1900" dirty="0"/>
              <a:t>Unlike Java and C there is no concept of a primitive type in Scala. While the Java Virtual Machine supports the primitive integer type </a:t>
            </a:r>
            <a:r>
              <a:rPr lang="en-US" sz="1900" dirty="0" err="1"/>
              <a:t>int</a:t>
            </a:r>
            <a:r>
              <a:rPr lang="en-US" sz="1900" dirty="0"/>
              <a:t> and the integer class Integer, Scala only supports its own integer class, Int</a:t>
            </a:r>
            <a:r>
              <a:rPr lang="en-US" sz="1900" dirty="0" smtClean="0"/>
              <a:t>.</a:t>
            </a:r>
          </a:p>
          <a:p>
            <a:pPr marL="0" indent="0">
              <a:buNone/>
            </a:pPr>
            <a:endParaRPr lang="en-US" sz="1900" dirty="0"/>
          </a:p>
        </p:txBody>
      </p:sp>
      <p:graphicFrame>
        <p:nvGraphicFramePr>
          <p:cNvPr id="7" name="Table 6"/>
          <p:cNvGraphicFramePr>
            <a:graphicFrameLocks noGrp="1"/>
          </p:cNvGraphicFramePr>
          <p:nvPr>
            <p:extLst>
              <p:ext uri="{D42A27DB-BD31-4B8C-83A1-F6EECF244321}">
                <p14:modId xmlns:p14="http://schemas.microsoft.com/office/powerpoint/2010/main" xmlns="" val="1042124891"/>
              </p:ext>
            </p:extLst>
          </p:nvPr>
        </p:nvGraphicFramePr>
        <p:xfrm>
          <a:off x="1828802" y="2209799"/>
          <a:ext cx="5257800" cy="4396866"/>
        </p:xfrm>
        <a:graphic>
          <a:graphicData uri="http://schemas.openxmlformats.org/drawingml/2006/table">
            <a:tbl>
              <a:tblPr/>
              <a:tblGrid>
                <a:gridCol w="1051560"/>
                <a:gridCol w="1051560"/>
                <a:gridCol w="1051560"/>
                <a:gridCol w="1051560"/>
                <a:gridCol w="1051560"/>
              </a:tblGrid>
              <a:tr h="505842">
                <a:tc>
                  <a:txBody>
                    <a:bodyPr/>
                    <a:lstStyle/>
                    <a:p>
                      <a:pPr algn="l" fontAlgn="base"/>
                      <a:r>
                        <a:rPr lang="en-US" sz="1400">
                          <a:effectLst/>
                        </a:rPr>
                        <a:t>Name</a:t>
                      </a:r>
                    </a:p>
                  </a:txBody>
                  <a:tcPr marL="75332" marR="75332" marT="75332" marB="75332" anchor="ctr">
                    <a:lnL>
                      <a:noFill/>
                    </a:lnL>
                    <a:lnR w="6350" cap="flat" cmpd="sng" algn="ctr">
                      <a:solidFill>
                        <a:schemeClr val="bg1"/>
                      </a:solidFill>
                      <a:prstDash val="solid"/>
                      <a:round/>
                      <a:headEnd type="none" w="med" len="med"/>
                      <a:tailEnd type="none" w="med" len="med"/>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400">
                          <a:effectLst/>
                        </a:rPr>
                        <a:t>Description</a:t>
                      </a:r>
                    </a:p>
                  </a:txBody>
                  <a:tcPr marL="75332" marR="75332" marT="75332" marB="7533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400">
                          <a:effectLst/>
                        </a:rPr>
                        <a:t>Size</a:t>
                      </a:r>
                    </a:p>
                  </a:txBody>
                  <a:tcPr marL="75332" marR="75332" marT="75332" marB="7533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400">
                          <a:effectLst/>
                        </a:rPr>
                        <a:t>Min</a:t>
                      </a:r>
                    </a:p>
                  </a:txBody>
                  <a:tcPr marL="75332" marR="75332" marT="75332" marB="7533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c>
                  <a:txBody>
                    <a:bodyPr/>
                    <a:lstStyle/>
                    <a:p>
                      <a:pPr algn="l" fontAlgn="base"/>
                      <a:r>
                        <a:rPr lang="en-US" sz="1400">
                          <a:effectLst/>
                        </a:rPr>
                        <a:t>Max</a:t>
                      </a:r>
                    </a:p>
                  </a:txBody>
                  <a:tcPr marL="75332" marR="75332" marT="75332" marB="75332" anchor="ctr">
                    <a:lnL w="6350" cap="flat" cmpd="sng" algn="ctr">
                      <a:solidFill>
                        <a:schemeClr val="bg1"/>
                      </a:solidFill>
                      <a:prstDash val="solid"/>
                      <a:round/>
                      <a:headEnd type="none" w="med" len="med"/>
                      <a:tailEnd type="none" w="med" len="med"/>
                    </a:lnL>
                    <a:lnR>
                      <a:noFill/>
                    </a:lnR>
                    <a:lnT w="9525" cap="flat" cmpd="sng" algn="ctr">
                      <a:solidFill>
                        <a:srgbClr val="9D9D9D"/>
                      </a:solidFill>
                      <a:prstDash val="solid"/>
                      <a:round/>
                      <a:headEnd type="none" w="med" len="med"/>
                      <a:tailEnd type="none" w="med" len="med"/>
                    </a:lnT>
                    <a:lnB w="6350" cap="flat" cmpd="sng" algn="ctr">
                      <a:solidFill>
                        <a:srgbClr val="C3C3C3"/>
                      </a:solidFill>
                      <a:prstDash val="solid"/>
                      <a:round/>
                      <a:headEnd type="none" w="med" len="med"/>
                      <a:tailEnd type="none" w="med" len="med"/>
                    </a:lnB>
                    <a:solidFill>
                      <a:srgbClr val="FFFFFF"/>
                    </a:solidFill>
                  </a:tcPr>
                </a:tc>
              </a:tr>
              <a:tr h="505842">
                <a:tc>
                  <a:txBody>
                    <a:bodyPr/>
                    <a:lstStyle/>
                    <a:p>
                      <a:pPr algn="l" fontAlgn="base"/>
                      <a:r>
                        <a:rPr lang="en-US" sz="1400">
                          <a:effectLst/>
                          <a:latin typeface="inherit"/>
                        </a:rPr>
                        <a:t>Byte</a:t>
                      </a:r>
                    </a:p>
                  </a:txBody>
                  <a:tcPr marL="75332" marR="75332" marT="75332" marB="75332" anchor="ctr">
                    <a:lnL>
                      <a:noFill/>
                    </a:lnL>
                    <a:lnR w="6350" cap="flat" cmpd="sng" algn="ctr">
                      <a:solidFill>
                        <a:srgbClr val="88CE29"/>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88CE29"/>
                      </a:solidFill>
                      <a:prstDash val="solid"/>
                      <a:round/>
                      <a:headEnd type="none" w="med" len="med"/>
                      <a:tailEnd type="none" w="med" len="med"/>
                    </a:lnB>
                    <a:solidFill>
                      <a:srgbClr val="FFFFFF"/>
                    </a:solidFill>
                  </a:tcPr>
                </a:tc>
                <a:tc>
                  <a:txBody>
                    <a:bodyPr/>
                    <a:lstStyle/>
                    <a:p>
                      <a:pPr algn="l" fontAlgn="base"/>
                      <a:r>
                        <a:rPr lang="en-US" sz="1400">
                          <a:effectLst/>
                          <a:latin typeface="inherit"/>
                        </a:rPr>
                        <a:t>Signed integer</a:t>
                      </a:r>
                    </a:p>
                  </a:txBody>
                  <a:tcPr marL="75332" marR="75332" marT="75332" marB="75332" anchor="ctr">
                    <a:lnL w="6350" cap="flat" cmpd="sng" algn="ctr">
                      <a:solidFill>
                        <a:srgbClr val="88CE29"/>
                      </a:solidFill>
                      <a:prstDash val="solid"/>
                      <a:round/>
                      <a:headEnd type="none" w="med" len="med"/>
                      <a:tailEnd type="none" w="med" len="med"/>
                    </a:lnL>
                    <a:lnR w="6350" cap="flat" cmpd="sng" algn="ctr">
                      <a:solidFill>
                        <a:srgbClr val="28C829"/>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28C829"/>
                      </a:solidFill>
                      <a:prstDash val="solid"/>
                      <a:round/>
                      <a:headEnd type="none" w="med" len="med"/>
                      <a:tailEnd type="none" w="med" len="med"/>
                    </a:lnB>
                    <a:solidFill>
                      <a:srgbClr val="FFFFFF"/>
                    </a:solidFill>
                  </a:tcPr>
                </a:tc>
                <a:tc>
                  <a:txBody>
                    <a:bodyPr/>
                    <a:lstStyle/>
                    <a:p>
                      <a:pPr algn="l" fontAlgn="base"/>
                      <a:r>
                        <a:rPr lang="en-US" sz="1400">
                          <a:effectLst/>
                          <a:latin typeface="inherit"/>
                        </a:rPr>
                        <a:t>1 byte</a:t>
                      </a:r>
                    </a:p>
                  </a:txBody>
                  <a:tcPr marL="75332" marR="75332" marT="75332" marB="75332" anchor="ctr">
                    <a:lnL w="6350" cap="flat" cmpd="sng" algn="ctr">
                      <a:solidFill>
                        <a:srgbClr val="28C829"/>
                      </a:solidFill>
                      <a:prstDash val="solid"/>
                      <a:round/>
                      <a:headEnd type="none" w="med" len="med"/>
                      <a:tailEnd type="none" w="med" len="med"/>
                    </a:lnL>
                    <a:lnR w="6350" cap="flat" cmpd="sng" algn="ctr">
                      <a:solidFill>
                        <a:srgbClr val="40D429"/>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40D429"/>
                      </a:solidFill>
                      <a:prstDash val="solid"/>
                      <a:round/>
                      <a:headEnd type="none" w="med" len="med"/>
                      <a:tailEnd type="none" w="med" len="med"/>
                    </a:lnB>
                    <a:solidFill>
                      <a:srgbClr val="FFFFFF"/>
                    </a:solidFill>
                  </a:tcPr>
                </a:tc>
                <a:tc>
                  <a:txBody>
                    <a:bodyPr/>
                    <a:lstStyle/>
                    <a:p>
                      <a:pPr algn="l" fontAlgn="base"/>
                      <a:r>
                        <a:rPr lang="en-US" sz="1400">
                          <a:effectLst/>
                          <a:latin typeface="inherit"/>
                        </a:rPr>
                        <a:t>–127</a:t>
                      </a:r>
                    </a:p>
                  </a:txBody>
                  <a:tcPr marL="75332" marR="75332" marT="75332" marB="75332" anchor="ctr">
                    <a:lnL w="6350" cap="flat" cmpd="sng" algn="ctr">
                      <a:solidFill>
                        <a:srgbClr val="40D429"/>
                      </a:solidFill>
                      <a:prstDash val="solid"/>
                      <a:round/>
                      <a:headEnd type="none" w="med" len="med"/>
                      <a:tailEnd type="none" w="med" len="med"/>
                    </a:lnL>
                    <a:lnR w="6350" cap="flat" cmpd="sng" algn="ctr">
                      <a:solidFill>
                        <a:srgbClr val="E0C729"/>
                      </a:solidFill>
                      <a:prstDash val="solid"/>
                      <a:round/>
                      <a:headEnd type="none" w="med" len="med"/>
                      <a:tailEnd type="none" w="med" len="med"/>
                    </a:lnR>
                    <a:lnT w="6350" cap="flat" cmpd="sng" algn="ctr">
                      <a:solidFill>
                        <a:srgbClr val="C3C3C3"/>
                      </a:solidFill>
                      <a:prstDash val="solid"/>
                      <a:round/>
                      <a:headEnd type="none" w="med" len="med"/>
                      <a:tailEnd type="none" w="med" len="med"/>
                    </a:lnT>
                    <a:lnB w="6350" cap="flat" cmpd="sng" algn="ctr">
                      <a:solidFill>
                        <a:srgbClr val="E0C729"/>
                      </a:solidFill>
                      <a:prstDash val="solid"/>
                      <a:round/>
                      <a:headEnd type="none" w="med" len="med"/>
                      <a:tailEnd type="none" w="med" len="med"/>
                    </a:lnB>
                    <a:solidFill>
                      <a:srgbClr val="FFFFFF"/>
                    </a:solidFill>
                  </a:tcPr>
                </a:tc>
                <a:tc>
                  <a:txBody>
                    <a:bodyPr/>
                    <a:lstStyle/>
                    <a:p>
                      <a:pPr algn="l" fontAlgn="base"/>
                      <a:r>
                        <a:rPr lang="en-US" sz="1400">
                          <a:effectLst/>
                          <a:latin typeface="inherit"/>
                        </a:rPr>
                        <a:t>128</a:t>
                      </a:r>
                    </a:p>
                  </a:txBody>
                  <a:tcPr marL="75332" marR="75332" marT="75332" marB="75332" anchor="ctr">
                    <a:lnL w="6350" cap="flat" cmpd="sng" algn="ctr">
                      <a:solidFill>
                        <a:srgbClr val="E0C729"/>
                      </a:solidFill>
                      <a:prstDash val="solid"/>
                      <a:round/>
                      <a:headEnd type="none" w="med" len="med"/>
                      <a:tailEnd type="none" w="med" len="med"/>
                    </a:lnL>
                    <a:lnR>
                      <a:noFill/>
                    </a:lnR>
                    <a:lnT w="6350" cap="flat" cmpd="sng" algn="ctr">
                      <a:solidFill>
                        <a:srgbClr val="C3C3C3"/>
                      </a:solidFill>
                      <a:prstDash val="solid"/>
                      <a:round/>
                      <a:headEnd type="none" w="med" len="med"/>
                      <a:tailEnd type="none" w="med" len="med"/>
                    </a:lnT>
                    <a:lnB w="6350" cap="flat" cmpd="sng" algn="ctr">
                      <a:solidFill>
                        <a:srgbClr val="A0D129"/>
                      </a:solidFill>
                      <a:prstDash val="solid"/>
                      <a:round/>
                      <a:headEnd type="none" w="med" len="med"/>
                      <a:tailEnd type="none" w="med" len="med"/>
                    </a:lnB>
                    <a:solidFill>
                      <a:srgbClr val="FFFFFF"/>
                    </a:solidFill>
                  </a:tcPr>
                </a:tc>
              </a:tr>
              <a:tr h="505842">
                <a:tc>
                  <a:txBody>
                    <a:bodyPr/>
                    <a:lstStyle/>
                    <a:p>
                      <a:pPr algn="l" fontAlgn="base"/>
                      <a:r>
                        <a:rPr lang="en-US" sz="1400">
                          <a:effectLst/>
                          <a:latin typeface="inherit"/>
                        </a:rPr>
                        <a:t>Short</a:t>
                      </a:r>
                    </a:p>
                  </a:txBody>
                  <a:tcPr marL="75332" marR="75332" marT="75332" marB="75332" anchor="ctr">
                    <a:lnL>
                      <a:noFill/>
                    </a:lnL>
                    <a:lnR w="6350" cap="flat" cmpd="sng" algn="ctr">
                      <a:solidFill>
                        <a:srgbClr val="80C729"/>
                      </a:solidFill>
                      <a:prstDash val="solid"/>
                      <a:round/>
                      <a:headEnd type="none" w="med" len="med"/>
                      <a:tailEnd type="none" w="med" len="med"/>
                    </a:lnR>
                    <a:lnT w="6350" cap="flat" cmpd="sng" algn="ctr">
                      <a:solidFill>
                        <a:srgbClr val="88CE29"/>
                      </a:solidFill>
                      <a:prstDash val="solid"/>
                      <a:round/>
                      <a:headEnd type="none" w="med" len="med"/>
                      <a:tailEnd type="none" w="med" len="med"/>
                    </a:lnT>
                    <a:lnB w="6350" cap="flat" cmpd="sng" algn="ctr">
                      <a:solidFill>
                        <a:srgbClr val="80C729"/>
                      </a:solidFill>
                      <a:prstDash val="solid"/>
                      <a:round/>
                      <a:headEnd type="none" w="med" len="med"/>
                      <a:tailEnd type="none" w="med" len="med"/>
                    </a:lnB>
                    <a:solidFill>
                      <a:srgbClr val="F7F7F7"/>
                    </a:solidFill>
                  </a:tcPr>
                </a:tc>
                <a:tc>
                  <a:txBody>
                    <a:bodyPr/>
                    <a:lstStyle/>
                    <a:p>
                      <a:pPr algn="l" fontAlgn="base"/>
                      <a:r>
                        <a:rPr lang="en-US" sz="1400" dirty="0">
                          <a:effectLst/>
                          <a:latin typeface="inherit"/>
                        </a:rPr>
                        <a:t>Signed integer</a:t>
                      </a:r>
                    </a:p>
                  </a:txBody>
                  <a:tcPr marL="75332" marR="75332" marT="75332" marB="75332" anchor="ctr">
                    <a:lnL w="6350" cap="flat" cmpd="sng" algn="ctr">
                      <a:solidFill>
                        <a:srgbClr val="80C729"/>
                      </a:solidFill>
                      <a:prstDash val="solid"/>
                      <a:round/>
                      <a:headEnd type="none" w="med" len="med"/>
                      <a:tailEnd type="none" w="med" len="med"/>
                    </a:lnL>
                    <a:lnR w="6350" cap="flat" cmpd="sng" algn="ctr">
                      <a:solidFill>
                        <a:srgbClr val="A0D129"/>
                      </a:solidFill>
                      <a:prstDash val="solid"/>
                      <a:round/>
                      <a:headEnd type="none" w="med" len="med"/>
                      <a:tailEnd type="none" w="med" len="med"/>
                    </a:lnR>
                    <a:lnT w="6350" cap="flat" cmpd="sng" algn="ctr">
                      <a:solidFill>
                        <a:srgbClr val="28C829"/>
                      </a:solidFill>
                      <a:prstDash val="solid"/>
                      <a:round/>
                      <a:headEnd type="none" w="med" len="med"/>
                      <a:tailEnd type="none" w="med" len="med"/>
                    </a:lnT>
                    <a:lnB w="6350" cap="flat" cmpd="sng" algn="ctr">
                      <a:solidFill>
                        <a:srgbClr val="A0D129"/>
                      </a:solidFill>
                      <a:prstDash val="solid"/>
                      <a:round/>
                      <a:headEnd type="none" w="med" len="med"/>
                      <a:tailEnd type="none" w="med" len="med"/>
                    </a:lnB>
                    <a:solidFill>
                      <a:srgbClr val="F7F7F7"/>
                    </a:solidFill>
                  </a:tcPr>
                </a:tc>
                <a:tc>
                  <a:txBody>
                    <a:bodyPr/>
                    <a:lstStyle/>
                    <a:p>
                      <a:pPr algn="l" fontAlgn="base"/>
                      <a:r>
                        <a:rPr lang="en-US" sz="1400">
                          <a:effectLst/>
                          <a:latin typeface="inherit"/>
                        </a:rPr>
                        <a:t>2 bytes</a:t>
                      </a:r>
                    </a:p>
                  </a:txBody>
                  <a:tcPr marL="75332" marR="75332" marT="75332" marB="75332" anchor="ctr">
                    <a:lnL w="6350" cap="flat" cmpd="sng" algn="ctr">
                      <a:solidFill>
                        <a:srgbClr val="A0D129"/>
                      </a:solidFill>
                      <a:prstDash val="solid"/>
                      <a:round/>
                      <a:headEnd type="none" w="med" len="med"/>
                      <a:tailEnd type="none" w="med" len="med"/>
                    </a:lnL>
                    <a:lnR w="6350" cap="flat" cmpd="sng" algn="ctr">
                      <a:solidFill>
                        <a:srgbClr val="C0CF29"/>
                      </a:solidFill>
                      <a:prstDash val="solid"/>
                      <a:round/>
                      <a:headEnd type="none" w="med" len="med"/>
                      <a:tailEnd type="none" w="med" len="med"/>
                    </a:lnR>
                    <a:lnT w="6350" cap="flat" cmpd="sng" algn="ctr">
                      <a:solidFill>
                        <a:srgbClr val="40D429"/>
                      </a:solidFill>
                      <a:prstDash val="solid"/>
                      <a:round/>
                      <a:headEnd type="none" w="med" len="med"/>
                      <a:tailEnd type="none" w="med" len="med"/>
                    </a:lnT>
                    <a:lnB w="6350" cap="flat" cmpd="sng" algn="ctr">
                      <a:solidFill>
                        <a:srgbClr val="C0CF29"/>
                      </a:solidFill>
                      <a:prstDash val="solid"/>
                      <a:round/>
                      <a:headEnd type="none" w="med" len="med"/>
                      <a:tailEnd type="none" w="med" len="med"/>
                    </a:lnB>
                    <a:solidFill>
                      <a:srgbClr val="F7F7F7"/>
                    </a:solidFill>
                  </a:tcPr>
                </a:tc>
                <a:tc>
                  <a:txBody>
                    <a:bodyPr/>
                    <a:lstStyle/>
                    <a:p>
                      <a:pPr algn="l" fontAlgn="base"/>
                      <a:r>
                        <a:rPr lang="en-US" sz="1400">
                          <a:effectLst/>
                          <a:latin typeface="inherit"/>
                        </a:rPr>
                        <a:t>–32768</a:t>
                      </a:r>
                    </a:p>
                  </a:txBody>
                  <a:tcPr marL="75332" marR="75332" marT="75332" marB="75332" anchor="ctr">
                    <a:lnL w="6350" cap="flat" cmpd="sng" algn="ctr">
                      <a:solidFill>
                        <a:srgbClr val="C0CF29"/>
                      </a:solidFill>
                      <a:prstDash val="solid"/>
                      <a:round/>
                      <a:headEnd type="none" w="med" len="med"/>
                      <a:tailEnd type="none" w="med" len="med"/>
                    </a:lnL>
                    <a:lnR w="6350" cap="flat" cmpd="sng" algn="ctr">
                      <a:solidFill>
                        <a:srgbClr val="A0D129"/>
                      </a:solidFill>
                      <a:prstDash val="solid"/>
                      <a:round/>
                      <a:headEnd type="none" w="med" len="med"/>
                      <a:tailEnd type="none" w="med" len="med"/>
                    </a:lnR>
                    <a:lnT w="6350" cap="flat" cmpd="sng" algn="ctr">
                      <a:solidFill>
                        <a:srgbClr val="E0C729"/>
                      </a:solidFill>
                      <a:prstDash val="solid"/>
                      <a:round/>
                      <a:headEnd type="none" w="med" len="med"/>
                      <a:tailEnd type="none" w="med" len="med"/>
                    </a:lnT>
                    <a:lnB w="6350" cap="flat" cmpd="sng" algn="ctr">
                      <a:solidFill>
                        <a:srgbClr val="A0D129"/>
                      </a:solidFill>
                      <a:prstDash val="solid"/>
                      <a:round/>
                      <a:headEnd type="none" w="med" len="med"/>
                      <a:tailEnd type="none" w="med" len="med"/>
                    </a:lnB>
                    <a:solidFill>
                      <a:srgbClr val="F7F7F7"/>
                    </a:solidFill>
                  </a:tcPr>
                </a:tc>
                <a:tc>
                  <a:txBody>
                    <a:bodyPr/>
                    <a:lstStyle/>
                    <a:p>
                      <a:pPr algn="l" fontAlgn="base"/>
                      <a:r>
                        <a:rPr lang="en-US" sz="1400">
                          <a:effectLst/>
                          <a:latin typeface="inherit"/>
                        </a:rPr>
                        <a:t>32767</a:t>
                      </a:r>
                    </a:p>
                  </a:txBody>
                  <a:tcPr marL="75332" marR="75332" marT="75332" marB="75332" anchor="ctr">
                    <a:lnL w="6350" cap="flat" cmpd="sng" algn="ctr">
                      <a:solidFill>
                        <a:srgbClr val="A0D129"/>
                      </a:solidFill>
                      <a:prstDash val="solid"/>
                      <a:round/>
                      <a:headEnd type="none" w="med" len="med"/>
                      <a:tailEnd type="none" w="med" len="med"/>
                    </a:lnL>
                    <a:lnR>
                      <a:noFill/>
                    </a:lnR>
                    <a:lnT w="6350" cap="flat" cmpd="sng" algn="ctr">
                      <a:solidFill>
                        <a:srgbClr val="A0D129"/>
                      </a:solidFill>
                      <a:prstDash val="solid"/>
                      <a:round/>
                      <a:headEnd type="none" w="med" len="med"/>
                      <a:tailEnd type="none" w="med" len="med"/>
                    </a:lnT>
                    <a:lnB w="6350" cap="flat" cmpd="sng" algn="ctr">
                      <a:solidFill>
                        <a:srgbClr val="C0CF29"/>
                      </a:solidFill>
                      <a:prstDash val="solid"/>
                      <a:round/>
                      <a:headEnd type="none" w="med" len="med"/>
                      <a:tailEnd type="none" w="med" len="med"/>
                    </a:lnB>
                    <a:solidFill>
                      <a:srgbClr val="F7F7F7"/>
                    </a:solidFill>
                  </a:tcPr>
                </a:tc>
              </a:tr>
              <a:tr h="505842">
                <a:tc>
                  <a:txBody>
                    <a:bodyPr/>
                    <a:lstStyle/>
                    <a:p>
                      <a:pPr algn="l" fontAlgn="base"/>
                      <a:r>
                        <a:rPr lang="en-US" sz="1400">
                          <a:effectLst/>
                          <a:latin typeface="inherit"/>
                        </a:rPr>
                        <a:t>Int</a:t>
                      </a:r>
                    </a:p>
                  </a:txBody>
                  <a:tcPr marL="75332" marR="75332" marT="75332" marB="75332" anchor="ctr">
                    <a:lnL>
                      <a:noFill/>
                    </a:lnL>
                    <a:lnR w="6350" cap="flat" cmpd="sng" algn="ctr">
                      <a:solidFill>
                        <a:srgbClr val="30CC29"/>
                      </a:solidFill>
                      <a:prstDash val="solid"/>
                      <a:round/>
                      <a:headEnd type="none" w="med" len="med"/>
                      <a:tailEnd type="none" w="med" len="med"/>
                    </a:lnR>
                    <a:lnT w="6350" cap="flat" cmpd="sng" algn="ctr">
                      <a:solidFill>
                        <a:srgbClr val="80C729"/>
                      </a:solidFill>
                      <a:prstDash val="solid"/>
                      <a:round/>
                      <a:headEnd type="none" w="med" len="med"/>
                      <a:tailEnd type="none" w="med" len="med"/>
                    </a:lnT>
                    <a:lnB w="6350" cap="flat" cmpd="sng" algn="ctr">
                      <a:solidFill>
                        <a:srgbClr val="30CC29"/>
                      </a:solidFill>
                      <a:prstDash val="solid"/>
                      <a:round/>
                      <a:headEnd type="none" w="med" len="med"/>
                      <a:tailEnd type="none" w="med" len="med"/>
                    </a:lnB>
                    <a:solidFill>
                      <a:srgbClr val="FFFFFF"/>
                    </a:solidFill>
                  </a:tcPr>
                </a:tc>
                <a:tc>
                  <a:txBody>
                    <a:bodyPr/>
                    <a:lstStyle/>
                    <a:p>
                      <a:pPr algn="l" fontAlgn="base"/>
                      <a:r>
                        <a:rPr lang="en-US" sz="1400" dirty="0">
                          <a:effectLst/>
                          <a:latin typeface="inherit"/>
                        </a:rPr>
                        <a:t>Signed integer</a:t>
                      </a:r>
                    </a:p>
                  </a:txBody>
                  <a:tcPr marL="75332" marR="75332" marT="75332" marB="75332" anchor="ctr">
                    <a:lnL w="6350" cap="flat" cmpd="sng" algn="ctr">
                      <a:solidFill>
                        <a:srgbClr val="30CC29"/>
                      </a:solidFill>
                      <a:prstDash val="solid"/>
                      <a:round/>
                      <a:headEnd type="none" w="med" len="med"/>
                      <a:tailEnd type="none" w="med" len="med"/>
                    </a:lnL>
                    <a:lnR w="6350" cap="flat" cmpd="sng" algn="ctr">
                      <a:solidFill>
                        <a:srgbClr val="88CE29"/>
                      </a:solidFill>
                      <a:prstDash val="solid"/>
                      <a:round/>
                      <a:headEnd type="none" w="med" len="med"/>
                      <a:tailEnd type="none" w="med" len="med"/>
                    </a:lnR>
                    <a:lnT w="6350" cap="flat" cmpd="sng" algn="ctr">
                      <a:solidFill>
                        <a:srgbClr val="A0D129"/>
                      </a:solidFill>
                      <a:prstDash val="solid"/>
                      <a:round/>
                      <a:headEnd type="none" w="med" len="med"/>
                      <a:tailEnd type="none" w="med" len="med"/>
                    </a:lnT>
                    <a:lnB w="6350" cap="flat" cmpd="sng" algn="ctr">
                      <a:solidFill>
                        <a:srgbClr val="88CE29"/>
                      </a:solidFill>
                      <a:prstDash val="solid"/>
                      <a:round/>
                      <a:headEnd type="none" w="med" len="med"/>
                      <a:tailEnd type="none" w="med" len="med"/>
                    </a:lnB>
                    <a:solidFill>
                      <a:srgbClr val="FFFFFF"/>
                    </a:solidFill>
                  </a:tcPr>
                </a:tc>
                <a:tc>
                  <a:txBody>
                    <a:bodyPr/>
                    <a:lstStyle/>
                    <a:p>
                      <a:pPr algn="l" fontAlgn="base"/>
                      <a:r>
                        <a:rPr lang="en-US" sz="1400">
                          <a:effectLst/>
                          <a:latin typeface="inherit"/>
                        </a:rPr>
                        <a:t>4 bytes</a:t>
                      </a:r>
                    </a:p>
                  </a:txBody>
                  <a:tcPr marL="75332" marR="75332" marT="75332" marB="75332" anchor="ctr">
                    <a:lnL w="6350" cap="flat" cmpd="sng" algn="ctr">
                      <a:solidFill>
                        <a:srgbClr val="88CE29"/>
                      </a:solidFill>
                      <a:prstDash val="solid"/>
                      <a:round/>
                      <a:headEnd type="none" w="med" len="med"/>
                      <a:tailEnd type="none" w="med" len="med"/>
                    </a:lnL>
                    <a:lnR w="6350" cap="flat" cmpd="sng" algn="ctr">
                      <a:solidFill>
                        <a:srgbClr val="30CC29"/>
                      </a:solidFill>
                      <a:prstDash val="solid"/>
                      <a:round/>
                      <a:headEnd type="none" w="med" len="med"/>
                      <a:tailEnd type="none" w="med" len="med"/>
                    </a:lnR>
                    <a:lnT w="6350" cap="flat" cmpd="sng" algn="ctr">
                      <a:solidFill>
                        <a:srgbClr val="C0CF29"/>
                      </a:solidFill>
                      <a:prstDash val="solid"/>
                      <a:round/>
                      <a:headEnd type="none" w="med" len="med"/>
                      <a:tailEnd type="none" w="med" len="med"/>
                    </a:lnT>
                    <a:lnB w="6350" cap="flat" cmpd="sng" algn="ctr">
                      <a:solidFill>
                        <a:srgbClr val="30CC29"/>
                      </a:solidFill>
                      <a:prstDash val="solid"/>
                      <a:round/>
                      <a:headEnd type="none" w="med" len="med"/>
                      <a:tailEnd type="none" w="med" len="med"/>
                    </a:lnB>
                    <a:solidFill>
                      <a:srgbClr val="FFFFFF"/>
                    </a:solidFill>
                  </a:tcPr>
                </a:tc>
                <a:tc>
                  <a:txBody>
                    <a:bodyPr/>
                    <a:lstStyle/>
                    <a:p>
                      <a:pPr algn="l" fontAlgn="base"/>
                      <a:r>
                        <a:rPr lang="en-US" sz="1400">
                          <a:effectLst/>
                          <a:latin typeface="inherit"/>
                        </a:rPr>
                        <a:t>–2</a:t>
                      </a:r>
                      <a:r>
                        <a:rPr lang="en-US" sz="1400" baseline="30000">
                          <a:solidFill>
                            <a:srgbClr val="666666"/>
                          </a:solidFill>
                          <a:effectLst/>
                          <a:latin typeface="inherit"/>
                        </a:rPr>
                        <a:t>31</a:t>
                      </a:r>
                      <a:endParaRPr lang="en-US" sz="1400">
                        <a:effectLst/>
                        <a:latin typeface="inherit"/>
                      </a:endParaRPr>
                    </a:p>
                  </a:txBody>
                  <a:tcPr marL="75332" marR="75332" marT="75332" marB="75332" anchor="ctr">
                    <a:lnL w="6350" cap="flat" cmpd="sng" algn="ctr">
                      <a:solidFill>
                        <a:srgbClr val="30CC29"/>
                      </a:solidFill>
                      <a:prstDash val="solid"/>
                      <a:round/>
                      <a:headEnd type="none" w="med" len="med"/>
                      <a:tailEnd type="none" w="med" len="med"/>
                    </a:lnL>
                    <a:lnR w="6350" cap="flat" cmpd="sng" algn="ctr">
                      <a:solidFill>
                        <a:srgbClr val="88CE29"/>
                      </a:solidFill>
                      <a:prstDash val="solid"/>
                      <a:round/>
                      <a:headEnd type="none" w="med" len="med"/>
                      <a:tailEnd type="none" w="med" len="med"/>
                    </a:lnR>
                    <a:lnT w="6350" cap="flat" cmpd="sng" algn="ctr">
                      <a:solidFill>
                        <a:srgbClr val="A0D129"/>
                      </a:solidFill>
                      <a:prstDash val="solid"/>
                      <a:round/>
                      <a:headEnd type="none" w="med" len="med"/>
                      <a:tailEnd type="none" w="med" len="med"/>
                    </a:lnT>
                    <a:lnB w="6350" cap="flat" cmpd="sng" algn="ctr">
                      <a:solidFill>
                        <a:srgbClr val="88CE29"/>
                      </a:solidFill>
                      <a:prstDash val="solid"/>
                      <a:round/>
                      <a:headEnd type="none" w="med" len="med"/>
                      <a:tailEnd type="none" w="med" len="med"/>
                    </a:lnB>
                    <a:solidFill>
                      <a:srgbClr val="FFFFFF"/>
                    </a:solidFill>
                  </a:tcPr>
                </a:tc>
                <a:tc>
                  <a:txBody>
                    <a:bodyPr/>
                    <a:lstStyle/>
                    <a:p>
                      <a:pPr algn="l" fontAlgn="base"/>
                      <a:r>
                        <a:rPr lang="en-US" sz="1400">
                          <a:effectLst/>
                          <a:latin typeface="inherit"/>
                        </a:rPr>
                        <a:t>2</a:t>
                      </a:r>
                      <a:r>
                        <a:rPr lang="en-US" sz="1400" baseline="30000">
                          <a:solidFill>
                            <a:srgbClr val="666666"/>
                          </a:solidFill>
                          <a:effectLst/>
                          <a:latin typeface="inherit"/>
                        </a:rPr>
                        <a:t>31</a:t>
                      </a:r>
                      <a:r>
                        <a:rPr lang="en-US" sz="1400">
                          <a:effectLst/>
                          <a:latin typeface="inherit"/>
                        </a:rPr>
                        <a:t>–1</a:t>
                      </a:r>
                    </a:p>
                  </a:txBody>
                  <a:tcPr marL="75332" marR="75332" marT="75332" marB="75332" anchor="ctr">
                    <a:lnL w="6350" cap="flat" cmpd="sng" algn="ctr">
                      <a:solidFill>
                        <a:srgbClr val="88CE29"/>
                      </a:solidFill>
                      <a:prstDash val="solid"/>
                      <a:round/>
                      <a:headEnd type="none" w="med" len="med"/>
                      <a:tailEnd type="none" w="med" len="med"/>
                    </a:lnL>
                    <a:lnR>
                      <a:noFill/>
                    </a:lnR>
                    <a:lnT w="6350" cap="flat" cmpd="sng" algn="ctr">
                      <a:solidFill>
                        <a:srgbClr val="C0CF29"/>
                      </a:solidFill>
                      <a:prstDash val="solid"/>
                      <a:round/>
                      <a:headEnd type="none" w="med" len="med"/>
                      <a:tailEnd type="none" w="med" len="med"/>
                    </a:lnT>
                    <a:lnB w="6350" cap="flat" cmpd="sng" algn="ctr">
                      <a:solidFill>
                        <a:srgbClr val="30CC29"/>
                      </a:solidFill>
                      <a:prstDash val="solid"/>
                      <a:round/>
                      <a:headEnd type="none" w="med" len="med"/>
                      <a:tailEnd type="none" w="med" len="med"/>
                    </a:lnB>
                    <a:solidFill>
                      <a:srgbClr val="FFFFFF"/>
                    </a:solidFill>
                  </a:tcPr>
                </a:tc>
              </a:tr>
              <a:tr h="505842">
                <a:tc>
                  <a:txBody>
                    <a:bodyPr/>
                    <a:lstStyle/>
                    <a:p>
                      <a:pPr algn="l" fontAlgn="base"/>
                      <a:r>
                        <a:rPr lang="en-US" sz="1400">
                          <a:effectLst/>
                          <a:latin typeface="inherit"/>
                        </a:rPr>
                        <a:t>Long</a:t>
                      </a:r>
                    </a:p>
                  </a:txBody>
                  <a:tcPr marL="75332" marR="75332" marT="75332" marB="75332" anchor="ctr">
                    <a:lnL>
                      <a:noFill/>
                    </a:lnL>
                    <a:lnR w="6350" cap="flat" cmpd="sng" algn="ctr">
                      <a:solidFill>
                        <a:srgbClr val="F8C429"/>
                      </a:solidFill>
                      <a:prstDash val="solid"/>
                      <a:round/>
                      <a:headEnd type="none" w="med" len="med"/>
                      <a:tailEnd type="none" w="med" len="med"/>
                    </a:lnR>
                    <a:lnT w="6350" cap="flat" cmpd="sng" algn="ctr">
                      <a:solidFill>
                        <a:srgbClr val="30CC29"/>
                      </a:solidFill>
                      <a:prstDash val="solid"/>
                      <a:round/>
                      <a:headEnd type="none" w="med" len="med"/>
                      <a:tailEnd type="none" w="med" len="med"/>
                    </a:lnT>
                    <a:lnB w="6350" cap="flat" cmpd="sng" algn="ctr">
                      <a:solidFill>
                        <a:srgbClr val="F8C429"/>
                      </a:solidFill>
                      <a:prstDash val="solid"/>
                      <a:round/>
                      <a:headEnd type="none" w="med" len="med"/>
                      <a:tailEnd type="none" w="med" len="med"/>
                    </a:lnB>
                    <a:solidFill>
                      <a:srgbClr val="F7F7F7"/>
                    </a:solidFill>
                  </a:tcPr>
                </a:tc>
                <a:tc>
                  <a:txBody>
                    <a:bodyPr/>
                    <a:lstStyle/>
                    <a:p>
                      <a:pPr algn="l" fontAlgn="base"/>
                      <a:r>
                        <a:rPr lang="en-US" sz="1400" dirty="0">
                          <a:effectLst/>
                          <a:latin typeface="inherit"/>
                        </a:rPr>
                        <a:t>Signed integer</a:t>
                      </a:r>
                    </a:p>
                  </a:txBody>
                  <a:tcPr marL="75332" marR="75332" marT="75332" marB="75332" anchor="ctr">
                    <a:lnL w="6350" cap="flat" cmpd="sng" algn="ctr">
                      <a:solidFill>
                        <a:srgbClr val="F8C429"/>
                      </a:solidFill>
                      <a:prstDash val="solid"/>
                      <a:round/>
                      <a:headEnd type="none" w="med" len="med"/>
                      <a:tailEnd type="none" w="med" len="med"/>
                    </a:lnL>
                    <a:lnR w="6350" cap="flat" cmpd="sng" algn="ctr">
                      <a:solidFill>
                        <a:srgbClr val="30CC29"/>
                      </a:solidFill>
                      <a:prstDash val="solid"/>
                      <a:round/>
                      <a:headEnd type="none" w="med" len="med"/>
                      <a:tailEnd type="none" w="med" len="med"/>
                    </a:lnR>
                    <a:lnT w="6350" cap="flat" cmpd="sng" algn="ctr">
                      <a:solidFill>
                        <a:srgbClr val="88CE29"/>
                      </a:solidFill>
                      <a:prstDash val="solid"/>
                      <a:round/>
                      <a:headEnd type="none" w="med" len="med"/>
                      <a:tailEnd type="none" w="med" len="med"/>
                    </a:lnT>
                    <a:lnB w="6350" cap="flat" cmpd="sng" algn="ctr">
                      <a:solidFill>
                        <a:srgbClr val="30CC29"/>
                      </a:solidFill>
                      <a:prstDash val="solid"/>
                      <a:round/>
                      <a:headEnd type="none" w="med" len="med"/>
                      <a:tailEnd type="none" w="med" len="med"/>
                    </a:lnB>
                    <a:solidFill>
                      <a:srgbClr val="F7F7F7"/>
                    </a:solidFill>
                  </a:tcPr>
                </a:tc>
                <a:tc>
                  <a:txBody>
                    <a:bodyPr/>
                    <a:lstStyle/>
                    <a:p>
                      <a:pPr algn="l" fontAlgn="base"/>
                      <a:r>
                        <a:rPr lang="en-US" sz="1400">
                          <a:effectLst/>
                          <a:latin typeface="inherit"/>
                        </a:rPr>
                        <a:t>8 bytes</a:t>
                      </a:r>
                    </a:p>
                  </a:txBody>
                  <a:tcPr marL="75332" marR="75332" marT="75332" marB="75332" anchor="ctr">
                    <a:lnL w="6350" cap="flat" cmpd="sng" algn="ctr">
                      <a:solidFill>
                        <a:srgbClr val="30CC29"/>
                      </a:solidFill>
                      <a:prstDash val="solid"/>
                      <a:round/>
                      <a:headEnd type="none" w="med" len="med"/>
                      <a:tailEnd type="none" w="med" len="med"/>
                    </a:lnL>
                    <a:lnR w="6350" cap="flat" cmpd="sng" algn="ctr">
                      <a:solidFill>
                        <a:srgbClr val="50CA29"/>
                      </a:solidFill>
                      <a:prstDash val="solid"/>
                      <a:round/>
                      <a:headEnd type="none" w="med" len="med"/>
                      <a:tailEnd type="none" w="med" len="med"/>
                    </a:lnR>
                    <a:lnT w="6350" cap="flat" cmpd="sng" algn="ctr">
                      <a:solidFill>
                        <a:srgbClr val="30CC29"/>
                      </a:solidFill>
                      <a:prstDash val="solid"/>
                      <a:round/>
                      <a:headEnd type="none" w="med" len="med"/>
                      <a:tailEnd type="none" w="med" len="med"/>
                    </a:lnT>
                    <a:lnB w="6350" cap="flat" cmpd="sng" algn="ctr">
                      <a:solidFill>
                        <a:srgbClr val="50CA29"/>
                      </a:solidFill>
                      <a:prstDash val="solid"/>
                      <a:round/>
                      <a:headEnd type="none" w="med" len="med"/>
                      <a:tailEnd type="none" w="med" len="med"/>
                    </a:lnB>
                    <a:solidFill>
                      <a:srgbClr val="F7F7F7"/>
                    </a:solidFill>
                  </a:tcPr>
                </a:tc>
                <a:tc>
                  <a:txBody>
                    <a:bodyPr/>
                    <a:lstStyle/>
                    <a:p>
                      <a:pPr algn="l" fontAlgn="base"/>
                      <a:r>
                        <a:rPr lang="en-US" sz="1400">
                          <a:effectLst/>
                          <a:latin typeface="inherit"/>
                        </a:rPr>
                        <a:t>–2</a:t>
                      </a:r>
                      <a:r>
                        <a:rPr lang="en-US" sz="1400" baseline="30000">
                          <a:solidFill>
                            <a:srgbClr val="666666"/>
                          </a:solidFill>
                          <a:effectLst/>
                          <a:latin typeface="inherit"/>
                        </a:rPr>
                        <a:t>63</a:t>
                      </a:r>
                      <a:endParaRPr lang="en-US" sz="1400">
                        <a:effectLst/>
                        <a:latin typeface="inherit"/>
                      </a:endParaRPr>
                    </a:p>
                  </a:txBody>
                  <a:tcPr marL="75332" marR="75332" marT="75332" marB="75332" anchor="ctr">
                    <a:lnL w="6350" cap="flat" cmpd="sng" algn="ctr">
                      <a:solidFill>
                        <a:srgbClr val="50CA29"/>
                      </a:solidFill>
                      <a:prstDash val="solid"/>
                      <a:round/>
                      <a:headEnd type="none" w="med" len="med"/>
                      <a:tailEnd type="none" w="med" len="med"/>
                    </a:lnL>
                    <a:lnR w="6350" cap="flat" cmpd="sng" algn="ctr">
                      <a:solidFill>
                        <a:srgbClr val="30CC29"/>
                      </a:solidFill>
                      <a:prstDash val="solid"/>
                      <a:round/>
                      <a:headEnd type="none" w="med" len="med"/>
                      <a:tailEnd type="none" w="med" len="med"/>
                    </a:lnR>
                    <a:lnT w="6350" cap="flat" cmpd="sng" algn="ctr">
                      <a:solidFill>
                        <a:srgbClr val="88CE29"/>
                      </a:solidFill>
                      <a:prstDash val="solid"/>
                      <a:round/>
                      <a:headEnd type="none" w="med" len="med"/>
                      <a:tailEnd type="none" w="med" len="med"/>
                    </a:lnT>
                    <a:lnB w="6350" cap="flat" cmpd="sng" algn="ctr">
                      <a:solidFill>
                        <a:srgbClr val="30CC29"/>
                      </a:solidFill>
                      <a:prstDash val="solid"/>
                      <a:round/>
                      <a:headEnd type="none" w="med" len="med"/>
                      <a:tailEnd type="none" w="med" len="med"/>
                    </a:lnB>
                    <a:solidFill>
                      <a:srgbClr val="F7F7F7"/>
                    </a:solidFill>
                  </a:tcPr>
                </a:tc>
                <a:tc>
                  <a:txBody>
                    <a:bodyPr/>
                    <a:lstStyle/>
                    <a:p>
                      <a:pPr algn="l" fontAlgn="base"/>
                      <a:r>
                        <a:rPr lang="en-US" sz="1400">
                          <a:effectLst/>
                          <a:latin typeface="inherit"/>
                        </a:rPr>
                        <a:t>2</a:t>
                      </a:r>
                      <a:r>
                        <a:rPr lang="en-US" sz="1400" baseline="30000">
                          <a:solidFill>
                            <a:srgbClr val="666666"/>
                          </a:solidFill>
                          <a:effectLst/>
                          <a:latin typeface="inherit"/>
                        </a:rPr>
                        <a:t>63</a:t>
                      </a:r>
                      <a:r>
                        <a:rPr lang="en-US" sz="1400">
                          <a:effectLst/>
                          <a:latin typeface="inherit"/>
                        </a:rPr>
                        <a:t>–1</a:t>
                      </a:r>
                    </a:p>
                  </a:txBody>
                  <a:tcPr marL="75332" marR="75332" marT="75332" marB="75332" anchor="ctr">
                    <a:lnL w="6350" cap="flat" cmpd="sng" algn="ctr">
                      <a:solidFill>
                        <a:srgbClr val="30CC29"/>
                      </a:solidFill>
                      <a:prstDash val="solid"/>
                      <a:round/>
                      <a:headEnd type="none" w="med" len="med"/>
                      <a:tailEnd type="none" w="med" len="med"/>
                    </a:lnL>
                    <a:lnR>
                      <a:noFill/>
                    </a:lnR>
                    <a:lnT w="6350" cap="flat" cmpd="sng" algn="ctr">
                      <a:solidFill>
                        <a:srgbClr val="30CC29"/>
                      </a:solidFill>
                      <a:prstDash val="solid"/>
                      <a:round/>
                      <a:headEnd type="none" w="med" len="med"/>
                      <a:tailEnd type="none" w="med" len="med"/>
                    </a:lnT>
                    <a:lnB w="6350" cap="flat" cmpd="sng" algn="ctr">
                      <a:solidFill>
                        <a:srgbClr val="50CA29"/>
                      </a:solidFill>
                      <a:prstDash val="solid"/>
                      <a:round/>
                      <a:headEnd type="none" w="med" len="med"/>
                      <a:tailEnd type="none" w="med" len="med"/>
                    </a:lnB>
                    <a:solidFill>
                      <a:srgbClr val="F7F7F7"/>
                    </a:solidFill>
                  </a:tcPr>
                </a:tc>
              </a:tr>
              <a:tr h="693577">
                <a:tc>
                  <a:txBody>
                    <a:bodyPr/>
                    <a:lstStyle/>
                    <a:p>
                      <a:pPr algn="l" fontAlgn="base"/>
                      <a:r>
                        <a:rPr lang="en-US" sz="1400">
                          <a:effectLst/>
                          <a:latin typeface="inherit"/>
                        </a:rPr>
                        <a:t>Float</a:t>
                      </a:r>
                    </a:p>
                  </a:txBody>
                  <a:tcPr marL="75332" marR="75332" marT="75332" marB="75332" anchor="ctr">
                    <a:lnL>
                      <a:noFill/>
                    </a:lnL>
                    <a:lnR w="6350" cap="flat" cmpd="sng" algn="ctr">
                      <a:solidFill>
                        <a:srgbClr val="40D429"/>
                      </a:solidFill>
                      <a:prstDash val="solid"/>
                      <a:round/>
                      <a:headEnd type="none" w="med" len="med"/>
                      <a:tailEnd type="none" w="med" len="med"/>
                    </a:lnR>
                    <a:lnT w="6350" cap="flat" cmpd="sng" algn="ctr">
                      <a:solidFill>
                        <a:srgbClr val="F8C429"/>
                      </a:solidFill>
                      <a:prstDash val="solid"/>
                      <a:round/>
                      <a:headEnd type="none" w="med" len="med"/>
                      <a:tailEnd type="none" w="med" len="med"/>
                    </a:lnT>
                    <a:lnB w="6350" cap="flat" cmpd="sng" algn="ctr">
                      <a:solidFill>
                        <a:srgbClr val="40D429"/>
                      </a:solidFill>
                      <a:prstDash val="solid"/>
                      <a:round/>
                      <a:headEnd type="none" w="med" len="med"/>
                      <a:tailEnd type="none" w="med" len="med"/>
                    </a:lnB>
                    <a:solidFill>
                      <a:srgbClr val="FFFFFF"/>
                    </a:solidFill>
                  </a:tcPr>
                </a:tc>
                <a:tc>
                  <a:txBody>
                    <a:bodyPr/>
                    <a:lstStyle/>
                    <a:p>
                      <a:pPr algn="l" fontAlgn="base"/>
                      <a:r>
                        <a:rPr lang="en-US" sz="1400">
                          <a:effectLst/>
                          <a:latin typeface="inherit"/>
                        </a:rPr>
                        <a:t>Signed floating point</a:t>
                      </a:r>
                    </a:p>
                  </a:txBody>
                  <a:tcPr marL="75332" marR="75332" marT="75332" marB="75332" anchor="ctr">
                    <a:lnL w="6350" cap="flat" cmpd="sng" algn="ctr">
                      <a:solidFill>
                        <a:srgbClr val="40D429"/>
                      </a:solidFill>
                      <a:prstDash val="solid"/>
                      <a:round/>
                      <a:headEnd type="none" w="med" len="med"/>
                      <a:tailEnd type="none" w="med" len="med"/>
                    </a:lnL>
                    <a:lnR w="6350" cap="flat" cmpd="sng" algn="ctr">
                      <a:solidFill>
                        <a:srgbClr val="50CA29"/>
                      </a:solidFill>
                      <a:prstDash val="solid"/>
                      <a:round/>
                      <a:headEnd type="none" w="med" len="med"/>
                      <a:tailEnd type="none" w="med" len="med"/>
                    </a:lnR>
                    <a:lnT w="6350" cap="flat" cmpd="sng" algn="ctr">
                      <a:solidFill>
                        <a:srgbClr val="30CC29"/>
                      </a:solidFill>
                      <a:prstDash val="solid"/>
                      <a:round/>
                      <a:headEnd type="none" w="med" len="med"/>
                      <a:tailEnd type="none" w="med" len="med"/>
                    </a:lnT>
                    <a:lnB w="6350" cap="flat" cmpd="sng" algn="ctr">
                      <a:solidFill>
                        <a:srgbClr val="50CA29"/>
                      </a:solidFill>
                      <a:prstDash val="solid"/>
                      <a:round/>
                      <a:headEnd type="none" w="med" len="med"/>
                      <a:tailEnd type="none" w="med" len="med"/>
                    </a:lnB>
                    <a:solidFill>
                      <a:srgbClr val="FFFFFF"/>
                    </a:solidFill>
                  </a:tcPr>
                </a:tc>
                <a:tc>
                  <a:txBody>
                    <a:bodyPr/>
                    <a:lstStyle/>
                    <a:p>
                      <a:pPr algn="l" fontAlgn="base"/>
                      <a:r>
                        <a:rPr lang="en-US" sz="1400">
                          <a:effectLst/>
                          <a:latin typeface="inherit"/>
                        </a:rPr>
                        <a:t>4 bytes</a:t>
                      </a:r>
                    </a:p>
                  </a:txBody>
                  <a:tcPr marL="75332" marR="75332" marT="75332" marB="75332" anchor="ctr">
                    <a:lnL w="6350" cap="flat" cmpd="sng" algn="ctr">
                      <a:solidFill>
                        <a:srgbClr val="50CA29"/>
                      </a:solidFill>
                      <a:prstDash val="solid"/>
                      <a:round/>
                      <a:headEnd type="none" w="med" len="med"/>
                      <a:tailEnd type="none" w="med" len="med"/>
                    </a:lnL>
                    <a:lnR w="6350" cap="flat" cmpd="sng" algn="ctr">
                      <a:solidFill>
                        <a:srgbClr val="88CE29"/>
                      </a:solidFill>
                      <a:prstDash val="solid"/>
                      <a:round/>
                      <a:headEnd type="none" w="med" len="med"/>
                      <a:tailEnd type="none" w="med" len="med"/>
                    </a:lnR>
                    <a:lnT w="6350" cap="flat" cmpd="sng" algn="ctr">
                      <a:solidFill>
                        <a:srgbClr val="50CA29"/>
                      </a:solidFill>
                      <a:prstDash val="solid"/>
                      <a:round/>
                      <a:headEnd type="none" w="med" len="med"/>
                      <a:tailEnd type="none" w="med" len="med"/>
                    </a:lnT>
                    <a:lnB w="6350" cap="flat" cmpd="sng" algn="ctr">
                      <a:solidFill>
                        <a:srgbClr val="88CE29"/>
                      </a:solidFill>
                      <a:prstDash val="solid"/>
                      <a:round/>
                      <a:headEnd type="none" w="med" len="med"/>
                      <a:tailEnd type="none" w="med" len="med"/>
                    </a:lnB>
                    <a:solidFill>
                      <a:srgbClr val="FFFFFF"/>
                    </a:solidFill>
                  </a:tcPr>
                </a:tc>
                <a:tc>
                  <a:txBody>
                    <a:bodyPr/>
                    <a:lstStyle/>
                    <a:p>
                      <a:pPr algn="l" fontAlgn="base"/>
                      <a:r>
                        <a:rPr lang="en-US" sz="1400">
                          <a:effectLst/>
                          <a:latin typeface="inherit"/>
                        </a:rPr>
                        <a:t>n/a</a:t>
                      </a:r>
                    </a:p>
                  </a:txBody>
                  <a:tcPr marL="75332" marR="75332" marT="75332" marB="75332" anchor="ctr">
                    <a:lnL w="6350" cap="flat" cmpd="sng" algn="ctr">
                      <a:solidFill>
                        <a:srgbClr val="88CE29"/>
                      </a:solidFill>
                      <a:prstDash val="solid"/>
                      <a:round/>
                      <a:headEnd type="none" w="med" len="med"/>
                      <a:tailEnd type="none" w="med" len="med"/>
                    </a:lnL>
                    <a:lnR w="6350" cap="flat" cmpd="sng" algn="ctr">
                      <a:solidFill>
                        <a:srgbClr val="50CA29"/>
                      </a:solidFill>
                      <a:prstDash val="solid"/>
                      <a:round/>
                      <a:headEnd type="none" w="med" len="med"/>
                      <a:tailEnd type="none" w="med" len="med"/>
                    </a:lnR>
                    <a:lnT w="6350" cap="flat" cmpd="sng" algn="ctr">
                      <a:solidFill>
                        <a:srgbClr val="30CC29"/>
                      </a:solidFill>
                      <a:prstDash val="solid"/>
                      <a:round/>
                      <a:headEnd type="none" w="med" len="med"/>
                      <a:tailEnd type="none" w="med" len="med"/>
                    </a:lnT>
                    <a:lnB w="6350" cap="flat" cmpd="sng" algn="ctr">
                      <a:solidFill>
                        <a:srgbClr val="50CA29"/>
                      </a:solidFill>
                      <a:prstDash val="solid"/>
                      <a:round/>
                      <a:headEnd type="none" w="med" len="med"/>
                      <a:tailEnd type="none" w="med" len="med"/>
                    </a:lnB>
                    <a:solidFill>
                      <a:srgbClr val="FFFFFF"/>
                    </a:solidFill>
                  </a:tcPr>
                </a:tc>
                <a:tc>
                  <a:txBody>
                    <a:bodyPr/>
                    <a:lstStyle/>
                    <a:p>
                      <a:pPr algn="l" fontAlgn="base"/>
                      <a:r>
                        <a:rPr lang="en-US" sz="1400">
                          <a:effectLst/>
                          <a:latin typeface="inherit"/>
                        </a:rPr>
                        <a:t>n/a</a:t>
                      </a:r>
                    </a:p>
                  </a:txBody>
                  <a:tcPr marL="75332" marR="75332" marT="75332" marB="75332" anchor="ctr">
                    <a:lnL w="6350" cap="flat" cmpd="sng" algn="ctr">
                      <a:solidFill>
                        <a:srgbClr val="50CA29"/>
                      </a:solidFill>
                      <a:prstDash val="solid"/>
                      <a:round/>
                      <a:headEnd type="none" w="med" len="med"/>
                      <a:tailEnd type="none" w="med" len="med"/>
                    </a:lnL>
                    <a:lnR>
                      <a:noFill/>
                    </a:lnR>
                    <a:lnT w="6350" cap="flat" cmpd="sng" algn="ctr">
                      <a:solidFill>
                        <a:srgbClr val="50CA29"/>
                      </a:solidFill>
                      <a:prstDash val="solid"/>
                      <a:round/>
                      <a:headEnd type="none" w="med" len="med"/>
                      <a:tailEnd type="none" w="med" len="med"/>
                    </a:lnT>
                    <a:lnB w="6350" cap="flat" cmpd="sng" algn="ctr">
                      <a:solidFill>
                        <a:srgbClr val="88CE29"/>
                      </a:solidFill>
                      <a:prstDash val="solid"/>
                      <a:round/>
                      <a:headEnd type="none" w="med" len="med"/>
                      <a:tailEnd type="none" w="med" len="med"/>
                    </a:lnB>
                    <a:solidFill>
                      <a:srgbClr val="FFFFFF"/>
                    </a:solidFill>
                  </a:tcPr>
                </a:tc>
              </a:tr>
              <a:tr h="693577">
                <a:tc>
                  <a:txBody>
                    <a:bodyPr/>
                    <a:lstStyle/>
                    <a:p>
                      <a:pPr algn="l" fontAlgn="base"/>
                      <a:r>
                        <a:rPr lang="en-US" sz="1400">
                          <a:effectLst/>
                          <a:latin typeface="inherit"/>
                        </a:rPr>
                        <a:t>Double</a:t>
                      </a:r>
                    </a:p>
                  </a:txBody>
                  <a:tcPr marL="75332" marR="75332" marT="75332" marB="75332" anchor="ctr">
                    <a:lnL>
                      <a:noFill/>
                    </a:lnL>
                    <a:lnR w="6350" cap="flat" cmpd="sng" algn="ctr">
                      <a:solidFill>
                        <a:srgbClr val="00CF29"/>
                      </a:solidFill>
                      <a:prstDash val="solid"/>
                      <a:round/>
                      <a:headEnd type="none" w="med" len="med"/>
                      <a:tailEnd type="none" w="med" len="med"/>
                    </a:lnR>
                    <a:lnT w="6350" cap="flat" cmpd="sng" algn="ctr">
                      <a:solidFill>
                        <a:srgbClr val="40D429"/>
                      </a:solidFill>
                      <a:prstDash val="solid"/>
                      <a:round/>
                      <a:headEnd type="none" w="med" len="med"/>
                      <a:tailEnd type="none" w="med" len="med"/>
                    </a:lnT>
                    <a:lnB>
                      <a:noFill/>
                    </a:lnB>
                    <a:solidFill>
                      <a:srgbClr val="F7F7F7"/>
                    </a:solidFill>
                  </a:tcPr>
                </a:tc>
                <a:tc>
                  <a:txBody>
                    <a:bodyPr/>
                    <a:lstStyle/>
                    <a:p>
                      <a:pPr algn="l" fontAlgn="base"/>
                      <a:r>
                        <a:rPr lang="en-US" sz="1400">
                          <a:effectLst/>
                          <a:latin typeface="inherit"/>
                        </a:rPr>
                        <a:t>Signed floating point</a:t>
                      </a:r>
                    </a:p>
                  </a:txBody>
                  <a:tcPr marL="75332" marR="75332" marT="75332" marB="75332" anchor="ctr">
                    <a:lnL w="6350" cap="flat" cmpd="sng" algn="ctr">
                      <a:solidFill>
                        <a:srgbClr val="00CF29"/>
                      </a:solidFill>
                      <a:prstDash val="solid"/>
                      <a:round/>
                      <a:headEnd type="none" w="med" len="med"/>
                      <a:tailEnd type="none" w="med" len="med"/>
                    </a:lnL>
                    <a:lnR w="6350" cap="flat" cmpd="sng" algn="ctr">
                      <a:solidFill>
                        <a:srgbClr val="88CE29"/>
                      </a:solidFill>
                      <a:prstDash val="solid"/>
                      <a:round/>
                      <a:headEnd type="none" w="med" len="med"/>
                      <a:tailEnd type="none" w="med" len="med"/>
                    </a:lnR>
                    <a:lnT w="6350" cap="flat" cmpd="sng" algn="ctr">
                      <a:solidFill>
                        <a:srgbClr val="50CA29"/>
                      </a:solidFill>
                      <a:prstDash val="solid"/>
                      <a:round/>
                      <a:headEnd type="none" w="med" len="med"/>
                      <a:tailEnd type="none" w="med" len="med"/>
                    </a:lnT>
                    <a:lnB>
                      <a:noFill/>
                    </a:lnB>
                    <a:solidFill>
                      <a:srgbClr val="F7F7F7"/>
                    </a:solidFill>
                  </a:tcPr>
                </a:tc>
                <a:tc>
                  <a:txBody>
                    <a:bodyPr/>
                    <a:lstStyle/>
                    <a:p>
                      <a:pPr algn="l" fontAlgn="base"/>
                      <a:r>
                        <a:rPr lang="en-US" sz="1400">
                          <a:effectLst/>
                          <a:latin typeface="inherit"/>
                        </a:rPr>
                        <a:t>8 bytes</a:t>
                      </a:r>
                    </a:p>
                  </a:txBody>
                  <a:tcPr marL="75332" marR="75332" marT="75332" marB="75332" anchor="ctr">
                    <a:lnL w="6350" cap="flat" cmpd="sng" algn="ctr">
                      <a:solidFill>
                        <a:srgbClr val="88CE29"/>
                      </a:solidFill>
                      <a:prstDash val="solid"/>
                      <a:round/>
                      <a:headEnd type="none" w="med" len="med"/>
                      <a:tailEnd type="none" w="med" len="med"/>
                    </a:lnL>
                    <a:lnR w="6350" cap="flat" cmpd="sng" algn="ctr">
                      <a:solidFill>
                        <a:srgbClr val="30CC29"/>
                      </a:solidFill>
                      <a:prstDash val="solid"/>
                      <a:round/>
                      <a:headEnd type="none" w="med" len="med"/>
                      <a:tailEnd type="none" w="med" len="med"/>
                    </a:lnR>
                    <a:lnT w="6350" cap="flat" cmpd="sng" algn="ctr">
                      <a:solidFill>
                        <a:srgbClr val="88CE29"/>
                      </a:solidFill>
                      <a:prstDash val="solid"/>
                      <a:round/>
                      <a:headEnd type="none" w="med" len="med"/>
                      <a:tailEnd type="none" w="med" len="med"/>
                    </a:lnT>
                    <a:lnB>
                      <a:noFill/>
                    </a:lnB>
                    <a:solidFill>
                      <a:srgbClr val="F7F7F7"/>
                    </a:solidFill>
                  </a:tcPr>
                </a:tc>
                <a:tc>
                  <a:txBody>
                    <a:bodyPr/>
                    <a:lstStyle/>
                    <a:p>
                      <a:pPr algn="l" fontAlgn="base"/>
                      <a:r>
                        <a:rPr lang="en-US" sz="1400">
                          <a:effectLst/>
                          <a:latin typeface="inherit"/>
                        </a:rPr>
                        <a:t>n/a</a:t>
                      </a:r>
                    </a:p>
                  </a:txBody>
                  <a:tcPr marL="75332" marR="75332" marT="75332" marB="75332" anchor="ctr">
                    <a:lnL w="6350" cap="flat" cmpd="sng" algn="ctr">
                      <a:solidFill>
                        <a:srgbClr val="30CC29"/>
                      </a:solidFill>
                      <a:prstDash val="solid"/>
                      <a:round/>
                      <a:headEnd type="none" w="med" len="med"/>
                      <a:tailEnd type="none" w="med" len="med"/>
                    </a:lnL>
                    <a:lnR w="6350" cap="flat" cmpd="sng" algn="ctr">
                      <a:solidFill>
                        <a:srgbClr val="88CE29"/>
                      </a:solidFill>
                      <a:prstDash val="solid"/>
                      <a:round/>
                      <a:headEnd type="none" w="med" len="med"/>
                      <a:tailEnd type="none" w="med" len="med"/>
                    </a:lnR>
                    <a:lnT w="6350" cap="flat" cmpd="sng" algn="ctr">
                      <a:solidFill>
                        <a:srgbClr val="50CA29"/>
                      </a:solidFill>
                      <a:prstDash val="solid"/>
                      <a:round/>
                      <a:headEnd type="none" w="med" len="med"/>
                      <a:tailEnd type="none" w="med" len="med"/>
                    </a:lnT>
                    <a:lnB>
                      <a:noFill/>
                    </a:lnB>
                    <a:solidFill>
                      <a:srgbClr val="F7F7F7"/>
                    </a:solidFill>
                  </a:tcPr>
                </a:tc>
                <a:tc>
                  <a:txBody>
                    <a:bodyPr/>
                    <a:lstStyle/>
                    <a:p>
                      <a:pPr algn="l" fontAlgn="base"/>
                      <a:r>
                        <a:rPr lang="en-US" sz="1400" dirty="0">
                          <a:effectLst/>
                          <a:latin typeface="inherit"/>
                        </a:rPr>
                        <a:t>n/a</a:t>
                      </a:r>
                    </a:p>
                  </a:txBody>
                  <a:tcPr marL="75332" marR="75332" marT="75332" marB="75332" anchor="ctr">
                    <a:lnL w="6350" cap="flat" cmpd="sng" algn="ctr">
                      <a:solidFill>
                        <a:srgbClr val="88CE29"/>
                      </a:solidFill>
                      <a:prstDash val="solid"/>
                      <a:round/>
                      <a:headEnd type="none" w="med" len="med"/>
                      <a:tailEnd type="none" w="med" len="med"/>
                    </a:lnL>
                    <a:lnR>
                      <a:noFill/>
                    </a:lnR>
                    <a:lnT w="6350" cap="flat" cmpd="sng" algn="ctr">
                      <a:solidFill>
                        <a:srgbClr val="88CE29"/>
                      </a:solidFill>
                      <a:prstDash val="solid"/>
                      <a:round/>
                      <a:headEnd type="none" w="med" len="med"/>
                      <a:tailEnd type="none" w="med" len="med"/>
                    </a:lnT>
                    <a:lnB>
                      <a:noFill/>
                    </a:lnB>
                    <a:solidFill>
                      <a:srgbClr val="F7F7F7"/>
                    </a:solidFill>
                  </a:tcPr>
                </a:tc>
              </a:tr>
            </a:tbl>
          </a:graphicData>
        </a:graphic>
      </p:graphicFrame>
    </p:spTree>
    <p:extLst>
      <p:ext uri="{BB962C8B-B14F-4D97-AF65-F5344CB8AC3E}">
        <p14:creationId xmlns:p14="http://schemas.microsoft.com/office/powerpoint/2010/main" xmlns="" val="410921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91600" cy="6477000"/>
          </a:xfrm>
        </p:spPr>
        <p:txBody>
          <a:bodyPr/>
          <a:lstStyle/>
          <a:p>
            <a:pPr marL="0" indent="0">
              <a:buNone/>
            </a:pPr>
            <a:r>
              <a:rPr lang="en-US" sz="1800" dirty="0">
                <a:ea typeface="+mj-ea"/>
                <a:cs typeface="+mj-cs"/>
              </a:rPr>
              <a:t>Char literals are written with single quotes, distinguishing them from String literals, which are written with double quotes. </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c = 'A'</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i: </a:t>
            </a:r>
            <a:r>
              <a:rPr lang="en-US" sz="1800" dirty="0" err="1">
                <a:ea typeface="+mj-ea"/>
                <a:cs typeface="+mj-cs"/>
              </a:rPr>
              <a:t>Int</a:t>
            </a:r>
            <a:r>
              <a:rPr lang="en-US" sz="1800" dirty="0">
                <a:ea typeface="+mj-ea"/>
                <a:cs typeface="+mj-cs"/>
              </a:rPr>
              <a:t> = c</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t: Char = </a:t>
            </a:r>
            <a:r>
              <a:rPr lang="en-US" sz="1800" dirty="0" smtClean="0">
                <a:ea typeface="+mj-ea"/>
                <a:cs typeface="+mj-cs"/>
              </a:rPr>
              <a:t>116</a:t>
            </a:r>
          </a:p>
          <a:p>
            <a:pPr marL="0" indent="0">
              <a:buNone/>
            </a:pPr>
            <a:r>
              <a:rPr lang="en-US" sz="1800" dirty="0">
                <a:ea typeface="+mj-ea"/>
                <a:cs typeface="+mj-cs"/>
              </a:rPr>
              <a:t>Boolean type is limited to the values true and false. In addition to using true and false, you can also obtain </a:t>
            </a:r>
            <a:r>
              <a:rPr lang="en-US" sz="1800" dirty="0" smtClean="0">
                <a:ea typeface="+mj-ea"/>
                <a:cs typeface="+mj-cs"/>
              </a:rPr>
              <a:t>Boolean </a:t>
            </a:r>
            <a:r>
              <a:rPr lang="en-US" sz="1800" dirty="0">
                <a:ea typeface="+mj-ea"/>
                <a:cs typeface="+mj-cs"/>
              </a:rPr>
              <a:t>values from comparison and Boolean logic </a:t>
            </a:r>
            <a:r>
              <a:rPr lang="en-US" sz="1800" dirty="0" smtClean="0">
                <a:ea typeface="+mj-ea"/>
                <a:cs typeface="+mj-cs"/>
              </a:rPr>
              <a:t>operators.</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a:t>
            </a:r>
            <a:r>
              <a:rPr lang="en-US" sz="1800" dirty="0" err="1">
                <a:ea typeface="+mj-ea"/>
                <a:cs typeface="+mj-cs"/>
              </a:rPr>
              <a:t>isTrue</a:t>
            </a:r>
            <a:r>
              <a:rPr lang="en-US" sz="1800" dirty="0">
                <a:ea typeface="+mj-ea"/>
                <a:cs typeface="+mj-cs"/>
              </a:rPr>
              <a:t> = !true</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a:t>
            </a:r>
            <a:r>
              <a:rPr lang="en-US" sz="1800" dirty="0" err="1">
                <a:ea typeface="+mj-ea"/>
                <a:cs typeface="+mj-cs"/>
              </a:rPr>
              <a:t>isFalse</a:t>
            </a:r>
            <a:r>
              <a:rPr lang="en-US" sz="1800" dirty="0">
                <a:ea typeface="+mj-ea"/>
                <a:cs typeface="+mj-cs"/>
              </a:rPr>
              <a:t> = !true</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unequal = (5 != 6)</a:t>
            </a:r>
          </a:p>
          <a:p>
            <a:pPr marL="0" indent="0">
              <a:buNone/>
            </a:pPr>
            <a:r>
              <a:rPr lang="en-US" sz="1800" dirty="0" smtClean="0">
                <a:ea typeface="+mj-ea"/>
                <a:cs typeface="+mj-cs"/>
              </a:rPr>
              <a:t>	</a:t>
            </a:r>
            <a:r>
              <a:rPr lang="en-US" sz="1800" dirty="0" err="1" smtClean="0">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a:t>
            </a:r>
            <a:r>
              <a:rPr lang="en-US" sz="1800" dirty="0" err="1">
                <a:ea typeface="+mj-ea"/>
                <a:cs typeface="+mj-cs"/>
              </a:rPr>
              <a:t>isLess</a:t>
            </a:r>
            <a:r>
              <a:rPr lang="en-US" sz="1800" dirty="0">
                <a:ea typeface="+mj-ea"/>
                <a:cs typeface="+mj-cs"/>
              </a:rPr>
              <a:t> = (5 &lt; 6</a:t>
            </a:r>
            <a:r>
              <a:rPr lang="en-US" sz="1800" dirty="0" smtClean="0">
                <a:ea typeface="+mj-ea"/>
                <a:cs typeface="+mj-cs"/>
              </a:rPr>
              <a:t>)</a:t>
            </a:r>
          </a:p>
          <a:p>
            <a:pPr marL="0" indent="0">
              <a:buNone/>
            </a:pPr>
            <a:r>
              <a:rPr lang="en-US" sz="1800" dirty="0">
                <a:ea typeface="+mj-ea"/>
                <a:cs typeface="+mj-cs"/>
              </a:rPr>
              <a:t> Unit literal is an empty pair of parentheses, (), which if you consider it is a fine representation of not having a value. If you want you can define a value or variable with the Unit type, but again its common usage is for defining functions and expressions</a:t>
            </a:r>
            <a:r>
              <a:rPr lang="en-US" sz="1800" dirty="0" smtClean="0">
                <a:ea typeface="+mj-ea"/>
                <a:cs typeface="+mj-cs"/>
              </a:rPr>
              <a:t>:</a:t>
            </a:r>
          </a:p>
          <a:p>
            <a:pPr marL="0" indent="0">
              <a:buNone/>
            </a:pPr>
            <a:r>
              <a:rPr lang="en-US" sz="1800" dirty="0">
                <a:ea typeface="+mj-ea"/>
                <a:cs typeface="+mj-cs"/>
              </a:rPr>
              <a:t> 	</a:t>
            </a:r>
            <a:r>
              <a:rPr lang="en-US" sz="1800" dirty="0" err="1">
                <a:ea typeface="+mj-ea"/>
                <a:cs typeface="+mj-cs"/>
              </a:rPr>
              <a:t>scala</a:t>
            </a:r>
            <a:r>
              <a:rPr lang="en-US" sz="1800" dirty="0">
                <a:ea typeface="+mj-ea"/>
                <a:cs typeface="+mj-cs"/>
              </a:rPr>
              <a:t>&gt; </a:t>
            </a:r>
            <a:r>
              <a:rPr lang="en-US" sz="1800" dirty="0" err="1">
                <a:ea typeface="+mj-ea"/>
                <a:cs typeface="+mj-cs"/>
              </a:rPr>
              <a:t>val</a:t>
            </a:r>
            <a:r>
              <a:rPr lang="en-US" sz="1800" dirty="0">
                <a:ea typeface="+mj-ea"/>
                <a:cs typeface="+mj-cs"/>
              </a:rPr>
              <a:t> nada = () </a:t>
            </a:r>
            <a:endParaRPr lang="en-US" sz="1800" dirty="0" smtClean="0">
              <a:ea typeface="+mj-ea"/>
              <a:cs typeface="+mj-cs"/>
            </a:endParaRPr>
          </a:p>
          <a:p>
            <a:pPr marL="0" indent="0">
              <a:buNone/>
            </a:pPr>
            <a:r>
              <a:rPr lang="en-US" sz="1800" dirty="0" smtClean="0">
                <a:ea typeface="+mj-ea"/>
                <a:cs typeface="+mj-cs"/>
              </a:rPr>
              <a:t>The </a:t>
            </a:r>
            <a:r>
              <a:rPr lang="en-US" sz="1800" dirty="0">
                <a:ea typeface="+mj-ea"/>
                <a:cs typeface="+mj-cs"/>
              </a:rPr>
              <a:t>other bottom type is Null, a subtype of all </a:t>
            </a:r>
            <a:r>
              <a:rPr lang="en-US" sz="1800" dirty="0" err="1">
                <a:ea typeface="+mj-ea"/>
                <a:cs typeface="+mj-cs"/>
              </a:rPr>
              <a:t>AnyRef</a:t>
            </a:r>
            <a:r>
              <a:rPr lang="en-US" sz="1800" dirty="0">
                <a:ea typeface="+mj-ea"/>
                <a:cs typeface="+mj-cs"/>
              </a:rPr>
              <a:t> types that exists to provide a type for the keyword null. A String variable, for example, can be assigned null at any time, such that the variable does not point to any string instance in memory.</a:t>
            </a:r>
            <a:endParaRPr lang="en-US" sz="1800" dirty="0" smtClean="0">
              <a:ea typeface="+mj-ea"/>
              <a:cs typeface="+mj-cs"/>
            </a:endParaRPr>
          </a:p>
          <a:p>
            <a:pPr marL="0" indent="0">
              <a:buNone/>
            </a:pPr>
            <a:endParaRPr lang="en-US" sz="1800" dirty="0" smtClean="0">
              <a:ea typeface="+mj-ea"/>
              <a:cs typeface="+mj-cs"/>
            </a:endParaRPr>
          </a:p>
          <a:p>
            <a:pPr marL="0" indent="0">
              <a:buNone/>
            </a:pPr>
            <a:endParaRPr lang="en-US" sz="1800" dirty="0">
              <a:ea typeface="+mj-ea"/>
              <a:cs typeface="+mj-cs"/>
            </a:endParaRPr>
          </a:p>
        </p:txBody>
      </p:sp>
    </p:spTree>
    <p:extLst>
      <p:ext uri="{BB962C8B-B14F-4D97-AF65-F5344CB8AC3E}">
        <p14:creationId xmlns:p14="http://schemas.microsoft.com/office/powerpoint/2010/main" xmlns="" val="3620632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3813</TotalTime>
  <Words>1942</Words>
  <Application>Microsoft Office PowerPoint</Application>
  <PresentationFormat>On-screen Show (4:3)</PresentationFormat>
  <Paragraphs>304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Scala - Functions</vt:lpstr>
      <vt:lpstr>Slide 14</vt:lpstr>
      <vt:lpstr>Slide 15</vt:lpstr>
      <vt:lpstr>Slide 16</vt:lpstr>
      <vt:lpstr>Slide 17</vt:lpstr>
      <vt:lpstr>Slide 18</vt:lpstr>
      <vt:lpstr>Slide 19</vt:lpstr>
      <vt:lpstr>Slide 20</vt:lpstr>
      <vt:lpstr>Slide 21</vt:lpstr>
      <vt:lpstr>Slide 22</vt:lpstr>
    </vt:vector>
  </TitlesOfParts>
  <Company>Cognizant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Shekhar, Sushant (Cognizant)</dc:creator>
  <cp:lastModifiedBy>Admin</cp:lastModifiedBy>
  <cp:revision>78</cp:revision>
  <dcterms:created xsi:type="dcterms:W3CDTF">2016-05-30T11:56:36Z</dcterms:created>
  <dcterms:modified xsi:type="dcterms:W3CDTF">2017-11-28T01:34:37Z</dcterms:modified>
</cp:coreProperties>
</file>