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97" r:id="rId1"/>
  </p:sldMasterIdLst>
  <p:notesMasterIdLst>
    <p:notesMasterId r:id="rId17"/>
  </p:notesMasterIdLst>
  <p:sldIdLst>
    <p:sldId id="256" r:id="rId2"/>
    <p:sldId id="371" r:id="rId3"/>
    <p:sldId id="350" r:id="rId4"/>
    <p:sldId id="372" r:id="rId5"/>
    <p:sldId id="375" r:id="rId6"/>
    <p:sldId id="369" r:id="rId7"/>
    <p:sldId id="368" r:id="rId8"/>
    <p:sldId id="357" r:id="rId9"/>
    <p:sldId id="358" r:id="rId10"/>
    <p:sldId id="360" r:id="rId11"/>
    <p:sldId id="365" r:id="rId12"/>
    <p:sldId id="376" r:id="rId13"/>
    <p:sldId id="361" r:id="rId14"/>
    <p:sldId id="362" r:id="rId15"/>
    <p:sldId id="3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4"/>
  </p:normalViewPr>
  <p:slideViewPr>
    <p:cSldViewPr snapToGrid="0" snapToObjects="1">
      <p:cViewPr varScale="1">
        <p:scale>
          <a:sx n="90" d="100"/>
          <a:sy n="90" d="100"/>
        </p:scale>
        <p:origin x="232"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FE224-D26C-EC47-8890-920D892AAD35}" type="datetimeFigureOut">
              <a:rPr lang="en-US" smtClean="0"/>
              <a:t>7/23/20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9F110-3BED-9647-AC89-0721717FEAA0}" type="slidenum">
              <a:rPr lang="en-US" smtClean="0"/>
              <a:t>‹#›</a:t>
            </a:fld>
            <a:endParaRPr lang="en-US"/>
          </a:p>
        </p:txBody>
      </p:sp>
    </p:spTree>
    <p:extLst>
      <p:ext uri="{BB962C8B-B14F-4D97-AF65-F5344CB8AC3E}">
        <p14:creationId xmlns:p14="http://schemas.microsoft.com/office/powerpoint/2010/main" val="1720085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panose="020B0502040204020203" pitchFamily="34" charset="0"/>
              </a:rPr>
              <a:t>Challenge with lambda</a:t>
            </a:r>
            <a:endParaRPr lang="en-US" dirty="0">
              <a:latin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rPr>
              <a:t>Complexity</a:t>
            </a:r>
          </a:p>
          <a:p>
            <a:pPr marL="285750" indent="-285750">
              <a:buFont typeface="Arial" panose="020B0604020202020204" pitchFamily="34" charset="0"/>
              <a:buChar char="•"/>
            </a:pPr>
            <a:r>
              <a:rPr lang="en-US" dirty="0">
                <a:latin typeface="Segoe UI" panose="020B0502040204020203" pitchFamily="34" charset="0"/>
              </a:rPr>
              <a:t>Validation</a:t>
            </a:r>
          </a:p>
          <a:p>
            <a:pPr marL="285750" indent="-285750">
              <a:buFont typeface="Arial" panose="020B0604020202020204" pitchFamily="34" charset="0"/>
              <a:buChar char="•"/>
            </a:pPr>
            <a:r>
              <a:rPr lang="en-US" dirty="0">
                <a:latin typeface="Segoe UI" panose="020B0502040204020203" pitchFamily="34" charset="0"/>
              </a:rPr>
              <a:t>Reprocessing</a:t>
            </a:r>
          </a:p>
          <a:p>
            <a:pPr marL="285750" indent="-285750">
              <a:buFont typeface="Arial" panose="020B0604020202020204" pitchFamily="34" charset="0"/>
              <a:buChar char="•"/>
            </a:pPr>
            <a:r>
              <a:rPr lang="en-US" dirty="0">
                <a:latin typeface="Segoe UI" panose="020B0502040204020203" pitchFamily="34" charset="0"/>
              </a:rPr>
              <a:t>Manual Compaction</a:t>
            </a:r>
          </a:p>
          <a:p>
            <a:pPr marL="285750" indent="-285750">
              <a:buFont typeface="Arial" panose="020B0604020202020204" pitchFamily="34" charset="0"/>
              <a:buChar char="•"/>
            </a:pPr>
            <a:r>
              <a:rPr lang="en-US" dirty="0">
                <a:latin typeface="Segoe UI" panose="020B0502040204020203" pitchFamily="34" charset="0"/>
              </a:rPr>
              <a:t>Development and operational overhead of managing two different systems</a:t>
            </a:r>
          </a:p>
          <a:p>
            <a:endParaRPr lang="en-US" dirty="0"/>
          </a:p>
        </p:txBody>
      </p:sp>
      <p:sp>
        <p:nvSpPr>
          <p:cNvPr id="4" name="Date Placeholder 3"/>
          <p:cNvSpPr>
            <a:spLocks noGrp="1"/>
          </p:cNvSpPr>
          <p:nvPr>
            <p:ph type="dt" idx="10"/>
          </p:nvPr>
        </p:nvSpPr>
        <p:spPr/>
        <p:txBody>
          <a:bodyPr/>
          <a:lstStyle/>
          <a:p>
            <a:fld id="{C21E7E35-3492-AD40-B749-074F13580497}" type="datetime9">
              <a:rPr lang="en-US" smtClean="0"/>
              <a:pPr/>
              <a:t>7/23/20 2:39:18 PM</a:t>
            </a:fld>
            <a:endParaRPr lang="en-US" dirty="0"/>
          </a:p>
        </p:txBody>
      </p:sp>
      <p:sp>
        <p:nvSpPr>
          <p:cNvPr id="5" name="Slide Number Placeholder 4"/>
          <p:cNvSpPr>
            <a:spLocks noGrp="1"/>
          </p:cNvSpPr>
          <p:nvPr>
            <p:ph type="sldNum" sz="quarter" idx="11"/>
          </p:nvPr>
        </p:nvSpPr>
        <p:spPr/>
        <p:txBody>
          <a:bodyPr/>
          <a:lstStyle/>
          <a:p>
            <a:fld id="{611B7F05-7B39-E647-A9E3-967587119697}" type="slidenum">
              <a:rPr lang="en-US" smtClean="0"/>
              <a:pPr/>
              <a:t>6</a:t>
            </a:fld>
            <a:endParaRPr lang="en-US" dirty="0"/>
          </a:p>
        </p:txBody>
      </p:sp>
    </p:spTree>
    <p:extLst>
      <p:ext uri="{BB962C8B-B14F-4D97-AF65-F5344CB8AC3E}">
        <p14:creationId xmlns:p14="http://schemas.microsoft.com/office/powerpoint/2010/main" val="402398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ea typeface="+mn-ea"/>
                <a:cs typeface="+mn-cs"/>
              </a:rPr>
              <a:t>Event Grid Basic tier is priced as pay-per-use based on operations performed. Operations include ingress of events to Domains or Topics, advanced matches, delivery attempts, and management calls. Plan pricing includes a monthly free grant of 100,000 operations.</a:t>
            </a:r>
            <a:endParaRPr lang="en-US" dirty="0"/>
          </a:p>
        </p:txBody>
      </p:sp>
      <p:sp>
        <p:nvSpPr>
          <p:cNvPr id="4" name="Date Placeholder 3"/>
          <p:cNvSpPr>
            <a:spLocks noGrp="1"/>
          </p:cNvSpPr>
          <p:nvPr>
            <p:ph type="dt" idx="10"/>
          </p:nvPr>
        </p:nvSpPr>
        <p:spPr/>
        <p:txBody>
          <a:bodyPr/>
          <a:lstStyle/>
          <a:p>
            <a:fld id="{C21E7E35-3492-AD40-B749-074F13580497}" type="datetime9">
              <a:rPr lang="en-US" smtClean="0"/>
              <a:pPr/>
              <a:t>7/23/20 2:39:18 PM</a:t>
            </a:fld>
            <a:endParaRPr lang="en-US" dirty="0"/>
          </a:p>
        </p:txBody>
      </p:sp>
      <p:sp>
        <p:nvSpPr>
          <p:cNvPr id="5" name="Slide Number Placeholder 4"/>
          <p:cNvSpPr>
            <a:spLocks noGrp="1"/>
          </p:cNvSpPr>
          <p:nvPr>
            <p:ph type="sldNum" sz="quarter" idx="11"/>
          </p:nvPr>
        </p:nvSpPr>
        <p:spPr/>
        <p:txBody>
          <a:bodyPr/>
          <a:lstStyle/>
          <a:p>
            <a:fld id="{611B7F05-7B39-E647-A9E3-967587119697}" type="slidenum">
              <a:rPr lang="en-US" smtClean="0"/>
              <a:pPr/>
              <a:t>8</a:t>
            </a:fld>
            <a:endParaRPr lang="en-US" dirty="0"/>
          </a:p>
        </p:txBody>
      </p:sp>
    </p:spTree>
    <p:extLst>
      <p:ext uri="{BB962C8B-B14F-4D97-AF65-F5344CB8AC3E}">
        <p14:creationId xmlns:p14="http://schemas.microsoft.com/office/powerpoint/2010/main" val="1756257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b="0" i="0" kern="1200" dirty="0">
                <a:solidFill>
                  <a:schemeClr val="tx1"/>
                </a:solidFill>
                <a:effectLst/>
                <a:ea typeface="+mn-ea"/>
                <a:cs typeface="+mn-cs"/>
              </a:rPr>
              <a:t>Assembly area - The default circuit is that a Pi connects with a BME280 sensor and an LED. The area is locked in preview version so currently you cannot do customization.</a:t>
            </a:r>
          </a:p>
          <a:p>
            <a:r>
              <a:rPr lang="en-US" sz="1200" b="0" i="0" kern="1200" dirty="0">
                <a:solidFill>
                  <a:schemeClr val="tx1"/>
                </a:solidFill>
                <a:effectLst/>
                <a:ea typeface="+mn-ea"/>
                <a:cs typeface="+mn-cs"/>
              </a:rPr>
              <a:t>Coding area - An online code editor for you to code with Raspberry Pi. The default sample application helps to collect sensor data from BME280 sensor and sends to your Azure IoT Hub. The application is fully compatible with real Pi devices.</a:t>
            </a:r>
          </a:p>
          <a:p>
            <a:pPr rtl="0" fontAlgn="ctr"/>
            <a:r>
              <a:rPr lang="en-US" sz="1200" b="0" i="0" kern="1200" dirty="0">
                <a:solidFill>
                  <a:schemeClr val="tx1"/>
                </a:solidFill>
                <a:effectLst/>
                <a:ea typeface="+mn-ea"/>
                <a:cs typeface="+mn-cs"/>
              </a:rPr>
              <a:t>Integrated console window - It shows the output of your code. At the top of this window, there are three buttons.</a:t>
            </a:r>
          </a:p>
          <a:p>
            <a:pPr lvl="1" rtl="0" fontAlgn="ctr"/>
            <a:r>
              <a:rPr lang="en-US" sz="1200" b="1" i="0" kern="1200" dirty="0">
                <a:solidFill>
                  <a:schemeClr val="tx1"/>
                </a:solidFill>
                <a:effectLst/>
                <a:ea typeface="+mn-ea"/>
                <a:cs typeface="+mn-cs"/>
              </a:rPr>
              <a:t>Run</a:t>
            </a:r>
            <a:r>
              <a:rPr lang="en-US" sz="1200" b="0" i="0" kern="1200" dirty="0">
                <a:solidFill>
                  <a:schemeClr val="tx1"/>
                </a:solidFill>
                <a:effectLst/>
                <a:ea typeface="+mn-ea"/>
                <a:cs typeface="+mn-cs"/>
              </a:rPr>
              <a:t> - Run the application in the coding area.</a:t>
            </a:r>
          </a:p>
          <a:p>
            <a:pPr lvl="1" rtl="0" fontAlgn="ctr"/>
            <a:r>
              <a:rPr lang="en-US" sz="1200" b="1" i="0" kern="1200" dirty="0">
                <a:solidFill>
                  <a:schemeClr val="tx1"/>
                </a:solidFill>
                <a:effectLst/>
                <a:ea typeface="+mn-ea"/>
                <a:cs typeface="+mn-cs"/>
              </a:rPr>
              <a:t>Reset</a:t>
            </a:r>
            <a:r>
              <a:rPr lang="en-US" sz="1200" b="0" i="0" kern="1200" dirty="0">
                <a:solidFill>
                  <a:schemeClr val="tx1"/>
                </a:solidFill>
                <a:effectLst/>
                <a:ea typeface="+mn-ea"/>
                <a:cs typeface="+mn-cs"/>
              </a:rPr>
              <a:t> - Reset the coding area to the default sample application.</a:t>
            </a:r>
          </a:p>
          <a:p>
            <a:pPr lvl="1" rtl="0" fontAlgn="ctr"/>
            <a:r>
              <a:rPr lang="en-US" sz="1200" b="1" i="0" kern="1200" dirty="0">
                <a:solidFill>
                  <a:schemeClr val="tx1"/>
                </a:solidFill>
                <a:effectLst/>
                <a:ea typeface="+mn-ea"/>
                <a:cs typeface="+mn-cs"/>
              </a:rPr>
              <a:t>Fold/Expand</a:t>
            </a:r>
            <a:r>
              <a:rPr lang="en-US" sz="1200" b="0" i="0" kern="1200" dirty="0">
                <a:solidFill>
                  <a:schemeClr val="tx1"/>
                </a:solidFill>
                <a:effectLst/>
                <a:ea typeface="+mn-ea"/>
                <a:cs typeface="+mn-cs"/>
              </a:rPr>
              <a:t> - On the right side there is a button for you to fold/expand the console window.</a:t>
            </a:r>
            <a:endParaRPr lang="en-US" dirty="0"/>
          </a:p>
        </p:txBody>
      </p:sp>
      <p:sp>
        <p:nvSpPr>
          <p:cNvPr id="4" name="Date Placeholder 3"/>
          <p:cNvSpPr>
            <a:spLocks noGrp="1"/>
          </p:cNvSpPr>
          <p:nvPr>
            <p:ph type="dt" idx="10"/>
          </p:nvPr>
        </p:nvSpPr>
        <p:spPr/>
        <p:txBody>
          <a:bodyPr/>
          <a:lstStyle/>
          <a:p>
            <a:fld id="{C21E7E35-3492-AD40-B749-074F13580497}" type="datetime9">
              <a:rPr lang="en-US" smtClean="0"/>
              <a:pPr/>
              <a:t>7/23/20 2:39:19 PM</a:t>
            </a:fld>
            <a:endParaRPr lang="en-US" dirty="0"/>
          </a:p>
        </p:txBody>
      </p:sp>
      <p:sp>
        <p:nvSpPr>
          <p:cNvPr id="5" name="Slide Number Placeholder 4"/>
          <p:cNvSpPr>
            <a:spLocks noGrp="1"/>
          </p:cNvSpPr>
          <p:nvPr>
            <p:ph type="sldNum" sz="quarter" idx="11"/>
          </p:nvPr>
        </p:nvSpPr>
        <p:spPr/>
        <p:txBody>
          <a:bodyPr/>
          <a:lstStyle/>
          <a:p>
            <a:fld id="{611B7F05-7B39-E647-A9E3-967587119697}" type="slidenum">
              <a:rPr lang="en-US" smtClean="0"/>
              <a:pPr/>
              <a:t>15</a:t>
            </a:fld>
            <a:endParaRPr lang="en-US" dirty="0"/>
          </a:p>
        </p:txBody>
      </p:sp>
    </p:spTree>
    <p:extLst>
      <p:ext uri="{BB962C8B-B14F-4D97-AF65-F5344CB8AC3E}">
        <p14:creationId xmlns:p14="http://schemas.microsoft.com/office/powerpoint/2010/main" val="4151597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4504549-4E80-B440-9C63-26D9CEB68DC1}" type="datetimeFigureOut">
              <a:rPr lang="en-US" smtClean="0"/>
              <a:t>7/23/20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C840170F-B1BA-A041-825F-70103AEFA8CA}" type="slidenum">
              <a:rPr lang="en-US" smtClean="0"/>
              <a:t>‹#›</a:t>
            </a:fld>
            <a:endParaRPr lang="en-US"/>
          </a:p>
        </p:txBody>
      </p:sp>
    </p:spTree>
    <p:extLst>
      <p:ext uri="{BB962C8B-B14F-4D97-AF65-F5344CB8AC3E}">
        <p14:creationId xmlns:p14="http://schemas.microsoft.com/office/powerpoint/2010/main" val="10831920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4504549-4E80-B440-9C63-26D9CEB68DC1}" type="datetimeFigureOut">
              <a:rPr lang="en-US" smtClean="0"/>
              <a:t>7/23/20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40170F-B1BA-A041-825F-70103AEFA8CA}" type="slidenum">
              <a:rPr lang="en-US" smtClean="0"/>
              <a:t>‹#›</a:t>
            </a:fld>
            <a:endParaRPr lang="en-US"/>
          </a:p>
        </p:txBody>
      </p:sp>
    </p:spTree>
    <p:extLst>
      <p:ext uri="{BB962C8B-B14F-4D97-AF65-F5344CB8AC3E}">
        <p14:creationId xmlns:p14="http://schemas.microsoft.com/office/powerpoint/2010/main" val="84292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4504549-4E80-B440-9C63-26D9CEB68DC1}" type="datetimeFigureOut">
              <a:rPr lang="en-US" smtClean="0"/>
              <a:t>7/23/20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0170F-B1BA-A041-825F-70103AEFA8CA}" type="slidenum">
              <a:rPr lang="en-US" smtClean="0"/>
              <a:t>‹#›</a:t>
            </a:fld>
            <a:endParaRPr lang="en-US"/>
          </a:p>
        </p:txBody>
      </p:sp>
    </p:spTree>
    <p:extLst>
      <p:ext uri="{BB962C8B-B14F-4D97-AF65-F5344CB8AC3E}">
        <p14:creationId xmlns:p14="http://schemas.microsoft.com/office/powerpoint/2010/main" val="3134479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4504549-4E80-B440-9C63-26D9CEB68DC1}" type="datetimeFigureOut">
              <a:rPr lang="en-US" smtClean="0"/>
              <a:t>7/23/20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0170F-B1BA-A041-825F-70103AEFA8CA}" type="slidenum">
              <a:rPr lang="en-US" smtClean="0"/>
              <a:t>‹#›</a:t>
            </a:fld>
            <a:endParaRPr lang="en-US"/>
          </a:p>
        </p:txBody>
      </p:sp>
    </p:spTree>
    <p:extLst>
      <p:ext uri="{BB962C8B-B14F-4D97-AF65-F5344CB8AC3E}">
        <p14:creationId xmlns:p14="http://schemas.microsoft.com/office/powerpoint/2010/main" val="2283316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4504549-4E80-B440-9C63-26D9CEB68DC1}" type="datetimeFigureOut">
              <a:rPr lang="en-US" smtClean="0"/>
              <a:t>7/23/20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0170F-B1BA-A041-825F-70103AEFA8CA}" type="slidenum">
              <a:rPr lang="en-US" smtClean="0"/>
              <a:t>‹#›</a:t>
            </a:fld>
            <a:endParaRPr lang="en-US"/>
          </a:p>
        </p:txBody>
      </p:sp>
    </p:spTree>
    <p:extLst>
      <p:ext uri="{BB962C8B-B14F-4D97-AF65-F5344CB8AC3E}">
        <p14:creationId xmlns:p14="http://schemas.microsoft.com/office/powerpoint/2010/main" val="2804521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4504549-4E80-B440-9C63-26D9CEB68DC1}" type="datetimeFigureOut">
              <a:rPr lang="en-US" smtClean="0"/>
              <a:t>7/23/20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0170F-B1BA-A041-825F-70103AEFA8CA}" type="slidenum">
              <a:rPr lang="en-US" smtClean="0"/>
              <a:t>‹#›</a:t>
            </a:fld>
            <a:endParaRPr lang="en-US"/>
          </a:p>
        </p:txBody>
      </p:sp>
    </p:spTree>
    <p:extLst>
      <p:ext uri="{BB962C8B-B14F-4D97-AF65-F5344CB8AC3E}">
        <p14:creationId xmlns:p14="http://schemas.microsoft.com/office/powerpoint/2010/main" val="65624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4504549-4E80-B440-9C63-26D9CEB68DC1}" type="datetimeFigureOut">
              <a:rPr lang="en-US" smtClean="0"/>
              <a:t>7/23/20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0170F-B1BA-A041-825F-70103AEFA8CA}" type="slidenum">
              <a:rPr lang="en-US" smtClean="0"/>
              <a:t>‹#›</a:t>
            </a:fld>
            <a:endParaRPr lang="en-US"/>
          </a:p>
        </p:txBody>
      </p:sp>
    </p:spTree>
    <p:extLst>
      <p:ext uri="{BB962C8B-B14F-4D97-AF65-F5344CB8AC3E}">
        <p14:creationId xmlns:p14="http://schemas.microsoft.com/office/powerpoint/2010/main" val="455959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4504549-4E80-B440-9C63-26D9CEB68DC1}" type="datetimeFigureOut">
              <a:rPr lang="en-US" smtClean="0"/>
              <a:t>7/23/20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0170F-B1BA-A041-825F-70103AEFA8CA}" type="slidenum">
              <a:rPr lang="en-US" smtClean="0"/>
              <a:t>‹#›</a:t>
            </a:fld>
            <a:endParaRPr lang="en-US"/>
          </a:p>
        </p:txBody>
      </p:sp>
    </p:spTree>
    <p:extLst>
      <p:ext uri="{BB962C8B-B14F-4D97-AF65-F5344CB8AC3E}">
        <p14:creationId xmlns:p14="http://schemas.microsoft.com/office/powerpoint/2010/main" val="272868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4504549-4E80-B440-9C63-26D9CEB68DC1}" type="datetimeFigureOut">
              <a:rPr lang="en-US" smtClean="0"/>
              <a:t>7/23/20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0170F-B1BA-A041-825F-70103AEFA8CA}" type="slidenum">
              <a:rPr lang="en-US" smtClean="0"/>
              <a:t>‹#›</a:t>
            </a:fld>
            <a:endParaRPr lang="en-US"/>
          </a:p>
        </p:txBody>
      </p:sp>
    </p:spTree>
    <p:extLst>
      <p:ext uri="{BB962C8B-B14F-4D97-AF65-F5344CB8AC3E}">
        <p14:creationId xmlns:p14="http://schemas.microsoft.com/office/powerpoint/2010/main" val="2574068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4504549-4E80-B440-9C63-26D9CEB68DC1}" type="datetimeFigureOut">
              <a:rPr lang="en-US" smtClean="0"/>
              <a:t>7/23/20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0170F-B1BA-A041-825F-70103AEFA8CA}" type="slidenum">
              <a:rPr lang="en-US" smtClean="0"/>
              <a:t>‹#›</a:t>
            </a:fld>
            <a:endParaRPr lang="en-US"/>
          </a:p>
        </p:txBody>
      </p:sp>
    </p:spTree>
    <p:extLst>
      <p:ext uri="{BB962C8B-B14F-4D97-AF65-F5344CB8AC3E}">
        <p14:creationId xmlns:p14="http://schemas.microsoft.com/office/powerpoint/2010/main" val="292863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4504549-4E80-B440-9C63-26D9CEB68DC1}" type="datetimeFigureOut">
              <a:rPr lang="en-US" smtClean="0"/>
              <a:t>7/23/20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0170F-B1BA-A041-825F-70103AEFA8CA}" type="slidenum">
              <a:rPr lang="en-US" smtClean="0"/>
              <a:t>‹#›</a:t>
            </a:fld>
            <a:endParaRPr lang="en-US"/>
          </a:p>
        </p:txBody>
      </p:sp>
    </p:spTree>
    <p:extLst>
      <p:ext uri="{BB962C8B-B14F-4D97-AF65-F5344CB8AC3E}">
        <p14:creationId xmlns:p14="http://schemas.microsoft.com/office/powerpoint/2010/main" val="253822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4504549-4E80-B440-9C63-26D9CEB68DC1}" type="datetimeFigureOut">
              <a:rPr lang="en-US" smtClean="0"/>
              <a:t>7/23/20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40170F-B1BA-A041-825F-70103AEFA8CA}" type="slidenum">
              <a:rPr lang="en-US" smtClean="0"/>
              <a:t>‹#›</a:t>
            </a:fld>
            <a:endParaRPr lang="en-US"/>
          </a:p>
        </p:txBody>
      </p:sp>
    </p:spTree>
    <p:extLst>
      <p:ext uri="{BB962C8B-B14F-4D97-AF65-F5344CB8AC3E}">
        <p14:creationId xmlns:p14="http://schemas.microsoft.com/office/powerpoint/2010/main" val="398153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4504549-4E80-B440-9C63-26D9CEB68DC1}" type="datetimeFigureOut">
              <a:rPr lang="en-US" smtClean="0"/>
              <a:t>7/23/20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40170F-B1BA-A041-825F-70103AEFA8CA}" type="slidenum">
              <a:rPr lang="en-US" smtClean="0"/>
              <a:t>‹#›</a:t>
            </a:fld>
            <a:endParaRPr lang="en-US"/>
          </a:p>
        </p:txBody>
      </p:sp>
    </p:spTree>
    <p:extLst>
      <p:ext uri="{BB962C8B-B14F-4D97-AF65-F5344CB8AC3E}">
        <p14:creationId xmlns:p14="http://schemas.microsoft.com/office/powerpoint/2010/main" val="367253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9270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4504549-4E80-B440-9C63-26D9CEB68DC1}" type="datetimeFigureOut">
              <a:rPr lang="en-US" smtClean="0"/>
              <a:t>7/23/20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40170F-B1BA-A041-825F-70103AEFA8CA}" type="slidenum">
              <a:rPr lang="en-US" smtClean="0"/>
              <a:t>‹#›</a:t>
            </a:fld>
            <a:endParaRPr lang="en-US"/>
          </a:p>
        </p:txBody>
      </p:sp>
    </p:spTree>
    <p:extLst>
      <p:ext uri="{BB962C8B-B14F-4D97-AF65-F5344CB8AC3E}">
        <p14:creationId xmlns:p14="http://schemas.microsoft.com/office/powerpoint/2010/main" val="378886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4504549-4E80-B440-9C63-26D9CEB68DC1}" type="datetimeFigureOut">
              <a:rPr lang="en-US" smtClean="0"/>
              <a:t>7/23/20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40170F-B1BA-A041-825F-70103AEFA8CA}" type="slidenum">
              <a:rPr lang="en-US" smtClean="0"/>
              <a:t>‹#›</a:t>
            </a:fld>
            <a:endParaRPr lang="en-US"/>
          </a:p>
        </p:txBody>
      </p:sp>
    </p:spTree>
    <p:extLst>
      <p:ext uri="{BB962C8B-B14F-4D97-AF65-F5344CB8AC3E}">
        <p14:creationId xmlns:p14="http://schemas.microsoft.com/office/powerpoint/2010/main" val="151174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4504549-4E80-B440-9C63-26D9CEB68DC1}" type="datetimeFigureOut">
              <a:rPr lang="en-US" smtClean="0"/>
              <a:t>7/23/20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40170F-B1BA-A041-825F-70103AEFA8CA}" type="slidenum">
              <a:rPr lang="en-US" smtClean="0"/>
              <a:t>‹#›</a:t>
            </a:fld>
            <a:endParaRPr lang="en-US"/>
          </a:p>
        </p:txBody>
      </p:sp>
    </p:spTree>
    <p:extLst>
      <p:ext uri="{BB962C8B-B14F-4D97-AF65-F5344CB8AC3E}">
        <p14:creationId xmlns:p14="http://schemas.microsoft.com/office/powerpoint/2010/main" val="404708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504549-4E80-B440-9C63-26D9CEB68DC1}" type="datetimeFigureOut">
              <a:rPr lang="en-US" smtClean="0"/>
              <a:t>7/23/20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840170F-B1BA-A041-825F-70103AEFA8CA}" type="slidenum">
              <a:rPr lang="en-US" smtClean="0"/>
              <a:t>‹#›</a:t>
            </a:fld>
            <a:endParaRPr lang="en-US"/>
          </a:p>
        </p:txBody>
      </p:sp>
    </p:spTree>
    <p:extLst>
      <p:ext uri="{BB962C8B-B14F-4D97-AF65-F5344CB8AC3E}">
        <p14:creationId xmlns:p14="http://schemas.microsoft.com/office/powerpoint/2010/main" val="403953741"/>
      </p:ext>
    </p:extLst>
  </p:cSld>
  <p:clrMap bg1="dk1" tx1="lt1" bg2="dk2" tx2="lt2" accent1="accent1" accent2="accent2" accent3="accent3" accent4="accent4" accent5="accent5" accent6="accent6" hlink="hlink" folHlink="folHlink"/>
  <p:sldLayoutIdLst>
    <p:sldLayoutId id="2147484398" r:id="rId1"/>
    <p:sldLayoutId id="2147484399" r:id="rId2"/>
    <p:sldLayoutId id="2147484400" r:id="rId3"/>
    <p:sldLayoutId id="2147484401" r:id="rId4"/>
    <p:sldLayoutId id="2147484402" r:id="rId5"/>
    <p:sldLayoutId id="2147484403" r:id="rId6"/>
    <p:sldLayoutId id="2147484404" r:id="rId7"/>
    <p:sldLayoutId id="2147484405" r:id="rId8"/>
    <p:sldLayoutId id="2147484406" r:id="rId9"/>
    <p:sldLayoutId id="2147484407" r:id="rId10"/>
    <p:sldLayoutId id="2147484408" r:id="rId11"/>
    <p:sldLayoutId id="2147484409" r:id="rId12"/>
    <p:sldLayoutId id="2147484410" r:id="rId13"/>
    <p:sldLayoutId id="2147484411" r:id="rId14"/>
    <p:sldLayoutId id="2147484412" r:id="rId15"/>
    <p:sldLayoutId id="2147484413" r:id="rId16"/>
    <p:sldLayoutId id="214748441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9.png"/><Relationship Id="rId7"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C914-E62F-CD47-B988-596A68636B21}"/>
              </a:ext>
            </a:extLst>
          </p:cNvPr>
          <p:cNvSpPr>
            <a:spLocks noGrp="1"/>
          </p:cNvSpPr>
          <p:nvPr>
            <p:ph type="ctrTitle"/>
          </p:nvPr>
        </p:nvSpPr>
        <p:spPr>
          <a:xfrm>
            <a:off x="1485900" y="1964267"/>
            <a:ext cx="9674225" cy="2421464"/>
          </a:xfrm>
        </p:spPr>
        <p:txBody>
          <a:bodyPr/>
          <a:lstStyle/>
          <a:p>
            <a:r>
              <a:rPr lang="en-US" dirty="0">
                <a:latin typeface="Segoe UI Semibold" panose="020B0702040204020203" pitchFamily="34" charset="0"/>
                <a:cs typeface="Segoe UI Semibold" panose="020B0702040204020203" pitchFamily="34" charset="0"/>
              </a:rPr>
              <a:t>Real-time Analytics on Delta Lake</a:t>
            </a:r>
            <a:endParaRPr lang="en-US" dirty="0"/>
          </a:p>
        </p:txBody>
      </p:sp>
      <p:sp>
        <p:nvSpPr>
          <p:cNvPr id="3" name="Subtitle 2">
            <a:extLst>
              <a:ext uri="{FF2B5EF4-FFF2-40B4-BE49-F238E27FC236}">
                <a16:creationId xmlns:a16="http://schemas.microsoft.com/office/drawing/2014/main" id="{4E8BDE65-2122-8D41-A941-9BA73F042506}"/>
              </a:ext>
            </a:extLst>
          </p:cNvPr>
          <p:cNvSpPr>
            <a:spLocks noGrp="1"/>
          </p:cNvSpPr>
          <p:nvPr>
            <p:ph type="subTitle" idx="1"/>
          </p:nvPr>
        </p:nvSpPr>
        <p:spPr/>
        <p:txBody>
          <a:bodyPr>
            <a:normAutofit/>
          </a:bodyPr>
          <a:lstStyle/>
          <a:p>
            <a:r>
              <a:rPr lang="en-US" sz="1400" dirty="0">
                <a:latin typeface="Segoe UI" panose="020B0502040204020203" pitchFamily="34" charset="0"/>
                <a:cs typeface="Segoe UI" panose="020B0502040204020203" pitchFamily="34" charset="0"/>
              </a:rPr>
              <a:t>24</a:t>
            </a:r>
            <a:r>
              <a:rPr lang="en-US" sz="1400" baseline="30000" dirty="0">
                <a:latin typeface="Segoe UI" panose="020B0502040204020203" pitchFamily="34" charset="0"/>
                <a:cs typeface="Segoe UI" panose="020B0502040204020203" pitchFamily="34" charset="0"/>
              </a:rPr>
              <a:t>th</a:t>
            </a:r>
            <a:r>
              <a:rPr lang="en-US" sz="1400" dirty="0">
                <a:latin typeface="Segoe UI" panose="020B0502040204020203" pitchFamily="34" charset="0"/>
                <a:cs typeface="Segoe UI" panose="020B0502040204020203" pitchFamily="34" charset="0"/>
              </a:rPr>
              <a:t> June 2020</a:t>
            </a:r>
            <a:endParaRPr lang="en-US" dirty="0">
              <a:latin typeface="Segoe UI" panose="020B0502040204020203" pitchFamily="34" charset="0"/>
              <a:cs typeface="Segoe UI" panose="020B0502040204020203" pitchFamily="34" charset="0"/>
            </a:endParaRPr>
          </a:p>
          <a:p>
            <a:r>
              <a:rPr lang="en-US" sz="2400" spc="50" dirty="0">
                <a:latin typeface="Segoe UI" panose="020B0502040204020203" pitchFamily="34" charset="0"/>
                <a:cs typeface="Segoe UI" panose="020B0502040204020203" pitchFamily="34" charset="0"/>
              </a:rPr>
              <a:t>Mohd Hasnain</a:t>
            </a:r>
          </a:p>
          <a:p>
            <a:endParaRPr lang="en-US" dirty="0"/>
          </a:p>
        </p:txBody>
      </p:sp>
      <p:pic>
        <p:nvPicPr>
          <p:cNvPr id="5" name="Picture 4">
            <a:extLst>
              <a:ext uri="{FF2B5EF4-FFF2-40B4-BE49-F238E27FC236}">
                <a16:creationId xmlns:a16="http://schemas.microsoft.com/office/drawing/2014/main" id="{77837C43-44A1-964E-A407-9AC1867EA570}"/>
              </a:ext>
            </a:extLst>
          </p:cNvPr>
          <p:cNvPicPr>
            <a:picLocks noChangeAspect="1"/>
          </p:cNvPicPr>
          <p:nvPr/>
        </p:nvPicPr>
        <p:blipFill>
          <a:blip r:embed="rId2"/>
          <a:stretch>
            <a:fillRect/>
          </a:stretch>
        </p:blipFill>
        <p:spPr>
          <a:xfrm>
            <a:off x="8709025" y="5259386"/>
            <a:ext cx="2451100" cy="635000"/>
          </a:xfrm>
          <a:prstGeom prst="rect">
            <a:avLst/>
          </a:prstGeom>
        </p:spPr>
      </p:pic>
    </p:spTree>
    <p:extLst>
      <p:ext uri="{BB962C8B-B14F-4D97-AF65-F5344CB8AC3E}">
        <p14:creationId xmlns:p14="http://schemas.microsoft.com/office/powerpoint/2010/main" val="3904459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389" y="323850"/>
            <a:ext cx="11667744" cy="571697"/>
          </a:xfrm>
        </p:spPr>
        <p:txBody>
          <a:bodyPr>
            <a:noAutofit/>
          </a:bodyPr>
          <a:lstStyle/>
          <a:p>
            <a:pPr algn="ctr"/>
            <a:r>
              <a:rPr lang="en-US" dirty="0">
                <a:latin typeface="Segoe UI Semibold" panose="020B0702040204020203" pitchFamily="34" charset="0"/>
                <a:cs typeface="Segoe UI Semibold" panose="020B0702040204020203" pitchFamily="34" charset="0"/>
              </a:rPr>
              <a:t>Azure Stream Analytics</a:t>
            </a:r>
          </a:p>
        </p:txBody>
      </p:sp>
      <p:sp>
        <p:nvSpPr>
          <p:cNvPr id="3" name="Slide Number Placeholder 2"/>
          <p:cNvSpPr>
            <a:spLocks noGrp="1"/>
          </p:cNvSpPr>
          <p:nvPr>
            <p:ph type="sldNum" sz="quarter" idx="12"/>
          </p:nvPr>
        </p:nvSpPr>
        <p:spPr>
          <a:xfrm>
            <a:off x="11437938" y="5883275"/>
            <a:ext cx="754062" cy="365125"/>
          </a:xfrm>
        </p:spPr>
        <p:txBody>
          <a:bodyPr/>
          <a:lstStyle/>
          <a:p>
            <a:fld id="{FD9C4343-C115-504A-8D4F-0B17318D4A48}" type="slidenum">
              <a:rPr lang="en-US" smtClean="0"/>
              <a:t>10</a:t>
            </a:fld>
            <a:endParaRPr lang="en-US"/>
          </a:p>
        </p:txBody>
      </p:sp>
      <p:sp>
        <p:nvSpPr>
          <p:cNvPr id="6" name="Rectangle 5"/>
          <p:cNvSpPr/>
          <p:nvPr/>
        </p:nvSpPr>
        <p:spPr>
          <a:xfrm>
            <a:off x="737761" y="1094067"/>
            <a:ext cx="6965527" cy="2031325"/>
          </a:xfrm>
          <a:prstGeom prst="rect">
            <a:avLst/>
          </a:prstGeom>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Real-time analytics and complex event-processing engine</a:t>
            </a:r>
          </a:p>
          <a:p>
            <a:pPr marL="285750" indent="-285750">
              <a:buFont typeface="Arial" panose="020B0604020202020204" pitchFamily="34" charset="0"/>
              <a:buChar char="•"/>
            </a:pPr>
            <a:r>
              <a:rPr lang="en-US" dirty="0">
                <a:latin typeface="Segoe UI" panose="020B0502040204020203" pitchFamily="34" charset="0"/>
              </a:rPr>
              <a:t>SQL over stream of data - </a:t>
            </a:r>
            <a:r>
              <a:rPr lang="en-US" dirty="0">
                <a:latin typeface="Segoe UI Semibold" panose="020B0702040204020203" pitchFamily="34" charset="0"/>
                <a:cs typeface="Segoe UI Semibold" panose="020B0702040204020203" pitchFamily="34" charset="0"/>
              </a:rPr>
              <a:t>Stream Analytics Query Language</a:t>
            </a:r>
          </a:p>
          <a:p>
            <a:pPr marL="285750" indent="-285750">
              <a:buFont typeface="Arial" panose="020B0604020202020204" pitchFamily="34" charset="0"/>
              <a:buChar char="•"/>
            </a:pPr>
            <a:r>
              <a:rPr lang="en-US" dirty="0">
                <a:latin typeface="Segoe UI" panose="020B0502040204020203" pitchFamily="34" charset="0"/>
              </a:rPr>
              <a:t>Can join multiple stream, self join</a:t>
            </a:r>
          </a:p>
          <a:p>
            <a:pPr marL="285750" indent="-285750">
              <a:buFont typeface="Arial" panose="020B0604020202020204" pitchFamily="34" charset="0"/>
              <a:buChar char="•"/>
            </a:pPr>
            <a:r>
              <a:rPr lang="en-US" dirty="0">
                <a:latin typeface="Segoe UI" panose="020B0502040204020203" pitchFamily="34" charset="0"/>
              </a:rPr>
              <a:t>Out of the box Azure Integrations</a:t>
            </a:r>
          </a:p>
          <a:p>
            <a:pPr marL="285750" indent="-285750">
              <a:buFont typeface="Arial" panose="020B0604020202020204" pitchFamily="34" charset="0"/>
              <a:buChar char="•"/>
            </a:pPr>
            <a:r>
              <a:rPr lang="en-US" dirty="0">
                <a:latin typeface="Segoe UI" panose="020B0502040204020203" pitchFamily="34" charset="0"/>
              </a:rPr>
              <a:t>Built in ML based anomaly detection</a:t>
            </a:r>
          </a:p>
          <a:p>
            <a:pPr marL="285750" indent="-285750">
              <a:buFont typeface="Arial" panose="020B0604020202020204" pitchFamily="34" charset="0"/>
              <a:buChar char="•"/>
            </a:pPr>
            <a:r>
              <a:rPr lang="en-US" dirty="0">
                <a:latin typeface="Segoe UI" panose="020B0502040204020203" pitchFamily="34" charset="0"/>
              </a:rPr>
              <a:t>Built-in and Custom function</a:t>
            </a:r>
          </a:p>
          <a:p>
            <a:pPr marL="285750" indent="-285750">
              <a:buFont typeface="Arial" panose="020B0604020202020204" pitchFamily="34" charset="0"/>
              <a:buChar char="•"/>
            </a:pPr>
            <a:r>
              <a:rPr lang="en-US" dirty="0">
                <a:latin typeface="Segoe UI" panose="020B0502040204020203" pitchFamily="34" charset="0"/>
              </a:rPr>
              <a:t>Support complex types</a:t>
            </a:r>
          </a:p>
        </p:txBody>
      </p:sp>
      <p:pic>
        <p:nvPicPr>
          <p:cNvPr id="7" name="Picture 6"/>
          <p:cNvPicPr>
            <a:picLocks noChangeAspect="1"/>
          </p:cNvPicPr>
          <p:nvPr/>
        </p:nvPicPr>
        <p:blipFill>
          <a:blip r:embed="rId2">
            <a:duotone>
              <a:schemeClr val="bg2">
                <a:shade val="45000"/>
                <a:satMod val="135000"/>
              </a:schemeClr>
              <a:prstClr val="white"/>
            </a:duotone>
          </a:blip>
          <a:stretch>
            <a:fillRect/>
          </a:stretch>
        </p:blipFill>
        <p:spPr>
          <a:xfrm>
            <a:off x="1986038" y="3232317"/>
            <a:ext cx="8159179" cy="3441860"/>
          </a:xfrm>
          <a:prstGeom prst="rect">
            <a:avLst/>
          </a:prstGeom>
        </p:spPr>
      </p:pic>
      <p:pic>
        <p:nvPicPr>
          <p:cNvPr id="11270" name="Picture 6" descr="Azure Stream Analytics Tools - Visual Studio Marketplace"/>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25021" y="354864"/>
            <a:ext cx="540682" cy="54068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184882" y="1925063"/>
            <a:ext cx="3920669" cy="1200329"/>
          </a:xfrm>
          <a:prstGeom prst="rect">
            <a:avLst/>
          </a:prstGeom>
        </p:spPr>
        <p:txBody>
          <a:bodyPr wrap="square">
            <a:spAutoFit/>
          </a:bodyPr>
          <a:lstStyle/>
          <a:p>
            <a:r>
              <a:rPr lang="en-US" b="1" dirty="0">
                <a:latin typeface="Helvetica Neue"/>
              </a:rPr>
              <a:t>COST</a:t>
            </a:r>
          </a:p>
          <a:p>
            <a:r>
              <a:rPr lang="en-US" dirty="0">
                <a:latin typeface="Segoe UI" panose="020B0502040204020203" pitchFamily="34" charset="0"/>
              </a:rPr>
              <a:t>$0.11/hour per streaming unit + $1/device/month for IoT job</a:t>
            </a:r>
          </a:p>
          <a:p>
            <a:r>
              <a:rPr lang="en-US" dirty="0">
                <a:latin typeface="Segoe UI" panose="020B0502040204020203" pitchFamily="34" charset="0"/>
              </a:rPr>
              <a:t>SLA: 99.9%</a:t>
            </a:r>
          </a:p>
        </p:txBody>
      </p:sp>
    </p:spTree>
    <p:extLst>
      <p:ext uri="{BB962C8B-B14F-4D97-AF65-F5344CB8AC3E}">
        <p14:creationId xmlns:p14="http://schemas.microsoft.com/office/powerpoint/2010/main" val="303664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Semibold" panose="020B0702040204020203" pitchFamily="34" charset="0"/>
                <a:cs typeface="Segoe UI Semibold" panose="020B0702040204020203" pitchFamily="34" charset="0"/>
              </a:rPr>
              <a:t>Which One To Use?</a:t>
            </a:r>
          </a:p>
        </p:txBody>
      </p:sp>
      <p:sp>
        <p:nvSpPr>
          <p:cNvPr id="3" name="Slide Number Placeholder 2"/>
          <p:cNvSpPr>
            <a:spLocks noGrp="1"/>
          </p:cNvSpPr>
          <p:nvPr>
            <p:ph type="sldNum" sz="quarter" idx="12"/>
          </p:nvPr>
        </p:nvSpPr>
        <p:spPr>
          <a:xfrm>
            <a:off x="11437938" y="5883275"/>
            <a:ext cx="754062" cy="365125"/>
          </a:xfrm>
        </p:spPr>
        <p:txBody>
          <a:bodyPr/>
          <a:lstStyle/>
          <a:p>
            <a:fld id="{FD9C4343-C115-504A-8D4F-0B17318D4A48}" type="slidenum">
              <a:rPr lang="en-US" smtClean="0"/>
              <a:t>11</a:t>
            </a:fld>
            <a:endParaRPr lang="en-US"/>
          </a:p>
        </p:txBody>
      </p:sp>
      <p:sp>
        <p:nvSpPr>
          <p:cNvPr id="7" name="Rectangle 6"/>
          <p:cNvSpPr/>
          <p:nvPr/>
        </p:nvSpPr>
        <p:spPr>
          <a:xfrm>
            <a:off x="621814" y="1789950"/>
            <a:ext cx="11172705" cy="3447098"/>
          </a:xfrm>
          <a:prstGeom prst="rect">
            <a:avLst/>
          </a:prstGeom>
        </p:spPr>
        <p:txBody>
          <a:bodyPr wrap="square">
            <a:spAutoFit/>
          </a:bodyPr>
          <a:lstStyle/>
          <a:p>
            <a:r>
              <a:rPr lang="en-US" b="1" dirty="0">
                <a:latin typeface="Segoe UI" panose="020B0502040204020203" pitchFamily="34" charset="0"/>
              </a:rPr>
              <a:t>Event Hub vs Kafka</a:t>
            </a:r>
          </a:p>
          <a:p>
            <a:pPr marL="285750" indent="-285750">
              <a:buFont typeface="Arial" panose="020B0604020202020204" pitchFamily="34" charset="0"/>
              <a:buChar char="•"/>
            </a:pPr>
            <a:r>
              <a:rPr lang="en-US" sz="1600" dirty="0">
                <a:latin typeface="Segoe UI" panose="020B0502040204020203" pitchFamily="34" charset="0"/>
              </a:rPr>
              <a:t>Apache Kafka (Open Source) is installed and run</a:t>
            </a:r>
          </a:p>
          <a:p>
            <a:pPr marL="285750" indent="-285750">
              <a:buFont typeface="Arial" panose="020B0604020202020204" pitchFamily="34" charset="0"/>
              <a:buChar char="•"/>
            </a:pPr>
            <a:r>
              <a:rPr lang="en-US" sz="1600" dirty="0">
                <a:latin typeface="Segoe UI" panose="020B0502040204020203" pitchFamily="34" charset="0"/>
              </a:rPr>
              <a:t>Apache Kafka required custom code in Java or C# and depend on Zookeeper</a:t>
            </a:r>
          </a:p>
          <a:p>
            <a:pPr marL="285750" indent="-285750">
              <a:buFont typeface="Arial" panose="020B0604020202020204" pitchFamily="34" charset="0"/>
              <a:buChar char="•"/>
            </a:pPr>
            <a:r>
              <a:rPr lang="en-US" sz="1600" dirty="0">
                <a:latin typeface="Segoe UI" panose="020B0502040204020203" pitchFamily="34" charset="0"/>
              </a:rPr>
              <a:t>Azure Event Hubs is a fully managed service i.e. No to manage servers or networks or worry about configuring brokers</a:t>
            </a:r>
          </a:p>
          <a:p>
            <a:pPr marL="285750" indent="-285750">
              <a:buFont typeface="Arial" panose="020B0604020202020204" pitchFamily="34" charset="0"/>
              <a:buChar char="•"/>
            </a:pPr>
            <a:r>
              <a:rPr lang="en-US" sz="1600" dirty="0">
                <a:latin typeface="Segoe UI" panose="020B0502040204020203" pitchFamily="34" charset="0"/>
              </a:rPr>
              <a:t>While Kafka is popular with its wide eco system and its on-premises/cloud presence</a:t>
            </a:r>
          </a:p>
          <a:p>
            <a:endParaRPr lang="en-US" sz="1600" dirty="0">
              <a:latin typeface="Segoe UI" panose="020B0502040204020203" pitchFamily="34" charset="0"/>
            </a:endParaRPr>
          </a:p>
          <a:p>
            <a:r>
              <a:rPr lang="en-US" sz="1600" b="1" dirty="0">
                <a:latin typeface="Segoe UI" panose="020B0502040204020203" pitchFamily="34" charset="0"/>
              </a:rPr>
              <a:t>Event Hub vs IoT Hub</a:t>
            </a:r>
          </a:p>
          <a:p>
            <a:pPr marL="285750" indent="-285750">
              <a:buFont typeface="Arial" panose="020B0604020202020204" pitchFamily="34" charset="0"/>
              <a:buChar char="•"/>
            </a:pPr>
            <a:r>
              <a:rPr lang="en-US" dirty="0">
                <a:latin typeface="Segoe UI" panose="020B0502040204020203" pitchFamily="34" charset="0"/>
              </a:rPr>
              <a:t>Azure Event Hub - Device-to-cloud messaging only</a:t>
            </a:r>
          </a:p>
          <a:p>
            <a:pPr marL="285750" indent="-285750">
              <a:buFont typeface="Arial" panose="020B0604020202020204" pitchFamily="34" charset="0"/>
              <a:buChar char="•"/>
            </a:pPr>
            <a:r>
              <a:rPr lang="en-US" dirty="0">
                <a:latin typeface="Segoe UI" panose="020B0502040204020203" pitchFamily="34" charset="0"/>
              </a:rPr>
              <a:t>IoT Hub - Device-to-cloud and Cloud-to-device messaging (bi-directional communication)</a:t>
            </a:r>
          </a:p>
          <a:p>
            <a:endParaRPr lang="en-US" sz="1600" dirty="0">
              <a:latin typeface="Segoe UI" panose="020B0502040204020203" pitchFamily="34" charset="0"/>
            </a:endParaRPr>
          </a:p>
          <a:p>
            <a:r>
              <a:rPr lang="en-US" b="1" dirty="0">
                <a:latin typeface="Segoe UI" panose="020B0502040204020203" pitchFamily="34" charset="0"/>
              </a:rPr>
              <a:t>Azure Stream Analytics </a:t>
            </a:r>
          </a:p>
          <a:p>
            <a:pPr marL="285750" indent="-285750">
              <a:buFont typeface="Arial" panose="020B0604020202020204" pitchFamily="34" charset="0"/>
              <a:buChar char="•"/>
            </a:pPr>
            <a:r>
              <a:rPr lang="en-US" dirty="0">
                <a:latin typeface="Segoe UI" panose="020B0502040204020203" pitchFamily="34" charset="0"/>
              </a:rPr>
              <a:t>Process, and analyze streaming data from Azure Event Hubs, IoT Hub etc.</a:t>
            </a:r>
          </a:p>
          <a:p>
            <a:pPr marL="285750" indent="-285750">
              <a:buFont typeface="Arial" panose="020B0604020202020204" pitchFamily="34" charset="0"/>
              <a:buChar char="•"/>
            </a:pPr>
            <a:r>
              <a:rPr lang="en-US" sz="1600" dirty="0">
                <a:latin typeface="Segoe UI" panose="020B0502040204020203" pitchFamily="34" charset="0"/>
              </a:rPr>
              <a:t>Faster Learning Curve</a:t>
            </a:r>
          </a:p>
        </p:txBody>
      </p:sp>
    </p:spTree>
    <p:extLst>
      <p:ext uri="{BB962C8B-B14F-4D97-AF65-F5344CB8AC3E}">
        <p14:creationId xmlns:p14="http://schemas.microsoft.com/office/powerpoint/2010/main" val="382885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 calcmode="lin" valueType="num">
                                      <p:cBhvr additive="base">
                                        <p:cTn id="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anim calcmode="lin" valueType="num">
                                      <p:cBhvr additive="base">
                                        <p:cTn id="1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anim calcmode="lin" valueType="num">
                                      <p:cBhvr additive="base">
                                        <p:cTn id="1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anim calcmode="lin" valueType="num">
                                      <p:cBhvr additive="base">
                                        <p:cTn id="21"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anim calcmode="lin" valueType="num">
                                      <p:cBhvr additive="base">
                                        <p:cTn id="25"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anim calcmode="lin" valueType="num">
                                      <p:cBhvr additive="base">
                                        <p:cTn id="29"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77283" y="4442521"/>
            <a:ext cx="2780906" cy="1152685"/>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dirty="0">
                <a:latin typeface="Segoe UI Semibold" panose="020B0702040204020203" pitchFamily="34" charset="0"/>
                <a:cs typeface="Segoe UI Semibold" panose="020B0702040204020203" pitchFamily="34" charset="0"/>
              </a:rPr>
              <a:t>DEMO</a:t>
            </a:r>
          </a:p>
        </p:txBody>
      </p:sp>
      <p:sp>
        <p:nvSpPr>
          <p:cNvPr id="5" name="Slide Number Placeholder 4"/>
          <p:cNvSpPr>
            <a:spLocks noGrp="1"/>
          </p:cNvSpPr>
          <p:nvPr>
            <p:ph type="sldNum" sz="quarter" idx="12"/>
          </p:nvPr>
        </p:nvSpPr>
        <p:spPr>
          <a:xfrm>
            <a:off x="11437938" y="5883275"/>
            <a:ext cx="754062" cy="365125"/>
          </a:xfrm>
        </p:spPr>
        <p:txBody>
          <a:bodyPr/>
          <a:lstStyle/>
          <a:p>
            <a:fld id="{FD9C4343-C115-504A-8D4F-0B17318D4A48}" type="slidenum">
              <a:rPr lang="en-US" smtClean="0"/>
              <a:t>12</a:t>
            </a:fld>
            <a:endParaRPr lang="en-US"/>
          </a:p>
        </p:txBody>
      </p:sp>
      <p:pic>
        <p:nvPicPr>
          <p:cNvPr id="7" name="Picture 2" descr="Azure IoT Hub - Visual Studio Marketplace"/>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79095" y="2314074"/>
            <a:ext cx="632490" cy="6324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zure Stream Analytics Tools - Visual Studio Marketplace"/>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23911" y="2240849"/>
            <a:ext cx="712775" cy="7127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icrosoft Power BI | Logopedia | Fandom"/>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11317" y="2214004"/>
            <a:ext cx="689426" cy="6894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ontinuous Real-Time Data Integration to Azure Data Lake - Striim"/>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88032" y="3465994"/>
            <a:ext cx="660586" cy="52846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irplane Aeroplane Aviation - Free vector graphic on Pixabay"/>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46205" y="2295862"/>
            <a:ext cx="1085020" cy="66891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Apache Spark - Wikipedia"/>
          <p:cNvPicPr>
            <a:picLocks noChangeAspect="1" noChangeArrowheads="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79543" y="4875628"/>
            <a:ext cx="974062" cy="507324"/>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Database of Databases - Delta Lake"/>
          <p:cNvPicPr>
            <a:picLocks noChangeAspect="1" noChangeArrowheads="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44288" y="4836657"/>
            <a:ext cx="757795" cy="590528"/>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Databricks for Data Engineering - Thorogood"/>
          <p:cNvPicPr>
            <a:picLocks noChangeAspect="1" noChangeArrowheads="1"/>
          </p:cNvPicPr>
          <p:nvPr/>
        </p:nvPicPr>
        <p:blipFill>
          <a:blip r:embed="rId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9425" y="5185739"/>
            <a:ext cx="1123498" cy="727721"/>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Building VDI Solutions in Azure – What Options do we have ..."/>
          <p:cNvPicPr>
            <a:picLocks noChangeAspect="1" noChangeArrowheads="1"/>
          </p:cNvPicPr>
          <p:nvPr/>
        </p:nvPicPr>
        <p:blipFill>
          <a:blip r:embed="rId1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84517" y="5018863"/>
            <a:ext cx="1340822" cy="67041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4139972" y="2087374"/>
            <a:ext cx="3836692" cy="3507832"/>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0" name="Straight Arrow Connector 9"/>
          <p:cNvCxnSpPr/>
          <p:nvPr/>
        </p:nvCxnSpPr>
        <p:spPr>
          <a:xfrm flipV="1">
            <a:off x="3405319" y="2581382"/>
            <a:ext cx="1007788" cy="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6" name="Straight Arrow Connector 25"/>
          <p:cNvCxnSpPr/>
          <p:nvPr/>
        </p:nvCxnSpPr>
        <p:spPr>
          <a:xfrm>
            <a:off x="7285026" y="2630319"/>
            <a:ext cx="1261521" cy="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 name="Straight Arrow Connector 27"/>
          <p:cNvCxnSpPr/>
          <p:nvPr/>
        </p:nvCxnSpPr>
        <p:spPr>
          <a:xfrm>
            <a:off x="5290215" y="2637777"/>
            <a:ext cx="90035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4413108" y="3051653"/>
            <a:ext cx="639919" cy="261610"/>
          </a:xfrm>
          <a:prstGeom prst="rect">
            <a:avLst/>
          </a:prstGeom>
          <a:noFill/>
        </p:spPr>
        <p:txBody>
          <a:bodyPr wrap="none" rtlCol="0">
            <a:spAutoFit/>
          </a:bodyPr>
          <a:lstStyle/>
          <a:p>
            <a:r>
              <a:rPr lang="en-US" sz="1100" b="1" dirty="0">
                <a:solidFill>
                  <a:schemeClr val="tx1">
                    <a:lumMod val="65000"/>
                  </a:schemeClr>
                </a:solidFill>
                <a:latin typeface="Segoe UI" panose="020B0502040204020203" pitchFamily="34" charset="0"/>
                <a:cs typeface="Segoe UI" panose="020B0502040204020203" pitchFamily="34" charset="0"/>
              </a:rPr>
              <a:t>IoT Hub</a:t>
            </a:r>
          </a:p>
        </p:txBody>
      </p:sp>
      <p:sp>
        <p:nvSpPr>
          <p:cNvPr id="32" name="TextBox 31"/>
          <p:cNvSpPr txBox="1"/>
          <p:nvPr/>
        </p:nvSpPr>
        <p:spPr>
          <a:xfrm>
            <a:off x="8667942" y="3037846"/>
            <a:ext cx="708848" cy="261610"/>
          </a:xfrm>
          <a:prstGeom prst="rect">
            <a:avLst/>
          </a:prstGeom>
          <a:noFill/>
        </p:spPr>
        <p:txBody>
          <a:bodyPr wrap="none" rtlCol="0">
            <a:spAutoFit/>
          </a:bodyPr>
          <a:lstStyle/>
          <a:p>
            <a:r>
              <a:rPr lang="en-US" sz="1100" b="1" dirty="0">
                <a:solidFill>
                  <a:schemeClr val="tx1">
                    <a:lumMod val="65000"/>
                  </a:schemeClr>
                </a:solidFill>
                <a:latin typeface="Segoe UI" panose="020B0502040204020203" pitchFamily="34" charset="0"/>
                <a:cs typeface="Segoe UI" panose="020B0502040204020203" pitchFamily="34" charset="0"/>
              </a:rPr>
              <a:t>Power BI</a:t>
            </a:r>
          </a:p>
        </p:txBody>
      </p:sp>
      <p:sp>
        <p:nvSpPr>
          <p:cNvPr id="33" name="TextBox 32"/>
          <p:cNvSpPr txBox="1"/>
          <p:nvPr/>
        </p:nvSpPr>
        <p:spPr>
          <a:xfrm>
            <a:off x="2122291" y="2937769"/>
            <a:ext cx="1311578" cy="430887"/>
          </a:xfrm>
          <a:prstGeom prst="rect">
            <a:avLst/>
          </a:prstGeom>
          <a:noFill/>
        </p:spPr>
        <p:txBody>
          <a:bodyPr wrap="none" rtlCol="0">
            <a:spAutoFit/>
          </a:bodyPr>
          <a:lstStyle/>
          <a:p>
            <a:pPr algn="ctr"/>
            <a:r>
              <a:rPr lang="en-US" sz="1100" b="1" dirty="0">
                <a:solidFill>
                  <a:schemeClr val="tx1">
                    <a:lumMod val="65000"/>
                  </a:schemeClr>
                </a:solidFill>
                <a:latin typeface="Segoe UI" panose="020B0502040204020203" pitchFamily="34" charset="0"/>
                <a:cs typeface="Segoe UI" panose="020B0502040204020203" pitchFamily="34" charset="0"/>
              </a:rPr>
              <a:t>Engine Sensor Data</a:t>
            </a:r>
          </a:p>
          <a:p>
            <a:pPr algn="ctr"/>
            <a:r>
              <a:rPr lang="en-US" sz="1100" b="1" dirty="0">
                <a:solidFill>
                  <a:schemeClr val="tx1">
                    <a:lumMod val="65000"/>
                  </a:schemeClr>
                </a:solidFill>
                <a:latin typeface="Segoe UI" panose="020B0502040204020203" pitchFamily="34" charset="0"/>
                <a:cs typeface="Segoe UI" panose="020B0502040204020203" pitchFamily="34" charset="0"/>
              </a:rPr>
              <a:t>(Simulated)</a:t>
            </a:r>
          </a:p>
        </p:txBody>
      </p:sp>
      <p:sp>
        <p:nvSpPr>
          <p:cNvPr id="34" name="TextBox 33"/>
          <p:cNvSpPr txBox="1"/>
          <p:nvPr/>
        </p:nvSpPr>
        <p:spPr>
          <a:xfrm>
            <a:off x="6190574" y="2941758"/>
            <a:ext cx="1170513" cy="261610"/>
          </a:xfrm>
          <a:prstGeom prst="rect">
            <a:avLst/>
          </a:prstGeom>
          <a:noFill/>
        </p:spPr>
        <p:txBody>
          <a:bodyPr wrap="none" rtlCol="0">
            <a:spAutoFit/>
          </a:bodyPr>
          <a:lstStyle/>
          <a:p>
            <a:r>
              <a:rPr lang="en-US" sz="1100" b="1" dirty="0">
                <a:solidFill>
                  <a:schemeClr val="tx1">
                    <a:lumMod val="65000"/>
                  </a:schemeClr>
                </a:solidFill>
                <a:latin typeface="Segoe UI" panose="020B0502040204020203" pitchFamily="34" charset="0"/>
                <a:cs typeface="Segoe UI" panose="020B0502040204020203" pitchFamily="34" charset="0"/>
              </a:rPr>
              <a:t>Stream Analytics</a:t>
            </a:r>
          </a:p>
        </p:txBody>
      </p:sp>
      <p:cxnSp>
        <p:nvCxnSpPr>
          <p:cNvPr id="25" name="Elbow Connector 24"/>
          <p:cNvCxnSpPr>
            <a:stCxn id="34" idx="2"/>
            <a:endCxn id="3078" idx="3"/>
          </p:cNvCxnSpPr>
          <p:nvPr/>
        </p:nvCxnSpPr>
        <p:spPr>
          <a:xfrm rot="5400000">
            <a:off x="6348794" y="3303192"/>
            <a:ext cx="526860" cy="327212"/>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pic>
        <p:nvPicPr>
          <p:cNvPr id="3098" name="Picture 26" descr="Trimming Parquet files to a single row - Ruurtjan Pul - Medium"/>
          <p:cNvPicPr>
            <a:picLocks noChangeAspect="1" noChangeArrowheads="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3303" y="4454582"/>
            <a:ext cx="1332227" cy="333057"/>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p:cNvCxnSpPr/>
          <p:nvPr/>
        </p:nvCxnSpPr>
        <p:spPr>
          <a:xfrm>
            <a:off x="6118325" y="4041598"/>
            <a:ext cx="0" cy="33244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50" name="TextBox 49"/>
          <p:cNvSpPr txBox="1"/>
          <p:nvPr/>
        </p:nvSpPr>
        <p:spPr>
          <a:xfrm>
            <a:off x="6235758" y="3850320"/>
            <a:ext cx="1159292" cy="430887"/>
          </a:xfrm>
          <a:prstGeom prst="rect">
            <a:avLst/>
          </a:prstGeom>
          <a:noFill/>
        </p:spPr>
        <p:txBody>
          <a:bodyPr wrap="none" rtlCol="0">
            <a:spAutoFit/>
          </a:bodyPr>
          <a:lstStyle/>
          <a:p>
            <a:r>
              <a:rPr lang="en-US" sz="1100" b="1" dirty="0">
                <a:solidFill>
                  <a:schemeClr val="tx1">
                    <a:lumMod val="65000"/>
                  </a:schemeClr>
                </a:solidFill>
                <a:latin typeface="Segoe UI" panose="020B0502040204020203" pitchFamily="34" charset="0"/>
                <a:cs typeface="Segoe UI" panose="020B0502040204020203" pitchFamily="34" charset="0"/>
              </a:rPr>
              <a:t>Azure Data Lake </a:t>
            </a:r>
          </a:p>
          <a:p>
            <a:r>
              <a:rPr lang="en-US" sz="1100" b="1" dirty="0">
                <a:solidFill>
                  <a:schemeClr val="tx1">
                    <a:lumMod val="65000"/>
                  </a:schemeClr>
                </a:solidFill>
                <a:latin typeface="Segoe UI" panose="020B0502040204020203" pitchFamily="34" charset="0"/>
                <a:cs typeface="Segoe UI" panose="020B0502040204020203" pitchFamily="34" charset="0"/>
              </a:rPr>
              <a:t>Gen2</a:t>
            </a:r>
          </a:p>
        </p:txBody>
      </p:sp>
    </p:spTree>
    <p:extLst>
      <p:ext uri="{BB962C8B-B14F-4D97-AF65-F5344CB8AC3E}">
        <p14:creationId xmlns:p14="http://schemas.microsoft.com/office/powerpoint/2010/main" val="3323184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dirty="0">
                <a:latin typeface="Segoe UI Semibold" panose="020B0702040204020203" pitchFamily="34" charset="0"/>
                <a:cs typeface="Segoe UI Semibold" panose="020B0702040204020203" pitchFamily="34" charset="0"/>
              </a:rPr>
              <a:t>Tumbling Window (Fixed)</a:t>
            </a:r>
            <a:br>
              <a:rPr lang="en-US" dirty="0">
                <a:latin typeface="Segoe UI Semibold" panose="020B0702040204020203" pitchFamily="34" charset="0"/>
                <a:cs typeface="Segoe UI Semibold" panose="020B0702040204020203" pitchFamily="34" charset="0"/>
              </a:rPr>
            </a:br>
            <a:endParaRPr lang="en-US" dirty="0">
              <a:latin typeface="Segoe UI Semibold" panose="020B0702040204020203" pitchFamily="34" charset="0"/>
              <a:cs typeface="Segoe UI Semibold" panose="020B0702040204020203" pitchFamily="34" charset="0"/>
            </a:endParaRPr>
          </a:p>
        </p:txBody>
      </p:sp>
      <p:sp>
        <p:nvSpPr>
          <p:cNvPr id="3" name="Slide Number Placeholder 2"/>
          <p:cNvSpPr>
            <a:spLocks noGrp="1"/>
          </p:cNvSpPr>
          <p:nvPr>
            <p:ph type="sldNum" sz="quarter" idx="12"/>
          </p:nvPr>
        </p:nvSpPr>
        <p:spPr>
          <a:xfrm>
            <a:off x="11437938" y="5883275"/>
            <a:ext cx="754062" cy="365125"/>
          </a:xfrm>
        </p:spPr>
        <p:txBody>
          <a:bodyPr/>
          <a:lstStyle/>
          <a:p>
            <a:fld id="{FD9C4343-C115-504A-8D4F-0B17318D4A48}" type="slidenum">
              <a:rPr lang="en-US" smtClean="0"/>
              <a:t>13</a:t>
            </a:fld>
            <a:endParaRPr lang="en-US"/>
          </a:p>
        </p:txBody>
      </p:sp>
      <p:pic>
        <p:nvPicPr>
          <p:cNvPr id="5" name="Picture 4"/>
          <p:cNvPicPr>
            <a:picLocks noChangeAspect="1"/>
          </p:cNvPicPr>
          <p:nvPr/>
        </p:nvPicPr>
        <p:blipFill>
          <a:blip r:embed="rId2">
            <a:duotone>
              <a:schemeClr val="bg2">
                <a:shade val="45000"/>
                <a:satMod val="135000"/>
              </a:schemeClr>
              <a:prstClr val="white"/>
            </a:duotone>
          </a:blip>
          <a:stretch>
            <a:fillRect/>
          </a:stretch>
        </p:blipFill>
        <p:spPr>
          <a:xfrm>
            <a:off x="2735361" y="1457287"/>
            <a:ext cx="6967618" cy="4305338"/>
          </a:xfrm>
          <a:prstGeom prst="rect">
            <a:avLst/>
          </a:prstGeom>
        </p:spPr>
      </p:pic>
    </p:spTree>
    <p:extLst>
      <p:ext uri="{BB962C8B-B14F-4D97-AF65-F5344CB8AC3E}">
        <p14:creationId xmlns:p14="http://schemas.microsoft.com/office/powerpoint/2010/main" val="2507861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8278" y="1197159"/>
            <a:ext cx="3471948" cy="859536"/>
          </a:xfrm>
        </p:spPr>
        <p:txBody>
          <a:bodyPr>
            <a:normAutofit fontScale="90000"/>
          </a:bodyPr>
          <a:lstStyle/>
          <a:p>
            <a:pPr algn="l"/>
            <a:r>
              <a:rPr lang="en-US" sz="3100" b="1" dirty="0">
                <a:latin typeface="Segoe UI" panose="020B0502040204020203" pitchFamily="34" charset="0"/>
                <a:cs typeface="Segoe UI" panose="020B0502040204020203" pitchFamily="34" charset="0"/>
              </a:rPr>
              <a:t>Hopping</a:t>
            </a:r>
            <a:r>
              <a:rPr lang="en-US" dirty="0">
                <a:solidFill>
                  <a:schemeClr val="tx1"/>
                </a:solidFill>
              </a:rPr>
              <a:t> </a:t>
            </a:r>
            <a:r>
              <a:rPr lang="en-US" sz="3100" b="1" dirty="0">
                <a:latin typeface="Segoe UI" panose="020B0502040204020203" pitchFamily="34" charset="0"/>
                <a:cs typeface="Segoe UI" panose="020B0502040204020203" pitchFamily="34" charset="0"/>
              </a:rPr>
              <a:t>Window</a:t>
            </a:r>
            <a:br>
              <a:rPr lang="en-US" dirty="0">
                <a:solidFill>
                  <a:schemeClr val="tx1"/>
                </a:solidFill>
              </a:rPr>
            </a:br>
            <a:endParaRPr lang="en-US" dirty="0">
              <a:solidFill>
                <a:schemeClr val="tx1"/>
              </a:solidFill>
            </a:endParaRPr>
          </a:p>
        </p:txBody>
      </p:sp>
      <p:sp>
        <p:nvSpPr>
          <p:cNvPr id="3" name="Slide Number Placeholder 2"/>
          <p:cNvSpPr>
            <a:spLocks noGrp="1"/>
          </p:cNvSpPr>
          <p:nvPr>
            <p:ph type="sldNum" sz="quarter" idx="12"/>
          </p:nvPr>
        </p:nvSpPr>
        <p:spPr>
          <a:xfrm>
            <a:off x="11437938" y="5883275"/>
            <a:ext cx="754062" cy="365125"/>
          </a:xfrm>
        </p:spPr>
        <p:txBody>
          <a:bodyPr/>
          <a:lstStyle/>
          <a:p>
            <a:fld id="{FD9C4343-C115-504A-8D4F-0B17318D4A48}" type="slidenum">
              <a:rPr lang="en-US" smtClean="0"/>
              <a:t>14</a:t>
            </a:fld>
            <a:endParaRPr lang="en-US"/>
          </a:p>
        </p:txBody>
      </p:sp>
      <p:sp>
        <p:nvSpPr>
          <p:cNvPr id="6" name="Title 3"/>
          <p:cNvSpPr txBox="1">
            <a:spLocks/>
          </p:cNvSpPr>
          <p:nvPr/>
        </p:nvSpPr>
        <p:spPr>
          <a:xfrm>
            <a:off x="993120" y="3990876"/>
            <a:ext cx="3387107" cy="859536"/>
          </a:xfrm>
          <a:prstGeom prst="rect">
            <a:avLst/>
          </a:prstGeom>
        </p:spPr>
        <p:txBody>
          <a:bodyPr vert="horz" lIns="0" tIns="0" rIns="0" bIns="0" rtlCol="0" anchor="t" anchorCtr="0">
            <a:normAutofit/>
          </a:bodyPr>
          <a:lstStyle>
            <a:lvl1pPr algn="l" defTabSz="457200" rtl="0" eaLnBrk="1" latinLnBrk="0" hangingPunct="1">
              <a:spcBef>
                <a:spcPct val="0"/>
              </a:spcBef>
              <a:buNone/>
              <a:defRPr sz="2800" b="1" kern="1200">
                <a:solidFill>
                  <a:schemeClr val="tx1"/>
                </a:solidFill>
                <a:latin typeface="+mj-lt"/>
                <a:ea typeface="+mj-ea"/>
                <a:cs typeface="Arial"/>
              </a:defRPr>
            </a:lvl1pPr>
          </a:lstStyle>
          <a:p>
            <a:r>
              <a:rPr lang="en-US" dirty="0">
                <a:latin typeface="Segoe UI" panose="020B0502040204020203" pitchFamily="34" charset="0"/>
                <a:cs typeface="Segoe UI" panose="020B0502040204020203" pitchFamily="34" charset="0"/>
              </a:rPr>
              <a:t>Sliding Window</a:t>
            </a:r>
          </a:p>
        </p:txBody>
      </p:sp>
      <p:sp>
        <p:nvSpPr>
          <p:cNvPr id="5" name="Rectangle 4"/>
          <p:cNvSpPr/>
          <p:nvPr/>
        </p:nvSpPr>
        <p:spPr>
          <a:xfrm>
            <a:off x="908279" y="4441012"/>
            <a:ext cx="3231677" cy="646331"/>
          </a:xfrm>
          <a:prstGeom prst="rect">
            <a:avLst/>
          </a:prstGeom>
        </p:spPr>
        <p:txBody>
          <a:bodyPr wrap="square">
            <a:spAutoFit/>
          </a:bodyPr>
          <a:lstStyle/>
          <a:p>
            <a:r>
              <a:rPr lang="en-US" dirty="0">
                <a:latin typeface="Segoe UI" panose="020B0502040204020203" pitchFamily="34" charset="0"/>
              </a:rPr>
              <a:t>when an event entered or exits the window</a:t>
            </a:r>
          </a:p>
        </p:txBody>
      </p:sp>
      <p:sp>
        <p:nvSpPr>
          <p:cNvPr id="8" name="Rectangle 7"/>
          <p:cNvSpPr/>
          <p:nvPr/>
        </p:nvSpPr>
        <p:spPr>
          <a:xfrm>
            <a:off x="908279" y="1650197"/>
            <a:ext cx="2930019" cy="923330"/>
          </a:xfrm>
          <a:prstGeom prst="rect">
            <a:avLst/>
          </a:prstGeom>
        </p:spPr>
        <p:txBody>
          <a:bodyPr wrap="square">
            <a:spAutoFit/>
          </a:bodyPr>
          <a:lstStyle/>
          <a:p>
            <a:r>
              <a:rPr lang="en-US" b="1" dirty="0">
                <a:latin typeface="Segoe UI" panose="020B0502040204020203" pitchFamily="34" charset="0"/>
              </a:rPr>
              <a:t>Note:</a:t>
            </a:r>
            <a:r>
              <a:rPr lang="en-US" dirty="0">
                <a:latin typeface="Segoe UI" panose="020B0502040204020203" pitchFamily="34" charset="0"/>
              </a:rPr>
              <a:t> tumbling window is a hopping window whose ‘hop’ is equal to its ‘size’</a:t>
            </a:r>
          </a:p>
        </p:txBody>
      </p:sp>
      <p:pic>
        <p:nvPicPr>
          <p:cNvPr id="10" name="Picture 9"/>
          <p:cNvPicPr>
            <a:picLocks noChangeAspect="1"/>
          </p:cNvPicPr>
          <p:nvPr/>
        </p:nvPicPr>
        <p:blipFill rotWithShape="1">
          <a:blip r:embed="rId2">
            <a:duotone>
              <a:schemeClr val="bg2">
                <a:shade val="45000"/>
                <a:satMod val="135000"/>
              </a:schemeClr>
              <a:prstClr val="white"/>
            </a:duotone>
          </a:blip>
          <a:srcRect b="52368"/>
          <a:stretch/>
        </p:blipFill>
        <p:spPr>
          <a:xfrm>
            <a:off x="4380227" y="419101"/>
            <a:ext cx="6581775" cy="2776586"/>
          </a:xfrm>
          <a:prstGeom prst="rect">
            <a:avLst/>
          </a:prstGeom>
        </p:spPr>
      </p:pic>
      <p:pic>
        <p:nvPicPr>
          <p:cNvPr id="9" name="Picture 8"/>
          <p:cNvPicPr>
            <a:picLocks noChangeAspect="1"/>
          </p:cNvPicPr>
          <p:nvPr/>
        </p:nvPicPr>
        <p:blipFill rotWithShape="1">
          <a:blip r:embed="rId2">
            <a:duotone>
              <a:schemeClr val="bg2">
                <a:shade val="45000"/>
                <a:satMod val="135000"/>
              </a:schemeClr>
              <a:prstClr val="white"/>
            </a:duotone>
          </a:blip>
          <a:srcRect t="47793"/>
          <a:stretch/>
        </p:blipFill>
        <p:spPr>
          <a:xfrm>
            <a:off x="4380227" y="3205113"/>
            <a:ext cx="6581775" cy="3043288"/>
          </a:xfrm>
          <a:prstGeom prst="rect">
            <a:avLst/>
          </a:prstGeom>
        </p:spPr>
      </p:pic>
    </p:spTree>
    <p:extLst>
      <p:ext uri="{BB962C8B-B14F-4D97-AF65-F5344CB8AC3E}">
        <p14:creationId xmlns:p14="http://schemas.microsoft.com/office/powerpoint/2010/main" val="266032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5146" y="446047"/>
            <a:ext cx="10351066" cy="970450"/>
          </a:xfrm>
        </p:spPr>
        <p:txBody>
          <a:bodyPr>
            <a:normAutofit/>
          </a:bodyPr>
          <a:lstStyle/>
          <a:p>
            <a:r>
              <a:rPr lang="en-US" dirty="0"/>
              <a:t>Azure MXChip IoT DevKit</a:t>
            </a:r>
          </a:p>
        </p:txBody>
      </p:sp>
      <p:sp>
        <p:nvSpPr>
          <p:cNvPr id="3" name="Slide Number Placeholder 2"/>
          <p:cNvSpPr>
            <a:spLocks noGrp="1"/>
          </p:cNvSpPr>
          <p:nvPr>
            <p:ph type="sldNum" sz="quarter" idx="12"/>
          </p:nvPr>
        </p:nvSpPr>
        <p:spPr>
          <a:xfrm>
            <a:off x="11437938" y="5883275"/>
            <a:ext cx="754062" cy="365125"/>
          </a:xfrm>
        </p:spPr>
        <p:txBody>
          <a:bodyPr/>
          <a:lstStyle/>
          <a:p>
            <a:fld id="{FD9C4343-C115-504A-8D4F-0B17318D4A48}" type="slidenum">
              <a:rPr lang="en-US" smtClean="0"/>
              <a:t>15</a:t>
            </a:fld>
            <a:endParaRPr lang="en-US"/>
          </a:p>
        </p:txBody>
      </p:sp>
      <p:pic>
        <p:nvPicPr>
          <p:cNvPr id="2050" name="Picture 2" descr="Connect Raspberry Pi web simulator to Azure IoT Hub"/>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325717" y="3566119"/>
            <a:ext cx="3777516" cy="12217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ardware connec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4960" y="1764946"/>
            <a:ext cx="3834576" cy="38345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9564" y="1378991"/>
            <a:ext cx="5474256" cy="369332"/>
          </a:xfrm>
          <a:prstGeom prst="rect">
            <a:avLst/>
          </a:prstGeom>
        </p:spPr>
        <p:txBody>
          <a:bodyPr wrap="none">
            <a:spAutoFit/>
          </a:bodyPr>
          <a:lstStyle/>
          <a:p>
            <a:r>
              <a:rPr lang="en-US" dirty="0">
                <a:latin typeface="Segoe UI" panose="020B0502040204020203" pitchFamily="34" charset="0"/>
              </a:rPr>
              <a:t>A MXChip IoT DevKit board with a Micro-USB cable - $39</a:t>
            </a:r>
          </a:p>
        </p:txBody>
      </p:sp>
      <p:sp>
        <p:nvSpPr>
          <p:cNvPr id="6" name="Rectangle 5"/>
          <p:cNvSpPr/>
          <p:nvPr/>
        </p:nvSpPr>
        <p:spPr>
          <a:xfrm>
            <a:off x="309564" y="1793254"/>
            <a:ext cx="6526457" cy="1477328"/>
          </a:xfrm>
          <a:prstGeom prst="rect">
            <a:avLst/>
          </a:prstGeom>
        </p:spPr>
        <p:txBody>
          <a:bodyPr wrap="square">
            <a:spAutoFit/>
          </a:bodyPr>
          <a:lstStyle/>
          <a:p>
            <a:r>
              <a:rPr lang="en-US" dirty="0">
                <a:latin typeface="Segoe UI" panose="020B0502040204020203" pitchFamily="34" charset="0"/>
              </a:rPr>
              <a:t>The Raspberry Pi is a low cost, credit-card sized computer that plugs into a computer monitor or TV, and uses a standard keyboard and mouse.</a:t>
            </a:r>
          </a:p>
          <a:p>
            <a:endParaRPr lang="en-US" dirty="0">
              <a:latin typeface="Segoe UI" panose="020B0502040204020203" pitchFamily="34" charset="0"/>
            </a:endParaRPr>
          </a:p>
          <a:p>
            <a:r>
              <a:rPr lang="en-US" dirty="0">
                <a:latin typeface="Segoe UI" panose="020B0502040204020203" pitchFamily="34" charset="0"/>
              </a:rPr>
              <a:t>Connect Raspberry Pi online simulator to Azure IoT Hub</a:t>
            </a:r>
          </a:p>
        </p:txBody>
      </p:sp>
    </p:spTree>
    <p:extLst>
      <p:ext uri="{BB962C8B-B14F-4D97-AF65-F5344CB8AC3E}">
        <p14:creationId xmlns:p14="http://schemas.microsoft.com/office/powerpoint/2010/main" val="153220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8084" y="428483"/>
            <a:ext cx="11667744" cy="859536"/>
          </a:xfrm>
        </p:spPr>
        <p:txBody>
          <a:bodyPr>
            <a:noAutofit/>
          </a:bodyPr>
          <a:lstStyle/>
          <a:p>
            <a:pPr algn="ctr"/>
            <a:r>
              <a:rPr lang="en-US" sz="4800" dirty="0">
                <a:latin typeface="Segoe UI Semibold" panose="020B0702040204020203" pitchFamily="34" charset="0"/>
                <a:cs typeface="Segoe UI Semibold" panose="020B0702040204020203" pitchFamily="34" charset="0"/>
              </a:rPr>
              <a:t>Agenda</a:t>
            </a:r>
          </a:p>
        </p:txBody>
      </p:sp>
      <p:sp>
        <p:nvSpPr>
          <p:cNvPr id="3" name="Slide Number Placeholder 2"/>
          <p:cNvSpPr>
            <a:spLocks noGrp="1"/>
          </p:cNvSpPr>
          <p:nvPr>
            <p:ph type="sldNum" sz="quarter" idx="12"/>
          </p:nvPr>
        </p:nvSpPr>
        <p:spPr>
          <a:xfrm>
            <a:off x="11437938" y="5883275"/>
            <a:ext cx="754062" cy="365125"/>
          </a:xfrm>
        </p:spPr>
        <p:txBody>
          <a:bodyPr/>
          <a:lstStyle/>
          <a:p>
            <a:fld id="{FD9C4343-C115-504A-8D4F-0B17318D4A48}" type="slidenum">
              <a:rPr lang="en-US" smtClean="0"/>
              <a:t>2</a:t>
            </a:fld>
            <a:endParaRPr lang="en-US"/>
          </a:p>
        </p:txBody>
      </p:sp>
      <p:sp>
        <p:nvSpPr>
          <p:cNvPr id="2" name="Rectangle 1"/>
          <p:cNvSpPr/>
          <p:nvPr/>
        </p:nvSpPr>
        <p:spPr>
          <a:xfrm>
            <a:off x="2236085" y="1410699"/>
            <a:ext cx="5118411" cy="5109091"/>
          </a:xfrm>
          <a:prstGeom prst="rect">
            <a:avLst/>
          </a:prstGeom>
        </p:spPr>
        <p:txBody>
          <a:bodyPr wrap="square">
            <a:spAutoFit/>
          </a:bodyPr>
          <a:lstStyle/>
          <a:p>
            <a:pPr>
              <a:spcBef>
                <a:spcPts val="600"/>
              </a:spcBef>
              <a:spcAft>
                <a:spcPts val="600"/>
              </a:spcAft>
            </a:pPr>
            <a:r>
              <a:rPr lang="en-US" sz="3200" dirty="0">
                <a:latin typeface="Segoe UI" panose="020B0502040204020203" pitchFamily="34" charset="0"/>
              </a:rPr>
              <a:t>Modern Data Warehouse</a:t>
            </a:r>
          </a:p>
          <a:p>
            <a:pPr>
              <a:spcBef>
                <a:spcPts val="600"/>
              </a:spcBef>
              <a:spcAft>
                <a:spcPts val="600"/>
              </a:spcAft>
            </a:pPr>
            <a:r>
              <a:rPr lang="en-US" sz="3200" dirty="0">
                <a:latin typeface="Segoe UI" panose="020B0502040204020203" pitchFamily="34" charset="0"/>
              </a:rPr>
              <a:t>Lambda Architecture</a:t>
            </a:r>
          </a:p>
          <a:p>
            <a:pPr>
              <a:spcBef>
                <a:spcPts val="600"/>
              </a:spcBef>
              <a:spcAft>
                <a:spcPts val="600"/>
              </a:spcAft>
            </a:pPr>
            <a:r>
              <a:rPr lang="en-US" sz="3200" dirty="0">
                <a:latin typeface="Segoe UI" panose="020B0502040204020203" pitchFamily="34" charset="0"/>
              </a:rPr>
              <a:t>Delta Architecture</a:t>
            </a:r>
          </a:p>
          <a:p>
            <a:pPr>
              <a:spcBef>
                <a:spcPts val="600"/>
              </a:spcBef>
              <a:spcAft>
                <a:spcPts val="600"/>
              </a:spcAft>
            </a:pPr>
            <a:r>
              <a:rPr lang="en-US" sz="3200" dirty="0">
                <a:latin typeface="Segoe UI" panose="020B0502040204020203" pitchFamily="34" charset="0"/>
              </a:rPr>
              <a:t>Apache Kafka</a:t>
            </a:r>
          </a:p>
          <a:p>
            <a:pPr>
              <a:spcBef>
                <a:spcPts val="600"/>
              </a:spcBef>
              <a:spcAft>
                <a:spcPts val="600"/>
              </a:spcAft>
            </a:pPr>
            <a:r>
              <a:rPr lang="en-US" sz="3200" dirty="0">
                <a:latin typeface="Segoe UI" panose="020B0502040204020203" pitchFamily="34" charset="0"/>
              </a:rPr>
              <a:t>Azure Event Grid</a:t>
            </a:r>
          </a:p>
          <a:p>
            <a:pPr>
              <a:spcBef>
                <a:spcPts val="600"/>
              </a:spcBef>
              <a:spcAft>
                <a:spcPts val="600"/>
              </a:spcAft>
            </a:pPr>
            <a:r>
              <a:rPr lang="en-US" sz="3200" dirty="0">
                <a:latin typeface="Segoe UI" panose="020B0502040204020203" pitchFamily="34" charset="0"/>
              </a:rPr>
              <a:t>Azure IoT Hub</a:t>
            </a:r>
          </a:p>
          <a:p>
            <a:pPr>
              <a:spcBef>
                <a:spcPts val="600"/>
              </a:spcBef>
              <a:spcAft>
                <a:spcPts val="600"/>
              </a:spcAft>
            </a:pPr>
            <a:r>
              <a:rPr lang="en-US" sz="3200" dirty="0">
                <a:latin typeface="Segoe UI" panose="020B0502040204020203" pitchFamily="34" charset="0"/>
              </a:rPr>
              <a:t>Azure Event Hub</a:t>
            </a:r>
          </a:p>
          <a:p>
            <a:pPr>
              <a:spcBef>
                <a:spcPts val="600"/>
              </a:spcBef>
              <a:spcAft>
                <a:spcPts val="600"/>
              </a:spcAft>
            </a:pPr>
            <a:r>
              <a:rPr lang="en-US" sz="3200" dirty="0">
                <a:latin typeface="Segoe UI" panose="020B0502040204020203" pitchFamily="34" charset="0"/>
              </a:rPr>
              <a:t>Azure Stream Analytics</a:t>
            </a:r>
          </a:p>
        </p:txBody>
      </p:sp>
      <p:sp>
        <p:nvSpPr>
          <p:cNvPr id="5" name="Rectangle 4"/>
          <p:cNvSpPr/>
          <p:nvPr/>
        </p:nvSpPr>
        <p:spPr>
          <a:xfrm>
            <a:off x="1614266" y="2074029"/>
            <a:ext cx="409086" cy="646331"/>
          </a:xfrm>
          <a:prstGeom prst="rect">
            <a:avLst/>
          </a:prstGeom>
        </p:spPr>
        <p:txBody>
          <a:bodyPr wrap="none">
            <a:spAutoFit/>
          </a:bodyPr>
          <a:lstStyle/>
          <a:p>
            <a:r>
              <a:rPr lang="el-GR" sz="3600" b="1" dirty="0">
                <a:solidFill>
                  <a:schemeClr val="accent3"/>
                </a:solidFill>
              </a:rPr>
              <a:t>λ</a:t>
            </a:r>
            <a:endParaRPr lang="en-US" sz="2800" b="1" dirty="0">
              <a:solidFill>
                <a:schemeClr val="accent3"/>
              </a:solidFill>
            </a:endParaRPr>
          </a:p>
        </p:txBody>
      </p:sp>
      <p:pic>
        <p:nvPicPr>
          <p:cNvPr id="6" name="Picture 2" descr="Native Integrations and Pre-built Connectors | StreamSets"/>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51541" y="2614108"/>
            <a:ext cx="610590" cy="6105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Overview of the Microsoft Azure Serverless Platform | Aidan Finn ..."/>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51650" y="4059371"/>
            <a:ext cx="775199" cy="4069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zure IoT Hub - Visual Studio Marketplace"/>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03780" y="4669969"/>
            <a:ext cx="438809" cy="4388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ontinuous Real-Time Data Integration to Azure EventHubs- Striim"/>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25495" y="5305236"/>
            <a:ext cx="427511" cy="4275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Azure Stream Analytics Tools - Visual Studio Marketplace"/>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51541" y="5978105"/>
            <a:ext cx="510698" cy="51069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pache Kafka"/>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8">
                    <a14:imgEffect>
                      <a14:colorTemperature colorTemp="5031"/>
                    </a14:imgEffect>
                    <a14:imgEffect>
                      <a14:saturation sat="318000"/>
                    </a14:imgEffect>
                  </a14:imgLayer>
                </a14:imgProps>
              </a:ext>
              <a:ext uri="{28A0092B-C50C-407E-A947-70E740481C1C}">
                <a14:useLocalDpi xmlns:a14="http://schemas.microsoft.com/office/drawing/2010/main" val="0"/>
              </a:ext>
            </a:extLst>
          </a:blip>
          <a:srcRect r="78836"/>
          <a:stretch/>
        </p:blipFill>
        <p:spPr bwMode="auto">
          <a:xfrm>
            <a:off x="1626914" y="3295369"/>
            <a:ext cx="448147" cy="63200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0" name="Picture 6" descr="Deciding Whether to Use Azure SQL Data Warehouse — SQL Chick"/>
          <p:cNvPicPr>
            <a:picLocks noChangeAspect="1" noChangeArrowheads="1"/>
          </p:cNvPicPr>
          <p:nvPr/>
        </p:nvPicPr>
        <p:blipFill>
          <a:blip r:embed="rId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01451" y="1513348"/>
            <a:ext cx="560680" cy="560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362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3185" y="609600"/>
            <a:ext cx="10887959" cy="970450"/>
          </a:xfrm>
        </p:spPr>
        <p:txBody>
          <a:bodyPr>
            <a:normAutofit/>
          </a:bodyPr>
          <a:lstStyle/>
          <a:p>
            <a:pPr algn="ctr"/>
            <a:r>
              <a:rPr lang="en-US" sz="4000" dirty="0">
                <a:latin typeface="Segoe UI Semibold" panose="020B0702040204020203" pitchFamily="34" charset="0"/>
                <a:cs typeface="Segoe UI Semibold" panose="020B0702040204020203" pitchFamily="34" charset="0"/>
              </a:rPr>
              <a:t>Modern Data Warehouse</a:t>
            </a:r>
          </a:p>
        </p:txBody>
      </p:sp>
      <p:sp>
        <p:nvSpPr>
          <p:cNvPr id="3" name="Slide Number Placeholder 2"/>
          <p:cNvSpPr>
            <a:spLocks noGrp="1"/>
          </p:cNvSpPr>
          <p:nvPr>
            <p:ph type="sldNum" sz="quarter" idx="12"/>
          </p:nvPr>
        </p:nvSpPr>
        <p:spPr>
          <a:xfrm>
            <a:off x="11437938" y="5883275"/>
            <a:ext cx="754062" cy="365125"/>
          </a:xfrm>
        </p:spPr>
        <p:txBody>
          <a:bodyPr/>
          <a:lstStyle/>
          <a:p>
            <a:fld id="{FD9C4343-C115-504A-8D4F-0B17318D4A48}" type="slidenum">
              <a:rPr lang="en-US" smtClean="0"/>
              <a:t>3</a:t>
            </a:fld>
            <a:endParaRPr lang="en-US"/>
          </a:p>
        </p:txBody>
      </p:sp>
      <p:pic>
        <p:nvPicPr>
          <p:cNvPr id="6" name="Picture 5"/>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Lst>
          </a:blip>
          <a:stretch>
            <a:fillRect/>
          </a:stretch>
        </p:blipFill>
        <p:spPr>
          <a:xfrm>
            <a:off x="1604145" y="1761102"/>
            <a:ext cx="9120210" cy="3782876"/>
          </a:xfrm>
          <a:prstGeom prst="rect">
            <a:avLst/>
          </a:prstGeom>
        </p:spPr>
      </p:pic>
    </p:spTree>
    <p:extLst>
      <p:ext uri="{BB962C8B-B14F-4D97-AF65-F5344CB8AC3E}">
        <p14:creationId xmlns:p14="http://schemas.microsoft.com/office/powerpoint/2010/main" val="2714131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819" y="609600"/>
            <a:ext cx="11283884" cy="970450"/>
          </a:xfrm>
        </p:spPr>
        <p:txBody>
          <a:bodyPr>
            <a:noAutofit/>
          </a:bodyPr>
          <a:lstStyle/>
          <a:p>
            <a:pPr algn="ctr"/>
            <a:r>
              <a:rPr lang="en-US" dirty="0">
                <a:latin typeface="Segoe UI Semibold" panose="020B0702040204020203" pitchFamily="34" charset="0"/>
                <a:cs typeface="Segoe UI Semibold" panose="020B0702040204020203" pitchFamily="34" charset="0"/>
              </a:rPr>
              <a:t>Modern Data Warehouse + Advanced Analytics</a:t>
            </a:r>
          </a:p>
        </p:txBody>
      </p:sp>
      <p:sp>
        <p:nvSpPr>
          <p:cNvPr id="5" name="Slide Number Placeholder 4"/>
          <p:cNvSpPr>
            <a:spLocks noGrp="1"/>
          </p:cNvSpPr>
          <p:nvPr>
            <p:ph type="sldNum" sz="quarter" idx="12"/>
          </p:nvPr>
        </p:nvSpPr>
        <p:spPr>
          <a:xfrm>
            <a:off x="11437938" y="5883275"/>
            <a:ext cx="754062" cy="365125"/>
          </a:xfrm>
        </p:spPr>
        <p:txBody>
          <a:bodyPr/>
          <a:lstStyle/>
          <a:p>
            <a:fld id="{FD9C4343-C115-504A-8D4F-0B17318D4A48}" type="slidenum">
              <a:rPr lang="en-US" smtClean="0"/>
              <a:t>4</a:t>
            </a:fld>
            <a:endParaRPr lang="en-US"/>
          </a:p>
        </p:txBody>
      </p:sp>
      <p:pic>
        <p:nvPicPr>
          <p:cNvPr id="6" name="Picture 5"/>
          <p:cNvPicPr>
            <a:picLocks noChangeAspect="1"/>
          </p:cNvPicPr>
          <p:nvPr/>
        </p:nvPicPr>
        <p:blipFill rotWithShape="1">
          <a:blip r:embed="rId2">
            <a:alphaModFix/>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1500"/>
                    </a14:imgEffect>
                    <a14:imgEffect>
                      <a14:saturation sat="0"/>
                    </a14:imgEffect>
                  </a14:imgLayer>
                </a14:imgProps>
              </a:ext>
            </a:extLst>
          </a:blip>
          <a:srcRect t="5872" r="2738" b="5997"/>
          <a:stretch/>
        </p:blipFill>
        <p:spPr>
          <a:xfrm>
            <a:off x="1424071" y="1753386"/>
            <a:ext cx="9300858" cy="3808428"/>
          </a:xfrm>
          <a:prstGeom prst="rect">
            <a:avLst/>
          </a:prstGeom>
        </p:spPr>
      </p:pic>
    </p:spTree>
    <p:extLst>
      <p:ext uri="{BB962C8B-B14F-4D97-AF65-F5344CB8AC3E}">
        <p14:creationId xmlns:p14="http://schemas.microsoft.com/office/powerpoint/2010/main" val="288191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Segoe UI Semibold" panose="020B0702040204020203" pitchFamily="34" charset="0"/>
                <a:cs typeface="Segoe UI Semibold" panose="020B0702040204020203" pitchFamily="34" charset="0"/>
              </a:rPr>
              <a:t>++ Real-time Analytics</a:t>
            </a:r>
          </a:p>
        </p:txBody>
      </p:sp>
      <p:sp>
        <p:nvSpPr>
          <p:cNvPr id="5" name="Slide Number Placeholder 4"/>
          <p:cNvSpPr>
            <a:spLocks noGrp="1"/>
          </p:cNvSpPr>
          <p:nvPr>
            <p:ph type="sldNum" sz="quarter" idx="12"/>
          </p:nvPr>
        </p:nvSpPr>
        <p:spPr>
          <a:xfrm>
            <a:off x="11437938" y="5883275"/>
            <a:ext cx="754062" cy="365125"/>
          </a:xfrm>
        </p:spPr>
        <p:txBody>
          <a:bodyPr/>
          <a:lstStyle/>
          <a:p>
            <a:fld id="{FD9C4343-C115-504A-8D4F-0B17318D4A48}" type="slidenum">
              <a:rPr lang="en-US" smtClean="0"/>
              <a:t>5</a:t>
            </a:fld>
            <a:endParaRPr lang="en-US"/>
          </a:p>
        </p:txBody>
      </p:sp>
      <p:pic>
        <p:nvPicPr>
          <p:cNvPr id="3" name="Picture 2"/>
          <p:cNvPicPr>
            <a:picLocks noChangeAspect="1"/>
          </p:cNvPicPr>
          <p:nvPr/>
        </p:nvPicPr>
        <p:blipFill>
          <a:blip r:embed="rId2">
            <a:alphaModFix/>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Lst>
          </a:blip>
          <a:stretch>
            <a:fillRect/>
          </a:stretch>
        </p:blipFill>
        <p:spPr>
          <a:xfrm>
            <a:off x="1443889" y="1696354"/>
            <a:ext cx="9320736" cy="3865146"/>
          </a:xfrm>
          <a:prstGeom prst="rect">
            <a:avLst/>
          </a:prstGeom>
        </p:spPr>
      </p:pic>
    </p:spTree>
    <p:extLst>
      <p:ext uri="{BB962C8B-B14F-4D97-AF65-F5344CB8AC3E}">
        <p14:creationId xmlns:p14="http://schemas.microsoft.com/office/powerpoint/2010/main" val="269785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6938" y="461233"/>
            <a:ext cx="11667744" cy="859536"/>
          </a:xfrm>
        </p:spPr>
        <p:txBody>
          <a:bodyPr>
            <a:normAutofit/>
          </a:bodyPr>
          <a:lstStyle/>
          <a:p>
            <a:r>
              <a:rPr lang="en-US" dirty="0">
                <a:latin typeface="Segoe UI Semibold" panose="020B0702040204020203" pitchFamily="34" charset="0"/>
                <a:cs typeface="Segoe UI Semibold" panose="020B0702040204020203" pitchFamily="34" charset="0"/>
              </a:rPr>
              <a:t>Beyond </a:t>
            </a:r>
            <a:r>
              <a:rPr lang="el-GR" dirty="0">
                <a:latin typeface="Segoe UI Semibold" panose="020B0702040204020203" pitchFamily="34" charset="0"/>
                <a:cs typeface="Segoe UI Semibold" panose="020B0702040204020203" pitchFamily="34" charset="0"/>
              </a:rPr>
              <a:t>λ-</a:t>
            </a:r>
            <a:r>
              <a:rPr lang="en-US" dirty="0">
                <a:latin typeface="Segoe UI Semibold" panose="020B0702040204020203" pitchFamily="34" charset="0"/>
                <a:cs typeface="Segoe UI Semibold" panose="020B0702040204020203" pitchFamily="34" charset="0"/>
              </a:rPr>
              <a:t>Arch</a:t>
            </a:r>
          </a:p>
        </p:txBody>
      </p:sp>
      <p:sp>
        <p:nvSpPr>
          <p:cNvPr id="3" name="Slide Number Placeholder 2"/>
          <p:cNvSpPr>
            <a:spLocks noGrp="1"/>
          </p:cNvSpPr>
          <p:nvPr>
            <p:ph type="sldNum" sz="quarter" idx="12"/>
          </p:nvPr>
        </p:nvSpPr>
        <p:spPr>
          <a:xfrm>
            <a:off x="11437938" y="5883275"/>
            <a:ext cx="754062" cy="365125"/>
          </a:xfrm>
        </p:spPr>
        <p:txBody>
          <a:bodyPr/>
          <a:lstStyle/>
          <a:p>
            <a:fld id="{FD9C4343-C115-504A-8D4F-0B17318D4A48}" type="slidenum">
              <a:rPr lang="en-US" smtClean="0"/>
              <a:t>6</a:t>
            </a:fld>
            <a:endParaRPr lang="en-US"/>
          </a:p>
        </p:txBody>
      </p:sp>
      <p:sp>
        <p:nvSpPr>
          <p:cNvPr id="5" name="Rectangle 4"/>
          <p:cNvSpPr/>
          <p:nvPr/>
        </p:nvSpPr>
        <p:spPr>
          <a:xfrm>
            <a:off x="765201" y="1357565"/>
            <a:ext cx="4713360" cy="3139321"/>
          </a:xfrm>
          <a:prstGeom prst="rect">
            <a:avLst/>
          </a:prstGeom>
        </p:spPr>
        <p:txBody>
          <a:bodyPr wrap="square">
            <a:spAutoFit/>
          </a:bodyPr>
          <a:lstStyle/>
          <a:p>
            <a:r>
              <a:rPr lang="en-US" b="1" dirty="0">
                <a:latin typeface="Segoe UI" panose="020B0502040204020203" pitchFamily="34" charset="0"/>
              </a:rPr>
              <a:t>     Lambda Architecture</a:t>
            </a:r>
          </a:p>
          <a:p>
            <a:pPr marL="285750" indent="-285750">
              <a:buFont typeface="Arial" panose="020B0604020202020204" pitchFamily="34" charset="0"/>
              <a:buChar char="•"/>
            </a:pPr>
            <a:r>
              <a:rPr lang="en-US" dirty="0">
                <a:latin typeface="Segoe UI" panose="020B0502040204020203" pitchFamily="34" charset="0"/>
              </a:rPr>
              <a:t>Records are processed by a batch and streaming system in parallel</a:t>
            </a:r>
          </a:p>
          <a:p>
            <a:pPr marL="285750" indent="-285750">
              <a:buFont typeface="Arial" panose="020B0604020202020204" pitchFamily="34" charset="0"/>
              <a:buChar char="•"/>
            </a:pPr>
            <a:r>
              <a:rPr lang="en-US" dirty="0">
                <a:latin typeface="Segoe UI" panose="020B0502040204020203" pitchFamily="34" charset="0"/>
              </a:rPr>
              <a:t>Results are then combined during query time to provide a complete answer</a:t>
            </a:r>
          </a:p>
          <a:p>
            <a:pPr marL="285750" indent="-285750">
              <a:buFont typeface="Arial" panose="020B0604020202020204" pitchFamily="34" charset="0"/>
              <a:buChar char="•"/>
            </a:pPr>
            <a:r>
              <a:rPr lang="en-US" dirty="0">
                <a:latin typeface="Segoe UI" panose="020B0502040204020203" pitchFamily="34" charset="0"/>
              </a:rPr>
              <a:t>Strict latency requirements to process old and recently generated events</a:t>
            </a:r>
          </a:p>
          <a:p>
            <a:endParaRPr lang="en-US" dirty="0">
              <a:latin typeface="Segoe UI" panose="020B0502040204020203" pitchFamily="34" charset="0"/>
            </a:endParaRPr>
          </a:p>
          <a:p>
            <a:r>
              <a:rPr lang="en-US" b="1" dirty="0">
                <a:latin typeface="Segoe UI" panose="020B0502040204020203" pitchFamily="34" charset="0"/>
              </a:rPr>
              <a:t>Challenge</a:t>
            </a:r>
            <a:endParaRPr lang="en-US" dirty="0">
              <a:latin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rPr>
              <a:t>Development and operational overhead of managing two different systems</a:t>
            </a:r>
          </a:p>
        </p:txBody>
      </p:sp>
      <p:pic>
        <p:nvPicPr>
          <p:cNvPr id="9" name="Picture 2" descr="Native Integrations and Pre-built Connectors | StreamSets"/>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7433" y="4533680"/>
            <a:ext cx="460990" cy="46099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10307" y="4562875"/>
            <a:ext cx="7043810" cy="1200329"/>
          </a:xfrm>
          <a:prstGeom prst="rect">
            <a:avLst/>
          </a:prstGeom>
        </p:spPr>
        <p:txBody>
          <a:bodyPr wrap="square">
            <a:spAutoFit/>
          </a:bodyPr>
          <a:lstStyle/>
          <a:p>
            <a:r>
              <a:rPr lang="en-US" b="1" dirty="0">
                <a:latin typeface="Segoe UI" panose="020B0502040204020203" pitchFamily="34" charset="0"/>
              </a:rPr>
              <a:t>     Delta Architecture</a:t>
            </a:r>
          </a:p>
          <a:p>
            <a:pPr marL="285750" indent="-285750">
              <a:buFont typeface="Arial" panose="020B0604020202020204" pitchFamily="34" charset="0"/>
              <a:buChar char="•"/>
            </a:pPr>
            <a:r>
              <a:rPr lang="en-US" dirty="0">
                <a:latin typeface="Segoe UI" panose="020B0502040204020203" pitchFamily="34" charset="0"/>
              </a:rPr>
              <a:t>What if Batch and streaming into a single system</a:t>
            </a:r>
          </a:p>
          <a:p>
            <a:pPr marL="285750" indent="-285750">
              <a:buFont typeface="Arial" panose="020B0604020202020204" pitchFamily="34" charset="0"/>
              <a:buChar char="•"/>
            </a:pPr>
            <a:r>
              <a:rPr lang="en-US" dirty="0">
                <a:latin typeface="Segoe UI" panose="020B0502040204020203" pitchFamily="34" charset="0"/>
              </a:rPr>
              <a:t>Simple continuous data flow model to process data as it arrives</a:t>
            </a:r>
          </a:p>
          <a:p>
            <a:pPr marL="285750" indent="-285750">
              <a:buFont typeface="Arial" panose="020B0604020202020204" pitchFamily="34" charset="0"/>
              <a:buChar char="•"/>
            </a:pPr>
            <a:r>
              <a:rPr lang="en-US" dirty="0">
                <a:latin typeface="Segoe UI" panose="020B0502040204020203" pitchFamily="34" charset="0"/>
              </a:rPr>
              <a:t>Power of Delta to reduce complexity</a:t>
            </a:r>
          </a:p>
        </p:txBody>
      </p:sp>
      <p:pic>
        <p:nvPicPr>
          <p:cNvPr id="8" name="Picture 7"/>
          <p:cNvPicPr>
            <a:picLocks noChangeAspect="1"/>
          </p:cNvPicPr>
          <p:nvPr/>
        </p:nvPicPr>
        <p:blipFill>
          <a:blip r:embed="rId4">
            <a:duotone>
              <a:schemeClr val="bg2">
                <a:shade val="45000"/>
                <a:satMod val="135000"/>
              </a:schemeClr>
              <a:prstClr val="white"/>
            </a:duotone>
          </a:blip>
          <a:stretch>
            <a:fillRect/>
          </a:stretch>
        </p:blipFill>
        <p:spPr>
          <a:xfrm>
            <a:off x="5811134" y="1517524"/>
            <a:ext cx="5886450" cy="2819400"/>
          </a:xfrm>
          <a:prstGeom prst="rect">
            <a:avLst/>
          </a:prstGeom>
        </p:spPr>
      </p:pic>
      <p:sp>
        <p:nvSpPr>
          <p:cNvPr id="10" name="Rectangle 9"/>
          <p:cNvSpPr/>
          <p:nvPr/>
        </p:nvSpPr>
        <p:spPr>
          <a:xfrm>
            <a:off x="683767" y="1185493"/>
            <a:ext cx="409086" cy="646331"/>
          </a:xfrm>
          <a:prstGeom prst="rect">
            <a:avLst/>
          </a:prstGeom>
        </p:spPr>
        <p:txBody>
          <a:bodyPr wrap="none">
            <a:spAutoFit/>
          </a:bodyPr>
          <a:lstStyle/>
          <a:p>
            <a:r>
              <a:rPr lang="el-GR" sz="3600" b="1" dirty="0">
                <a:solidFill>
                  <a:schemeClr val="tx1">
                    <a:lumMod val="85000"/>
                  </a:schemeClr>
                </a:solidFill>
              </a:rPr>
              <a:t>λ</a:t>
            </a:r>
            <a:endParaRPr lang="en-US" sz="2800" b="1" dirty="0">
              <a:solidFill>
                <a:schemeClr val="tx1">
                  <a:lumMod val="85000"/>
                </a:schemeClr>
              </a:solidFill>
            </a:endParaRPr>
          </a:p>
        </p:txBody>
      </p:sp>
    </p:spTree>
    <p:extLst>
      <p:ext uri="{BB962C8B-B14F-4D97-AF65-F5344CB8AC3E}">
        <p14:creationId xmlns:p14="http://schemas.microsoft.com/office/powerpoint/2010/main" val="282088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400" dirty="0">
                <a:latin typeface="Segoe UI Semibold" panose="020B0702040204020203" pitchFamily="34" charset="0"/>
                <a:cs typeface="Segoe UI Semibold" panose="020B0702040204020203" pitchFamily="34" charset="0"/>
              </a:rPr>
              <a:t>Streaming using HDInsight (Apache Kafka)</a:t>
            </a:r>
            <a:br>
              <a:rPr lang="en-US" dirty="0"/>
            </a:br>
            <a:endParaRPr lang="en-US" dirty="0"/>
          </a:p>
        </p:txBody>
      </p:sp>
      <p:sp>
        <p:nvSpPr>
          <p:cNvPr id="3" name="Slide Number Placeholder 2"/>
          <p:cNvSpPr>
            <a:spLocks noGrp="1"/>
          </p:cNvSpPr>
          <p:nvPr>
            <p:ph type="sldNum" sz="quarter" idx="12"/>
          </p:nvPr>
        </p:nvSpPr>
        <p:spPr>
          <a:xfrm>
            <a:off x="11437938" y="5883275"/>
            <a:ext cx="754062" cy="365125"/>
          </a:xfrm>
        </p:spPr>
        <p:txBody>
          <a:bodyPr/>
          <a:lstStyle/>
          <a:p>
            <a:fld id="{FD9C4343-C115-504A-8D4F-0B17318D4A48}" type="slidenum">
              <a:rPr lang="en-US" smtClean="0"/>
              <a:t>7</a:t>
            </a:fld>
            <a:endParaRPr lang="en-US"/>
          </a:p>
        </p:txBody>
      </p:sp>
      <p:pic>
        <p:nvPicPr>
          <p:cNvPr id="7" name="Picture 6"/>
          <p:cNvPicPr>
            <a:picLocks noChangeAspect="1"/>
          </p:cNvPicPr>
          <p:nvPr/>
        </p:nvPicPr>
        <p:blipFill>
          <a:blip r:embed="rId2">
            <a:duotone>
              <a:schemeClr val="bg2">
                <a:shade val="45000"/>
                <a:satMod val="135000"/>
              </a:schemeClr>
              <a:prstClr val="white"/>
            </a:duotone>
          </a:blip>
          <a:stretch>
            <a:fillRect/>
          </a:stretch>
        </p:blipFill>
        <p:spPr>
          <a:xfrm>
            <a:off x="2000250" y="1681163"/>
            <a:ext cx="8191500" cy="3495675"/>
          </a:xfrm>
          <a:prstGeom prst="rect">
            <a:avLst/>
          </a:prstGeom>
        </p:spPr>
      </p:pic>
      <p:pic>
        <p:nvPicPr>
          <p:cNvPr id="2050" name="Picture 2" descr="Big Data Analytics | Azure Data Services | Get Better Data Insights"/>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59329" y="3514116"/>
            <a:ext cx="415035" cy="405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676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437938" y="5883275"/>
            <a:ext cx="754062" cy="365125"/>
          </a:xfrm>
        </p:spPr>
        <p:txBody>
          <a:bodyPr/>
          <a:lstStyle/>
          <a:p>
            <a:fld id="{FD9C4343-C115-504A-8D4F-0B17318D4A48}" type="slidenum">
              <a:rPr lang="en-US" smtClean="0"/>
              <a:t>8</a:t>
            </a:fld>
            <a:endParaRPr lang="en-US"/>
          </a:p>
        </p:txBody>
      </p:sp>
      <p:sp>
        <p:nvSpPr>
          <p:cNvPr id="6" name="Rectangle 5"/>
          <p:cNvSpPr/>
          <p:nvPr/>
        </p:nvSpPr>
        <p:spPr>
          <a:xfrm>
            <a:off x="696213" y="3756213"/>
            <a:ext cx="5664860" cy="2462213"/>
          </a:xfrm>
          <a:prstGeom prst="rect">
            <a:avLst/>
          </a:prstGeom>
        </p:spPr>
        <p:txBody>
          <a:bodyPr wrap="square">
            <a:spAutoFit/>
          </a:bodyPr>
          <a:lstStyle/>
          <a:p>
            <a:r>
              <a:rPr lang="en-US" sz="2800" b="1" dirty="0">
                <a:latin typeface="Segoe UI" panose="020B0502040204020203" pitchFamily="34" charset="0"/>
              </a:rPr>
              <a:t>   Azure IoT Hub</a:t>
            </a:r>
          </a:p>
          <a:p>
            <a:pPr marL="285750" indent="-285750">
              <a:buFont typeface="Arial" panose="020B0604020202020204" pitchFamily="34" charset="0"/>
              <a:buChar char="•"/>
            </a:pPr>
            <a:r>
              <a:rPr lang="en-US" dirty="0">
                <a:latin typeface="Segoe UI" panose="020B0502040204020203" pitchFamily="34" charset="0"/>
              </a:rPr>
              <a:t>IoT-specific capabilities</a:t>
            </a:r>
          </a:p>
          <a:p>
            <a:pPr marL="285750" indent="-285750">
              <a:buFont typeface="Arial" panose="020B0604020202020204" pitchFamily="34" charset="0"/>
              <a:buChar char="•"/>
            </a:pPr>
            <a:r>
              <a:rPr lang="en-US" dirty="0">
                <a:latin typeface="Segoe UI" panose="020B0502040204020203" pitchFamily="34" charset="0"/>
              </a:rPr>
              <a:t>Establish bidirectional communication</a:t>
            </a:r>
          </a:p>
          <a:p>
            <a:pPr marL="285750" indent="-285750">
              <a:buFont typeface="Arial" panose="020B0604020202020204" pitchFamily="34" charset="0"/>
              <a:buChar char="•"/>
            </a:pPr>
            <a:r>
              <a:rPr lang="en-US" dirty="0">
                <a:latin typeface="Segoe UI" panose="020B0502040204020203" pitchFamily="34" charset="0"/>
              </a:rPr>
              <a:t>Authenticate every device for enhanced security</a:t>
            </a:r>
          </a:p>
          <a:p>
            <a:pPr marL="285750" indent="-285750">
              <a:buFont typeface="Arial" panose="020B0604020202020204" pitchFamily="34" charset="0"/>
              <a:buChar char="•"/>
            </a:pPr>
            <a:r>
              <a:rPr lang="en-US" dirty="0">
                <a:latin typeface="Segoe UI" panose="020B0502040204020203" pitchFamily="34" charset="0"/>
              </a:rPr>
              <a:t>Automate device provisioning to accelerate IoT deployment</a:t>
            </a:r>
          </a:p>
          <a:p>
            <a:r>
              <a:rPr lang="en-US" b="1" dirty="0">
                <a:latin typeface="Segoe UI" panose="020B0502040204020203" pitchFamily="34" charset="0"/>
              </a:rPr>
              <a:t>COST</a:t>
            </a:r>
            <a:r>
              <a:rPr lang="en-US" dirty="0">
                <a:latin typeface="Segoe UI" panose="020B0502040204020203" pitchFamily="34" charset="0"/>
              </a:rPr>
              <a:t>: $0.10 per 1,000 operations</a:t>
            </a:r>
          </a:p>
          <a:p>
            <a:r>
              <a:rPr lang="en-US" dirty="0">
                <a:latin typeface="Segoe UI" panose="020B0502040204020203" pitchFamily="34" charset="0"/>
              </a:rPr>
              <a:t>SLA: 99.9%</a:t>
            </a:r>
          </a:p>
        </p:txBody>
      </p:sp>
      <p:sp>
        <p:nvSpPr>
          <p:cNvPr id="12" name="Rectangle 11"/>
          <p:cNvSpPr/>
          <p:nvPr/>
        </p:nvSpPr>
        <p:spPr>
          <a:xfrm>
            <a:off x="696214" y="786436"/>
            <a:ext cx="5764591" cy="2739211"/>
          </a:xfrm>
          <a:prstGeom prst="rect">
            <a:avLst/>
          </a:prstGeom>
        </p:spPr>
        <p:txBody>
          <a:bodyPr wrap="square">
            <a:spAutoFit/>
          </a:bodyPr>
          <a:lstStyle/>
          <a:p>
            <a:r>
              <a:rPr lang="en-US" sz="2800" b="1" dirty="0">
                <a:latin typeface="Segoe UI" panose="020B0502040204020203" pitchFamily="34" charset="0"/>
              </a:rPr>
              <a:t>   Azure Event Grid</a:t>
            </a:r>
          </a:p>
          <a:p>
            <a:pPr marL="285750" indent="-285750">
              <a:buFont typeface="Arial" panose="020B0604020202020204" pitchFamily="34" charset="0"/>
              <a:buChar char="•"/>
            </a:pPr>
            <a:r>
              <a:rPr lang="en-US" dirty="0">
                <a:latin typeface="Segoe UI" panose="020B0502040204020203" pitchFamily="34" charset="0"/>
              </a:rPr>
              <a:t>Event routing service – react to event</a:t>
            </a:r>
          </a:p>
          <a:p>
            <a:pPr marL="285750" indent="-285750">
              <a:buFont typeface="Arial" panose="020B0604020202020204" pitchFamily="34" charset="0"/>
              <a:buChar char="•"/>
            </a:pPr>
            <a:r>
              <a:rPr lang="en-US" dirty="0">
                <a:latin typeface="Segoe UI" panose="020B0502040204020203" pitchFamily="34" charset="0"/>
              </a:rPr>
              <a:t>Publisher-Subscriber model</a:t>
            </a:r>
          </a:p>
          <a:p>
            <a:pPr marL="285750" indent="-285750">
              <a:buFont typeface="Arial" panose="020B0604020202020204" pitchFamily="34" charset="0"/>
              <a:buChar char="•"/>
            </a:pPr>
            <a:r>
              <a:rPr lang="en-US" dirty="0">
                <a:latin typeface="Segoe UI" panose="020B0502040204020203" pitchFamily="34" charset="0"/>
              </a:rPr>
              <a:t>Not registered in DA subscription</a:t>
            </a:r>
          </a:p>
          <a:p>
            <a:r>
              <a:rPr lang="en-US" dirty="0">
                <a:latin typeface="Segoe UI" panose="020B0502040204020203" pitchFamily="34" charset="0"/>
              </a:rPr>
              <a:t>Example:</a:t>
            </a:r>
          </a:p>
          <a:p>
            <a:pPr marL="285750" indent="-285750">
              <a:buFont typeface="Arial" panose="020B0604020202020204" pitchFamily="34" charset="0"/>
              <a:buChar char="•"/>
            </a:pPr>
            <a:r>
              <a:rPr lang="en-US" dirty="0">
                <a:latin typeface="Segoe UI" panose="020B0502040204020203" pitchFamily="34" charset="0"/>
              </a:rPr>
              <a:t>Filters to route specific events to different endpoints</a:t>
            </a:r>
          </a:p>
          <a:p>
            <a:pPr marL="285750" indent="-285750">
              <a:buFont typeface="Arial" panose="020B0604020202020204" pitchFamily="34" charset="0"/>
              <a:buChar char="•"/>
            </a:pPr>
            <a:r>
              <a:rPr lang="en-US" dirty="0">
                <a:latin typeface="Segoe UI" panose="020B0502040204020203" pitchFamily="34" charset="0"/>
              </a:rPr>
              <a:t>Multicast to multiple endpoints</a:t>
            </a:r>
          </a:p>
          <a:p>
            <a:r>
              <a:rPr lang="en-US" b="1" dirty="0">
                <a:latin typeface="Helvetica Neue"/>
              </a:rPr>
              <a:t>COST</a:t>
            </a:r>
            <a:r>
              <a:rPr lang="en-US" dirty="0">
                <a:latin typeface="Helvetica Neue"/>
              </a:rPr>
              <a:t>: </a:t>
            </a:r>
            <a:r>
              <a:rPr lang="en-US" dirty="0">
                <a:latin typeface="Segoe UI" panose="020B0502040204020203" pitchFamily="34" charset="0"/>
              </a:rPr>
              <a:t>$0.60 per million operations</a:t>
            </a:r>
          </a:p>
          <a:p>
            <a:r>
              <a:rPr lang="en-US" dirty="0">
                <a:latin typeface="Segoe UI" panose="020B0502040204020203" pitchFamily="34" charset="0"/>
              </a:rPr>
              <a:t>SLA: 99.99%</a:t>
            </a:r>
          </a:p>
        </p:txBody>
      </p:sp>
      <p:pic>
        <p:nvPicPr>
          <p:cNvPr id="4" name="Picture 3"/>
          <p:cNvPicPr>
            <a:picLocks noChangeAspect="1"/>
          </p:cNvPicPr>
          <p:nvPr/>
        </p:nvPicPr>
        <p:blipFill rotWithShape="1">
          <a:blip r:embed="rId3">
            <a:duotone>
              <a:schemeClr val="bg2">
                <a:shade val="45000"/>
                <a:satMod val="135000"/>
              </a:schemeClr>
              <a:prstClr val="white"/>
            </a:duotone>
          </a:blip>
          <a:srcRect l="5704" t="3695" r="6284" b="50218"/>
          <a:stretch/>
        </p:blipFill>
        <p:spPr>
          <a:xfrm>
            <a:off x="6521151" y="914399"/>
            <a:ext cx="5267729" cy="2582967"/>
          </a:xfrm>
          <a:prstGeom prst="rect">
            <a:avLst/>
          </a:prstGeom>
        </p:spPr>
      </p:pic>
      <p:pic>
        <p:nvPicPr>
          <p:cNvPr id="9220" name="Picture 4" descr="Overview of the Microsoft Azure Serverless Platform | Aidan Finn ..."/>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3230" y="828153"/>
            <a:ext cx="825967" cy="43363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zure IoT Hub - Visual Studio Marketplace"/>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4530" y="3756213"/>
            <a:ext cx="457353" cy="4573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3">
            <a:duotone>
              <a:schemeClr val="bg2">
                <a:shade val="45000"/>
                <a:satMod val="135000"/>
              </a:schemeClr>
              <a:prstClr val="white"/>
            </a:duotone>
          </a:blip>
          <a:srcRect t="53453" r="2805"/>
          <a:stretch/>
        </p:blipFill>
        <p:spPr>
          <a:xfrm>
            <a:off x="6521150" y="3525647"/>
            <a:ext cx="5267728" cy="2389703"/>
          </a:xfrm>
          <a:prstGeom prst="rect">
            <a:avLst/>
          </a:prstGeom>
        </p:spPr>
      </p:pic>
    </p:spTree>
    <p:extLst>
      <p:ext uri="{BB962C8B-B14F-4D97-AF65-F5344CB8AC3E}">
        <p14:creationId xmlns:p14="http://schemas.microsoft.com/office/powerpoint/2010/main" val="137355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additive="base">
                                        <p:cTn id="15" dur="500" fill="hold"/>
                                        <p:tgtEl>
                                          <p:spTgt spid="1026"/>
                                        </p:tgtEl>
                                        <p:attrNameLst>
                                          <p:attrName>ppt_x</p:attrName>
                                        </p:attrNameLst>
                                      </p:cBhvr>
                                      <p:tavLst>
                                        <p:tav tm="0">
                                          <p:val>
                                            <p:strVal val="#ppt_x"/>
                                          </p:val>
                                        </p:tav>
                                        <p:tav tm="100000">
                                          <p:val>
                                            <p:strVal val="#ppt_x"/>
                                          </p:val>
                                        </p:tav>
                                      </p:tavLst>
                                    </p:anim>
                                    <p:anim calcmode="lin" valueType="num">
                                      <p:cBhvr additive="base">
                                        <p:cTn id="1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5146" y="243230"/>
            <a:ext cx="10351066" cy="970450"/>
          </a:xfrm>
        </p:spPr>
        <p:txBody>
          <a:bodyPr>
            <a:normAutofit/>
          </a:bodyPr>
          <a:lstStyle/>
          <a:p>
            <a:pPr algn="ctr"/>
            <a:r>
              <a:rPr lang="en-US" dirty="0">
                <a:latin typeface="Segoe UI Semibold" panose="020B0702040204020203" pitchFamily="34" charset="0"/>
                <a:cs typeface="Segoe UI Semibold" panose="020B0702040204020203" pitchFamily="34" charset="0"/>
              </a:rPr>
              <a:t>Azure Event Hub</a:t>
            </a:r>
          </a:p>
        </p:txBody>
      </p:sp>
      <p:sp>
        <p:nvSpPr>
          <p:cNvPr id="3" name="Slide Number Placeholder 2"/>
          <p:cNvSpPr>
            <a:spLocks noGrp="1"/>
          </p:cNvSpPr>
          <p:nvPr>
            <p:ph type="sldNum" sz="quarter" idx="12"/>
          </p:nvPr>
        </p:nvSpPr>
        <p:spPr>
          <a:xfrm>
            <a:off x="11437938" y="5883275"/>
            <a:ext cx="754062" cy="365125"/>
          </a:xfrm>
        </p:spPr>
        <p:txBody>
          <a:bodyPr/>
          <a:lstStyle/>
          <a:p>
            <a:fld id="{FD9C4343-C115-504A-8D4F-0B17318D4A48}" type="slidenum">
              <a:rPr lang="en-US" smtClean="0"/>
              <a:t>9</a:t>
            </a:fld>
            <a:endParaRPr lang="en-US"/>
          </a:p>
        </p:txBody>
      </p:sp>
      <p:sp>
        <p:nvSpPr>
          <p:cNvPr id="5" name="Rectangle 4"/>
          <p:cNvSpPr/>
          <p:nvPr/>
        </p:nvSpPr>
        <p:spPr>
          <a:xfrm>
            <a:off x="315816" y="1722985"/>
            <a:ext cx="6104771" cy="3970318"/>
          </a:xfrm>
          <a:prstGeom prst="rect">
            <a:avLst/>
          </a:prstGeom>
        </p:spPr>
        <p:txBody>
          <a:bodyPr wrap="square">
            <a:spAutoFit/>
          </a:bodyPr>
          <a:lstStyle/>
          <a:p>
            <a:r>
              <a:rPr lang="en-US" dirty="0">
                <a:latin typeface="Segoe UI" panose="020B0502040204020203" pitchFamily="34" charset="0"/>
              </a:rPr>
              <a:t>A big data streaming platform and event ingestion service</a:t>
            </a:r>
          </a:p>
          <a:p>
            <a:r>
              <a:rPr lang="en-US" dirty="0">
                <a:latin typeface="Segoe UI" panose="020B0502040204020203" pitchFamily="34" charset="0"/>
              </a:rPr>
              <a:t>Scalable, Reliable (No Data Loss), Support multiple protocols and SDKs</a:t>
            </a:r>
          </a:p>
          <a:p>
            <a:endParaRPr lang="en-US" dirty="0">
              <a:latin typeface="Segoe UI" panose="020B0502040204020203" pitchFamily="34" charset="0"/>
            </a:endParaRPr>
          </a:p>
          <a:p>
            <a:r>
              <a:rPr lang="en-US" b="1" dirty="0">
                <a:latin typeface="Segoe UI" panose="020B0502040204020203" pitchFamily="34" charset="0"/>
              </a:rPr>
              <a:t>Key Concepts:</a:t>
            </a:r>
          </a:p>
          <a:p>
            <a:r>
              <a:rPr lang="en-US" dirty="0">
                <a:latin typeface="Segoe UI" panose="020B0502040204020203" pitchFamily="34" charset="0"/>
              </a:rPr>
              <a:t>	</a:t>
            </a:r>
            <a:r>
              <a:rPr lang="en-US" b="1" dirty="0">
                <a:latin typeface="Segoe UI" panose="020B0502040204020203" pitchFamily="34" charset="0"/>
              </a:rPr>
              <a:t>Event producers </a:t>
            </a:r>
            <a:r>
              <a:rPr lang="en-US" dirty="0">
                <a:latin typeface="Segoe UI" panose="020B0502040204020203" pitchFamily="34" charset="0"/>
              </a:rPr>
              <a:t>send events via AMQP, HTTP, Kafka</a:t>
            </a:r>
          </a:p>
          <a:p>
            <a:r>
              <a:rPr lang="en-US" dirty="0">
                <a:latin typeface="Segoe UI" panose="020B0502040204020203" pitchFamily="34" charset="0"/>
              </a:rPr>
              <a:t>	- separated in 1* to 32 </a:t>
            </a:r>
            <a:r>
              <a:rPr lang="en-US" b="1" dirty="0">
                <a:latin typeface="Segoe UI" panose="020B0502040204020203" pitchFamily="34" charset="0"/>
              </a:rPr>
              <a:t>partitions</a:t>
            </a:r>
          </a:p>
          <a:p>
            <a:r>
              <a:rPr lang="en-US" b="1" dirty="0">
                <a:latin typeface="Segoe UI" panose="020B0502040204020203" pitchFamily="34" charset="0"/>
              </a:rPr>
              <a:t>	</a:t>
            </a:r>
            <a:r>
              <a:rPr lang="en-US" dirty="0">
                <a:latin typeface="Segoe UI" panose="020B0502040204020203" pitchFamily="34" charset="0"/>
              </a:rPr>
              <a:t>(load balanced, ordered within partition only)</a:t>
            </a:r>
          </a:p>
          <a:p>
            <a:r>
              <a:rPr lang="en-US" dirty="0">
                <a:latin typeface="Segoe UI" panose="020B0502040204020203" pitchFamily="34" charset="0"/>
              </a:rPr>
              <a:t>	</a:t>
            </a:r>
            <a:r>
              <a:rPr lang="en-US" b="1" dirty="0">
                <a:latin typeface="Segoe UI" panose="020B0502040204020203" pitchFamily="34" charset="0"/>
              </a:rPr>
              <a:t>Event Hub </a:t>
            </a:r>
            <a:r>
              <a:rPr lang="en-US" dirty="0">
                <a:latin typeface="Segoe UI" panose="020B0502040204020203" pitchFamily="34" charset="0"/>
              </a:rPr>
              <a:t>– unique stream of data</a:t>
            </a:r>
          </a:p>
          <a:p>
            <a:r>
              <a:rPr lang="en-US" dirty="0">
                <a:latin typeface="Segoe UI" panose="020B0502040204020203" pitchFamily="34" charset="0"/>
              </a:rPr>
              <a:t>	</a:t>
            </a:r>
            <a:r>
              <a:rPr lang="en-US" b="1" dirty="0">
                <a:latin typeface="Segoe UI" panose="020B0502040204020203" pitchFamily="34" charset="0"/>
              </a:rPr>
              <a:t>Event Hub Namespace </a:t>
            </a:r>
            <a:r>
              <a:rPr lang="en-US" dirty="0">
                <a:latin typeface="Segoe UI" panose="020B0502040204020203" pitchFamily="34" charset="0"/>
              </a:rPr>
              <a:t>– Collection of Event Hub 	(Scoping Container with Shared properties)</a:t>
            </a:r>
          </a:p>
          <a:p>
            <a:r>
              <a:rPr lang="en-US" dirty="0">
                <a:latin typeface="Segoe UI" panose="020B0502040204020203" pitchFamily="34" charset="0"/>
              </a:rPr>
              <a:t>	</a:t>
            </a:r>
            <a:r>
              <a:rPr lang="en-US" b="1" dirty="0">
                <a:latin typeface="Segoe UI" panose="020B0502040204020203" pitchFamily="34" charset="0"/>
              </a:rPr>
              <a:t>Consumer Group </a:t>
            </a:r>
            <a:r>
              <a:rPr lang="en-US" dirty="0">
                <a:latin typeface="Segoe UI" panose="020B0502040204020203" pitchFamily="34" charset="0"/>
              </a:rPr>
              <a:t>– unique view on event hub data</a:t>
            </a:r>
          </a:p>
          <a:p>
            <a:r>
              <a:rPr lang="en-US" dirty="0">
                <a:latin typeface="Segoe UI" panose="020B0502040204020203" pitchFamily="34" charset="0"/>
              </a:rPr>
              <a:t>	- </a:t>
            </a:r>
            <a:r>
              <a:rPr lang="en-US" b="1" dirty="0">
                <a:latin typeface="Segoe UI" panose="020B0502040204020203" pitchFamily="34" charset="0"/>
              </a:rPr>
              <a:t>offset</a:t>
            </a:r>
            <a:r>
              <a:rPr lang="en-US" dirty="0">
                <a:latin typeface="Segoe UI" panose="020B0502040204020203" pitchFamily="34" charset="0"/>
              </a:rPr>
              <a:t>: position of event</a:t>
            </a:r>
          </a:p>
          <a:p>
            <a:r>
              <a:rPr lang="en-US" dirty="0">
                <a:latin typeface="Segoe UI" panose="020B0502040204020203" pitchFamily="34" charset="0"/>
              </a:rPr>
              <a:t>	- </a:t>
            </a:r>
            <a:r>
              <a:rPr lang="en-US" b="1" dirty="0">
                <a:latin typeface="Segoe UI" panose="020B0502040204020203" pitchFamily="34" charset="0"/>
              </a:rPr>
              <a:t>Checkpointing</a:t>
            </a:r>
            <a:r>
              <a:rPr lang="en-US" dirty="0">
                <a:latin typeface="Segoe UI" panose="020B0502040204020203" pitchFamily="34" charset="0"/>
              </a:rPr>
              <a:t>: save offset at client side</a:t>
            </a:r>
          </a:p>
        </p:txBody>
      </p:sp>
      <p:sp>
        <p:nvSpPr>
          <p:cNvPr id="7" name="Rectangle 6"/>
          <p:cNvSpPr/>
          <p:nvPr/>
        </p:nvSpPr>
        <p:spPr>
          <a:xfrm>
            <a:off x="7492626" y="4282838"/>
            <a:ext cx="2685094" cy="1600438"/>
          </a:xfrm>
          <a:prstGeom prst="rect">
            <a:avLst/>
          </a:prstGeom>
        </p:spPr>
        <p:txBody>
          <a:bodyPr wrap="none">
            <a:spAutoFit/>
          </a:bodyPr>
          <a:lstStyle/>
          <a:p>
            <a:r>
              <a:rPr lang="en-US" sz="1400" b="1" dirty="0">
                <a:latin typeface="Helvetica Neue"/>
              </a:rPr>
              <a:t>COST</a:t>
            </a:r>
            <a:r>
              <a:rPr lang="en-US" sz="1400" dirty="0">
                <a:latin typeface="Helvetica Neue"/>
              </a:rPr>
              <a:t> </a:t>
            </a:r>
          </a:p>
          <a:p>
            <a:r>
              <a:rPr lang="en-US" sz="1400" dirty="0">
                <a:latin typeface="Segoe UI" panose="020B0502040204020203" pitchFamily="34" charset="0"/>
              </a:rPr>
              <a:t>Throughput - $0.03/hour</a:t>
            </a:r>
          </a:p>
          <a:p>
            <a:r>
              <a:rPr lang="en-US" sz="1400" dirty="0">
                <a:latin typeface="Segoe UI" panose="020B0502040204020203" pitchFamily="34" charset="0"/>
              </a:rPr>
              <a:t>(1 MB/s ingress, 2 MB/s egress)</a:t>
            </a:r>
          </a:p>
          <a:p>
            <a:endParaRPr lang="en-US" sz="1400" dirty="0">
              <a:latin typeface="Segoe UI" panose="020B0502040204020203" pitchFamily="34" charset="0"/>
            </a:endParaRPr>
          </a:p>
          <a:p>
            <a:r>
              <a:rPr lang="en-US" sz="1400" dirty="0">
                <a:latin typeface="Segoe UI" panose="020B0502040204020203" pitchFamily="34" charset="0"/>
              </a:rPr>
              <a:t>Ingress - $0.028 per million events</a:t>
            </a:r>
          </a:p>
          <a:p>
            <a:r>
              <a:rPr lang="en-US" sz="1400" dirty="0">
                <a:latin typeface="Segoe UI" panose="020B0502040204020203" pitchFamily="34" charset="0"/>
              </a:rPr>
              <a:t>Capture - $0.10/hour</a:t>
            </a:r>
          </a:p>
          <a:p>
            <a:r>
              <a:rPr lang="en-US" sz="1400" dirty="0">
                <a:latin typeface="Segoe UI" panose="020B0502040204020203" pitchFamily="34" charset="0"/>
              </a:rPr>
              <a:t>SLA: 99.95% (Standard)</a:t>
            </a:r>
          </a:p>
        </p:txBody>
      </p:sp>
      <p:pic>
        <p:nvPicPr>
          <p:cNvPr id="2" name="Picture 1"/>
          <p:cNvPicPr>
            <a:picLocks noChangeAspect="1"/>
          </p:cNvPicPr>
          <p:nvPr/>
        </p:nvPicPr>
        <p:blipFill>
          <a:blip r:embed="rId2">
            <a:duotone>
              <a:schemeClr val="bg2">
                <a:shade val="45000"/>
                <a:satMod val="135000"/>
              </a:schemeClr>
              <a:prstClr val="white"/>
            </a:duotone>
          </a:blip>
          <a:stretch>
            <a:fillRect/>
          </a:stretch>
        </p:blipFill>
        <p:spPr>
          <a:xfrm>
            <a:off x="6420587" y="2005254"/>
            <a:ext cx="5610225" cy="2238375"/>
          </a:xfrm>
          <a:prstGeom prst="rect">
            <a:avLst/>
          </a:prstGeom>
        </p:spPr>
      </p:pic>
      <p:pic>
        <p:nvPicPr>
          <p:cNvPr id="10242" name="Picture 2" descr="Continuous Real-Time Data Integration to Azure EventHubs- Striim"/>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6813" y="551048"/>
            <a:ext cx="373668" cy="37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419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{5A7A80A9-33D2-4C4F-8C62-29F479C00B2C}tf10001058</Template>
  <TotalTime>25</TotalTime>
  <Words>874</Words>
  <Application>Microsoft Macintosh PowerPoint</Application>
  <PresentationFormat>Widescreen</PresentationFormat>
  <Paragraphs>142</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Helvetica Neue</vt:lpstr>
      <vt:lpstr>Segoe UI</vt:lpstr>
      <vt:lpstr>Segoe UI Semibold</vt:lpstr>
      <vt:lpstr>Celestial</vt:lpstr>
      <vt:lpstr>Real-time Analytics on Delta Lake</vt:lpstr>
      <vt:lpstr>Agenda</vt:lpstr>
      <vt:lpstr>Modern Data Warehouse</vt:lpstr>
      <vt:lpstr>Modern Data Warehouse + Advanced Analytics</vt:lpstr>
      <vt:lpstr>++ Real-time Analytics</vt:lpstr>
      <vt:lpstr>Beyond λ-Arch</vt:lpstr>
      <vt:lpstr>Streaming using HDInsight (Apache Kafka) </vt:lpstr>
      <vt:lpstr>PowerPoint Presentation</vt:lpstr>
      <vt:lpstr>Azure Event Hub</vt:lpstr>
      <vt:lpstr>Azure Stream Analytics</vt:lpstr>
      <vt:lpstr>Which One To Use?</vt:lpstr>
      <vt:lpstr>DEMO</vt:lpstr>
      <vt:lpstr>Tumbling Window (Fixed) </vt:lpstr>
      <vt:lpstr>Hopping Window </vt:lpstr>
      <vt:lpstr>Azure MXChip IoT DevKit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Analytics on Delta Lake</dc:title>
  <dc:creator>Microsoft Office User</dc:creator>
  <cp:lastModifiedBy>Microsoft Office User</cp:lastModifiedBy>
  <cp:revision>5</cp:revision>
  <dcterms:created xsi:type="dcterms:W3CDTF">2020-07-23T06:17:02Z</dcterms:created>
  <dcterms:modified xsi:type="dcterms:W3CDTF">2020-07-23T06:45:55Z</dcterms:modified>
</cp:coreProperties>
</file>