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58" r:id="rId4"/>
    <p:sldId id="26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71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UDHARY HASRAT ALI" initials="CHA" lastIdx="1" clrIdx="0">
    <p:extLst>
      <p:ext uri="{19B8F6BF-5375-455C-9EA6-DF929625EA0E}">
        <p15:presenceInfo xmlns:p15="http://schemas.microsoft.com/office/powerpoint/2012/main" userId="dbbaad27cc5f44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9804" autoAdjust="0"/>
  </p:normalViewPr>
  <p:slideViewPr>
    <p:cSldViewPr>
      <p:cViewPr varScale="1">
        <p:scale>
          <a:sx n="80" d="100"/>
          <a:sy n="80" d="100"/>
        </p:scale>
        <p:origin x="158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B8D3-11F1-4C85-9753-8BE28FF24F28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0099-189C-4C15-965D-F76014AB07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8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B8D3-11F1-4C85-9753-8BE28FF24F28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0099-189C-4C15-965D-F76014AB07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1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B8D3-11F1-4C85-9753-8BE28FF24F28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0099-189C-4C15-965D-F76014AB07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4159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B8D3-11F1-4C85-9753-8BE28FF24F28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0099-189C-4C15-965D-F76014AB07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62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B8D3-11F1-4C85-9753-8BE28FF24F28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0099-189C-4C15-965D-F76014AB07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850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B8D3-11F1-4C85-9753-8BE28FF24F28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0099-189C-4C15-965D-F76014AB07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05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B8D3-11F1-4C85-9753-8BE28FF24F28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0099-189C-4C15-965D-F76014AB07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44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B8D3-11F1-4C85-9753-8BE28FF24F28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0099-189C-4C15-965D-F76014AB07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9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B8D3-11F1-4C85-9753-8BE28FF24F28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0099-189C-4C15-965D-F76014AB07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5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B8D3-11F1-4C85-9753-8BE28FF24F28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0099-189C-4C15-965D-F76014AB07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B8D3-11F1-4C85-9753-8BE28FF24F28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0099-189C-4C15-965D-F76014AB07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1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B8D3-11F1-4C85-9753-8BE28FF24F28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0099-189C-4C15-965D-F76014AB07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B8D3-11F1-4C85-9753-8BE28FF24F28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0099-189C-4C15-965D-F76014AB07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1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B8D3-11F1-4C85-9753-8BE28FF24F28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0099-189C-4C15-965D-F76014AB07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6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B8D3-11F1-4C85-9753-8BE28FF24F28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0099-189C-4C15-965D-F76014AB07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9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B8D3-11F1-4C85-9753-8BE28FF24F28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0099-189C-4C15-965D-F76014AB07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0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9B8D3-11F1-4C85-9753-8BE28FF24F28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830099-189C-4C15-965D-F76014AB07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8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299" y="6858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800" b="1" dirty="0"/>
            </a:br>
            <a:r>
              <a:rPr lang="en-US" sz="4000" b="1" dirty="0">
                <a:solidFill>
                  <a:schemeClr val="tx1"/>
                </a:solidFill>
              </a:rPr>
              <a:t>Synthesis &amp; </a:t>
            </a:r>
            <a:r>
              <a:rPr lang="en-US" sz="4000" b="1" dirty="0" err="1">
                <a:solidFill>
                  <a:schemeClr val="tx1"/>
                </a:solidFill>
              </a:rPr>
              <a:t>characterisation</a:t>
            </a:r>
            <a:r>
              <a:rPr lang="en-US" sz="4000" b="1" dirty="0">
                <a:solidFill>
                  <a:schemeClr val="tx1"/>
                </a:solidFill>
              </a:rPr>
              <a:t> of β-</a:t>
            </a:r>
            <a:r>
              <a:rPr lang="en-US" sz="4000" b="1" dirty="0" err="1">
                <a:solidFill>
                  <a:schemeClr val="tx1"/>
                </a:solidFill>
              </a:rPr>
              <a:t>Diketonate</a:t>
            </a:r>
            <a:r>
              <a:rPr lang="en-US" sz="4000" b="1" dirty="0">
                <a:solidFill>
                  <a:schemeClr val="tx1"/>
                </a:solidFill>
              </a:rPr>
              <a:t> complex of Lanthanides and their Luminescence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766888"/>
            <a:ext cx="6477000" cy="2133600"/>
          </a:xfrm>
        </p:spPr>
        <p:txBody>
          <a:bodyPr>
            <a:normAutofit fontScale="25000" lnSpcReduction="20000"/>
          </a:bodyPr>
          <a:lstStyle/>
          <a:p>
            <a:pPr algn="ctr">
              <a:spcBef>
                <a:spcPts val="0"/>
              </a:spcBef>
            </a:pPr>
            <a:r>
              <a:rPr lang="en-US" sz="6400" b="1" dirty="0">
                <a:solidFill>
                  <a:schemeClr val="tx1"/>
                </a:solidFill>
              </a:rPr>
              <a:t>BY</a:t>
            </a:r>
          </a:p>
          <a:p>
            <a:pPr algn="ctr" fontAlgn="b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6400" b="1" kern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Vijay Kumar</a:t>
            </a:r>
            <a:endParaRPr lang="en-IN" sz="64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6400" b="1" kern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Under the guidance of</a:t>
            </a:r>
            <a:endParaRPr lang="en-IN" sz="64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6400" b="1" kern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6400" b="1" kern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6400" b="1" kern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400" b="1" kern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Rahisuddin</a:t>
            </a:r>
            <a:endParaRPr lang="en-IN" sz="64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6400" b="1" kern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  <a:endParaRPr lang="en-IN" sz="64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6400" b="1" kern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Chemistry</a:t>
            </a:r>
            <a:endParaRPr lang="en-IN" sz="64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">
              <a:lnSpc>
                <a:spcPct val="107000"/>
              </a:lnSpc>
              <a:spcAft>
                <a:spcPts val="800"/>
              </a:spcAft>
            </a:pPr>
            <a:r>
              <a:rPr lang="en-IN" sz="6400" b="1" kern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Jamia </a:t>
            </a:r>
            <a:r>
              <a:rPr lang="en-IN" sz="6400" b="1" kern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Millia</a:t>
            </a:r>
            <a:r>
              <a:rPr lang="en-IN" sz="6400" b="1" kern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Islamia (A Central University)</a:t>
            </a:r>
            <a:endParaRPr lang="en-IN" sz="64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">
              <a:lnSpc>
                <a:spcPct val="107000"/>
              </a:lnSpc>
              <a:spcAft>
                <a:spcPts val="800"/>
              </a:spcAft>
            </a:pPr>
            <a:r>
              <a:rPr lang="en-IN" sz="6400" b="1" kern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New- Delhi-110025</a:t>
            </a:r>
            <a:endParaRPr lang="en-IN" sz="64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2F06C-FA54-48A9-A053-BEFC6D4D2B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2287133"/>
            <a:ext cx="1447800" cy="1447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A800FE-0DDE-01C7-ADCC-F9129B557AD5}"/>
              </a:ext>
            </a:extLst>
          </p:cNvPr>
          <p:cNvSpPr txBox="1"/>
          <p:nvPr/>
        </p:nvSpPr>
        <p:spPr>
          <a:xfrm>
            <a:off x="3432361" y="185160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Presentation on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A50B86-56A3-1DA8-6DC8-0070CEE17120}"/>
              </a:ext>
            </a:extLst>
          </p:cNvPr>
          <p:cNvSpPr txBox="1"/>
          <p:nvPr/>
        </p:nvSpPr>
        <p:spPr>
          <a:xfrm>
            <a:off x="2971800" y="304800"/>
            <a:ext cx="482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Fluorescence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0905AD-58E5-8808-8F27-8B33DDB033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13" t="14026" r="24942"/>
          <a:stretch/>
        </p:blipFill>
        <p:spPr bwMode="auto">
          <a:xfrm>
            <a:off x="2100418" y="1579305"/>
            <a:ext cx="2131794" cy="2362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7EBCA9-592A-EDF0-6B1B-06DFF8C959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" t="13115" r="68271" b="908"/>
          <a:stretch/>
        </p:blipFill>
        <p:spPr bwMode="auto">
          <a:xfrm>
            <a:off x="4232212" y="1583116"/>
            <a:ext cx="1558988" cy="23583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974FE6-3D14-77E1-8437-22CF919C56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0" t="29549" r="29227"/>
          <a:stretch/>
        </p:blipFill>
        <p:spPr bwMode="auto">
          <a:xfrm>
            <a:off x="2100418" y="3942458"/>
            <a:ext cx="2131794" cy="2362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7B00EE-6DDF-1F8B-AF81-763E3F2214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74" r="76688"/>
          <a:stretch/>
        </p:blipFill>
        <p:spPr bwMode="auto">
          <a:xfrm>
            <a:off x="4232212" y="3941506"/>
            <a:ext cx="1579228" cy="23641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850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DD83E2-0CF0-EE74-8E45-10A0B14DD606}"/>
              </a:ext>
            </a:extLst>
          </p:cNvPr>
          <p:cNvSpPr txBox="1"/>
          <p:nvPr/>
        </p:nvSpPr>
        <p:spPr>
          <a:xfrm>
            <a:off x="2286000" y="-17318"/>
            <a:ext cx="48006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Catechol 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B7ECD9-3A01-B044-069B-E1080DDE6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091" y="1752600"/>
            <a:ext cx="4535817" cy="34108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445C00-535B-B7F7-1E2F-A5E716D22EC3}"/>
              </a:ext>
            </a:extLst>
          </p:cNvPr>
          <p:cNvSpPr txBox="1"/>
          <p:nvPr/>
        </p:nvSpPr>
        <p:spPr>
          <a:xfrm>
            <a:off x="1676400" y="5486830"/>
            <a:ext cx="5638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Figure 8. Catechol UV spectra of  Eu(III) complex (6)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39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7930B3-9D12-BF95-A3F2-CB4F19EBDEA7}"/>
              </a:ext>
            </a:extLst>
          </p:cNvPr>
          <p:cNvSpPr txBox="1"/>
          <p:nvPr/>
        </p:nvSpPr>
        <p:spPr>
          <a:xfrm>
            <a:off x="2971800" y="65425"/>
            <a:ext cx="5420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Antioxidant activity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C1C48-9B8A-53BD-DD97-C455257CC2E4}"/>
              </a:ext>
            </a:extLst>
          </p:cNvPr>
          <p:cNvSpPr txBox="1"/>
          <p:nvPr/>
        </p:nvSpPr>
        <p:spPr>
          <a:xfrm>
            <a:off x="180109" y="434757"/>
            <a:ext cx="5583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DPPH free radical scavenging assay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B9F07D-55EE-FFB6-F5CC-D725556B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754" y="1472999"/>
            <a:ext cx="5730737" cy="46870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77C532-3DAF-4BD0-B1A0-1E6693A9E68A}"/>
              </a:ext>
            </a:extLst>
          </p:cNvPr>
          <p:cNvSpPr txBox="1"/>
          <p:nvPr/>
        </p:nvSpPr>
        <p:spPr>
          <a:xfrm>
            <a:off x="228600" y="967685"/>
            <a:ext cx="8468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percentage antioxidant activity were found for the complexes 4,5 and 6 as 31, 44 and 51 respectively.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579000-5386-8130-1E96-7CE437F92E50}"/>
              </a:ext>
            </a:extLst>
          </p:cNvPr>
          <p:cNvSpPr txBox="1"/>
          <p:nvPr/>
        </p:nvSpPr>
        <p:spPr>
          <a:xfrm>
            <a:off x="1447800" y="6160054"/>
            <a:ext cx="6172199" cy="40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9.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Antioxidant activity of complexes (4-6) in DPPH</a:t>
            </a:r>
          </a:p>
        </p:txBody>
      </p:sp>
    </p:spTree>
    <p:extLst>
      <p:ext uri="{BB962C8B-B14F-4D97-AF65-F5344CB8AC3E}">
        <p14:creationId xmlns:p14="http://schemas.microsoft.com/office/powerpoint/2010/main" val="16442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3251A3-5D0D-01A1-AAC8-499F101F2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5269"/>
              </p:ext>
            </p:extLst>
          </p:nvPr>
        </p:nvGraphicFramePr>
        <p:xfrm>
          <a:off x="914400" y="1524001"/>
          <a:ext cx="6553200" cy="4191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7126">
                  <a:extLst>
                    <a:ext uri="{9D8B030D-6E8A-4147-A177-3AD203B41FA5}">
                      <a16:colId xmlns:a16="http://schemas.microsoft.com/office/drawing/2014/main" val="744829682"/>
                    </a:ext>
                  </a:extLst>
                </a:gridCol>
                <a:gridCol w="2190477">
                  <a:extLst>
                    <a:ext uri="{9D8B030D-6E8A-4147-A177-3AD203B41FA5}">
                      <a16:colId xmlns:a16="http://schemas.microsoft.com/office/drawing/2014/main" val="542703263"/>
                    </a:ext>
                  </a:extLst>
                </a:gridCol>
                <a:gridCol w="2555597">
                  <a:extLst>
                    <a:ext uri="{9D8B030D-6E8A-4147-A177-3AD203B41FA5}">
                      <a16:colId xmlns:a16="http://schemas.microsoft.com/office/drawing/2014/main" val="2746526296"/>
                    </a:ext>
                  </a:extLst>
                </a:gridCol>
              </a:tblGrid>
              <a:tr h="16880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Complex code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Complexes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Molar conductance</a:t>
                      </a:r>
                      <a:endParaRPr lang="en-IN" sz="1100" kern="100" dirty="0">
                        <a:effectLst/>
                      </a:endParaRPr>
                    </a:p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          (Scm</a:t>
                      </a:r>
                      <a:r>
                        <a:rPr lang="en-IN" sz="1200" kern="100" baseline="30000" dirty="0">
                          <a:effectLst/>
                        </a:rPr>
                        <a:t>2</a:t>
                      </a:r>
                      <a:r>
                        <a:rPr lang="en-IN" sz="1200" kern="100" dirty="0">
                          <a:effectLst/>
                        </a:rPr>
                        <a:t>mol</a:t>
                      </a:r>
                      <a:r>
                        <a:rPr lang="en-IN" sz="1200" kern="100" baseline="30000" dirty="0">
                          <a:effectLst/>
                        </a:rPr>
                        <a:t>-1</a:t>
                      </a:r>
                      <a:r>
                        <a:rPr lang="en-IN" sz="1200" kern="100" dirty="0">
                          <a:effectLst/>
                        </a:rPr>
                        <a:t>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6449583"/>
                  </a:ext>
                </a:extLst>
              </a:tr>
              <a:tr h="8343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[La(TTA)</a:t>
                      </a:r>
                      <a:r>
                        <a:rPr lang="en-IN" sz="1200" kern="100" baseline="-25000" dirty="0">
                          <a:effectLst/>
                        </a:rPr>
                        <a:t>3</a:t>
                      </a:r>
                      <a:r>
                        <a:rPr lang="en-IN" sz="1200" kern="100" dirty="0">
                          <a:effectLst/>
                        </a:rPr>
                        <a:t>Im]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41 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4995586"/>
                  </a:ext>
                </a:extLst>
              </a:tr>
              <a:tr h="8343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[Ho(TTA)</a:t>
                      </a:r>
                      <a:r>
                        <a:rPr lang="en-IN" sz="1200" kern="100" baseline="-25000" dirty="0">
                          <a:effectLst/>
                        </a:rPr>
                        <a:t>3</a:t>
                      </a:r>
                      <a:r>
                        <a:rPr lang="en-IN" sz="1200" kern="100" dirty="0">
                          <a:effectLst/>
                        </a:rPr>
                        <a:t>Im]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 38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9750799"/>
                  </a:ext>
                </a:extLst>
              </a:tr>
              <a:tr h="8343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[Eu(TTA)</a:t>
                      </a:r>
                      <a:r>
                        <a:rPr lang="en-IN" sz="1200" kern="100" baseline="-25000" dirty="0">
                          <a:effectLst/>
                        </a:rPr>
                        <a:t>3</a:t>
                      </a:r>
                      <a:r>
                        <a:rPr lang="en-IN" sz="1200" kern="100" dirty="0">
                          <a:effectLst/>
                        </a:rPr>
                        <a:t>Im]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 37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76836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98D8E94-E507-9AAB-F4C1-7BDA94AB64E2}"/>
              </a:ext>
            </a:extLst>
          </p:cNvPr>
          <p:cNvSpPr txBox="1"/>
          <p:nvPr/>
        </p:nvSpPr>
        <p:spPr>
          <a:xfrm>
            <a:off x="1905000" y="304800"/>
            <a:ext cx="4343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Molar conductance measurement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385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D63D-7C60-4CB6-82A4-95053AB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156237"/>
            <a:ext cx="5105399" cy="1320800"/>
          </a:xfrm>
        </p:spPr>
        <p:txBody>
          <a:bodyPr/>
          <a:lstStyle/>
          <a:p>
            <a:r>
              <a:rPr lang="en-IN" b="1" dirty="0"/>
              <a:t>Further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7399B-9A16-40D5-A746-F5B5E1A5D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95400"/>
            <a:ext cx="6347714" cy="4745963"/>
          </a:xfrm>
        </p:spPr>
        <p:txBody>
          <a:bodyPr/>
          <a:lstStyle/>
          <a:p>
            <a:pPr marL="0" indent="0">
              <a:buNone/>
            </a:pPr>
            <a:endParaRPr lang="en-IN" sz="2800" dirty="0"/>
          </a:p>
          <a:p>
            <a:r>
              <a:rPr lang="en-IN" sz="2800" dirty="0"/>
              <a:t>Characterization techniques : FTIR , 1HNMR, 13 CNMR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8257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D752-7921-4E73-ACF1-5E7BE840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43000"/>
            <a:ext cx="7338313" cy="1828800"/>
          </a:xfrm>
        </p:spPr>
        <p:txBody>
          <a:bodyPr>
            <a:normAutofit/>
          </a:bodyPr>
          <a:lstStyle/>
          <a:p>
            <a:pPr algn="ctr"/>
            <a:r>
              <a:rPr lang="en-IN" sz="6000" b="1"/>
              <a:t>THANK YOU</a:t>
            </a:r>
            <a:r>
              <a:rPr lang="en-IN" sz="6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0039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6237"/>
            <a:ext cx="6347713" cy="13208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Introduction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7391400" cy="388077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Lanthanides complexes of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diketonate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have a wide range of sensor applications.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Lanthanides complexes of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diketonate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as a </a:t>
            </a:r>
            <a:r>
              <a:rPr lang="en-IN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energy-efficient emissive materials like OLED and lasers.</a:t>
            </a: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Diketonate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complex of Lanthanides have many applications in catalytic reactions viz. oxidation of o-hydroxy phenol into o-quinone and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Catalytic reduction of carboxamides into their corresponding amines etc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293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381000"/>
            <a:ext cx="7772401" cy="142796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 Lanthanides complexes of </a:t>
            </a:r>
            <a:r>
              <a:rPr lang="el-G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β-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diketonate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543800" cy="4145760"/>
          </a:xfrm>
        </p:spPr>
        <p:txBody>
          <a:bodyPr>
            <a:normAutofit/>
          </a:bodyPr>
          <a:lstStyle/>
          <a:p>
            <a:r>
              <a:rPr lang="en-US" sz="2800" b="1" dirty="0"/>
              <a:t>Lasers</a:t>
            </a:r>
          </a:p>
          <a:p>
            <a:r>
              <a:rPr lang="en-US" sz="2800" b="1" dirty="0"/>
              <a:t>Display devices</a:t>
            </a:r>
          </a:p>
          <a:p>
            <a:r>
              <a:rPr lang="en-US" sz="2800" b="1" dirty="0"/>
              <a:t>Protein labeling</a:t>
            </a:r>
          </a:p>
          <a:p>
            <a:r>
              <a:rPr lang="en-US" sz="2800" b="1" dirty="0"/>
              <a:t>OLED</a:t>
            </a:r>
          </a:p>
          <a:p>
            <a:r>
              <a:rPr lang="en-US" sz="2800" b="1" dirty="0"/>
              <a:t>Biological assay</a:t>
            </a:r>
          </a:p>
          <a:p>
            <a:r>
              <a:rPr lang="en-US" sz="2800" b="1" dirty="0"/>
              <a:t>Biological imaging applications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25ED7A3-0A9D-D1A3-6AA2-D24A4929F2EC}"/>
              </a:ext>
            </a:extLst>
          </p:cNvPr>
          <p:cNvSpPr txBox="1"/>
          <p:nvPr/>
        </p:nvSpPr>
        <p:spPr>
          <a:xfrm>
            <a:off x="3200400" y="228600"/>
            <a:ext cx="459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METHODOLOGY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F9A3F5-1594-56CD-CB72-E1933E8986FE}"/>
              </a:ext>
            </a:extLst>
          </p:cNvPr>
          <p:cNvSpPr txBox="1"/>
          <p:nvPr/>
        </p:nvSpPr>
        <p:spPr>
          <a:xfrm>
            <a:off x="76200" y="624971"/>
            <a:ext cx="8534400" cy="7908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Synthesis of chelates (1-3)</a:t>
            </a:r>
          </a:p>
          <a:p>
            <a:pPr marL="457200" algn="just">
              <a:lnSpc>
                <a:spcPct val="200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mmol of LnCl</a:t>
            </a:r>
            <a:r>
              <a:rPr lang="en-IN" sz="2400" kern="1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.6H</a:t>
            </a:r>
            <a:r>
              <a:rPr lang="en-IN" sz="2400" kern="1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is dissolved in adequate-water. In the minimum amount of ethanol, 3 mmol TTA and the same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mmoles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1N NaOH were added slowly. After mixing the solution, 200 ml of distilled water is added, and the reaction is held at 60ºC for 5-10 minutes. Further, the mixture was on constant stirring at room temperature for 5-6 hours. After the completion of the reaction, the precipitate is filtered off and evacuated in a desiccator (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scheme 1)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ctr">
              <a:buAutoNum type="arabicPeriod"/>
            </a:pPr>
            <a:endParaRPr lang="en-IN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AutoNum type="arabicPeriod"/>
            </a:pPr>
            <a:endParaRPr lang="en-IN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AutoNum type="arabicPeriod"/>
            </a:pPr>
            <a:endParaRPr lang="en-IN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AutoNum type="arabicPeriod"/>
            </a:pPr>
            <a:endParaRPr lang="en-IN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AutoNum type="arabicPeriod"/>
            </a:pPr>
            <a:endParaRPr lang="en-IN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AutoNum type="arabicPeriod"/>
            </a:pPr>
            <a:endParaRPr lang="en-IN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AutoNum type="arabicPeriod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8C66CAA-6C10-E2DD-6BC1-2485DFDB9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45" y="1066800"/>
            <a:ext cx="1168808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077548C-1F80-454E-0D71-8AE36B8D56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033218"/>
              </p:ext>
            </p:extLst>
          </p:nvPr>
        </p:nvGraphicFramePr>
        <p:xfrm>
          <a:off x="509664" y="1447800"/>
          <a:ext cx="73152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5902346" imgH="1923351" progId="ChemDraw.Document.6.0">
                  <p:embed/>
                </p:oleObj>
              </mc:Choice>
              <mc:Fallback>
                <p:oleObj name="CS ChemDraw Drawing" r:id="rId2" imgW="5902346" imgH="1923351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664" y="1447800"/>
                        <a:ext cx="7315200" cy="198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A1ED184-A4F5-280A-90B4-F591E2C24791}"/>
              </a:ext>
            </a:extLst>
          </p:cNvPr>
          <p:cNvSpPr txBox="1"/>
          <p:nvPr/>
        </p:nvSpPr>
        <p:spPr>
          <a:xfrm>
            <a:off x="2362200" y="4419600"/>
            <a:ext cx="459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Scheme 1. Synthesis of chelates (1-3)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41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BAE04B-F40D-407D-D9C5-698225F9FC61}"/>
              </a:ext>
            </a:extLst>
          </p:cNvPr>
          <p:cNvSpPr txBox="1"/>
          <p:nvPr/>
        </p:nvSpPr>
        <p:spPr>
          <a:xfrm>
            <a:off x="609600" y="2321004"/>
            <a:ext cx="81534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Ln(TTA)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H2O is dissolved in minimum amount of ethanol. Same mole of ancillary-ligand (6-Aminoindazole) is dissolved in minimum amount of ethanol. Both the mixtures are added slowly by stirring. Finally, the mixture is stirred for 3-4 hours. The product obtained is recovered by washing in hexane (scheme 2).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629E08-1823-8E23-DB88-D2F8D2C82BE6}"/>
              </a:ext>
            </a:extLst>
          </p:cNvPr>
          <p:cNvSpPr txBox="1"/>
          <p:nvPr/>
        </p:nvSpPr>
        <p:spPr>
          <a:xfrm>
            <a:off x="1600200" y="762000"/>
            <a:ext cx="6019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2.Synthesis of metal complexes(4-6)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68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7D0134B-D90B-92BC-AB82-8786D2092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" y="914400"/>
            <a:ext cx="1387132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FC7458E-31A8-0532-4040-0F7E31765B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917356"/>
              </p:ext>
            </p:extLst>
          </p:nvPr>
        </p:nvGraphicFramePr>
        <p:xfrm>
          <a:off x="609600" y="233216"/>
          <a:ext cx="7924800" cy="418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5996763" imgH="2031523" progId="ChemDraw.Document.6.0">
                  <p:embed/>
                </p:oleObj>
              </mc:Choice>
              <mc:Fallback>
                <p:oleObj name="CS ChemDraw Drawing" r:id="rId2" imgW="5996763" imgH="2031523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3216"/>
                        <a:ext cx="7924800" cy="4186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9958F4B-A19F-AB15-8206-AA7678897CBC}"/>
              </a:ext>
            </a:extLst>
          </p:cNvPr>
          <p:cNvSpPr txBox="1"/>
          <p:nvPr/>
        </p:nvSpPr>
        <p:spPr>
          <a:xfrm>
            <a:off x="1600200" y="5257800"/>
            <a:ext cx="533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Scheme 2. Synthesis of metal complexes (4-6)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72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5C7980-1AE6-5958-821C-E8F6E7637828}"/>
              </a:ext>
            </a:extLst>
          </p:cNvPr>
          <p:cNvSpPr txBox="1"/>
          <p:nvPr/>
        </p:nvSpPr>
        <p:spPr>
          <a:xfrm>
            <a:off x="1676400" y="304800"/>
            <a:ext cx="640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spectra of complexes (4-6)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A13100-1B88-4097-0211-0CF1D15DC0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6" t="7854" r="19388" b="10994"/>
          <a:stretch/>
        </p:blipFill>
        <p:spPr>
          <a:xfrm>
            <a:off x="1828800" y="2667000"/>
            <a:ext cx="4495800" cy="441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C3D477-C3B9-32E2-7D77-A1778F47864E}"/>
              </a:ext>
            </a:extLst>
          </p:cNvPr>
          <p:cNvSpPr txBox="1"/>
          <p:nvPr/>
        </p:nvSpPr>
        <p:spPr>
          <a:xfrm>
            <a:off x="0" y="1077723"/>
            <a:ext cx="9144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The UV absorption spectra of all the complexes were measured in four different solvents, viz, AN, EA, CF and DCM. The absorption spectra of all the three complexes (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Complex 4-6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) appears in the range of 300- 400 (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Figure 5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). These bands are assigned to π → π* (S</a:t>
            </a:r>
            <a:r>
              <a:rPr lang="en-IN" sz="1800" baseline="-25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→ S</a:t>
            </a:r>
            <a:r>
              <a:rPr lang="en-IN" sz="1800" baseline="-25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1) 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transition. These strong absorptions in this range divulges that the ligands have successfully coordinated with the metal ions.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26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121B77-9FAC-C31B-B5DA-A390A7417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17864"/>
            <a:ext cx="4724400" cy="41833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349822-8DCC-EAAB-D1D1-5E6897BFE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4572000" cy="418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560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1013</TotalTime>
  <Words>511</Words>
  <Application>Microsoft Office PowerPoint</Application>
  <PresentationFormat>On-screen Show (4:3)</PresentationFormat>
  <Paragraphs>61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Harding</vt:lpstr>
      <vt:lpstr>Times New Roman</vt:lpstr>
      <vt:lpstr>Trebuchet MS</vt:lpstr>
      <vt:lpstr>Wingdings</vt:lpstr>
      <vt:lpstr>Wingdings 3</vt:lpstr>
      <vt:lpstr>Facet</vt:lpstr>
      <vt:lpstr>CS ChemDraw Drawing</vt:lpstr>
      <vt:lpstr> Synthesis &amp; characterisation of β-Diketonate complex of Lanthanides and their Luminescence</vt:lpstr>
      <vt:lpstr>Introduction </vt:lpstr>
      <vt:lpstr>Applications of  Lanthanides complexes of β-diketonate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study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PREPARATION OF CHITOSAN/PVABEADS</dc:title>
  <dc:creator>Affan Haris</dc:creator>
  <cp:lastModifiedBy>Mohd Ravish</cp:lastModifiedBy>
  <cp:revision>72</cp:revision>
  <dcterms:created xsi:type="dcterms:W3CDTF">2021-02-25T11:45:24Z</dcterms:created>
  <dcterms:modified xsi:type="dcterms:W3CDTF">2024-06-02T17:50:20Z</dcterms:modified>
</cp:coreProperties>
</file>