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859" r:id="rId6"/>
    <p:sldId id="1857" r:id="rId7"/>
    <p:sldId id="1670" r:id="rId8"/>
    <p:sldId id="1876" r:id="rId9"/>
    <p:sldId id="1660" r:id="rId10"/>
    <p:sldId id="1874" r:id="rId11"/>
    <p:sldId id="1891" r:id="rId12"/>
    <p:sldId id="1892" r:id="rId13"/>
    <p:sldId id="1888"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82" d="100"/>
          <a:sy n="82" d="100"/>
        </p:scale>
        <p:origin x="749" y="77"/>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6/21/2024 9:54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6/21/2024 9:54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81066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81634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6/21/2024 11:45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5503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6/21/2024 11:53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32649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6/21/2024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48989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960113"/>
            <a:ext cx="10995736" cy="553998"/>
          </a:xfrm>
        </p:spPr>
        <p:txBody>
          <a:bodyPr/>
          <a:lstStyle/>
          <a:p>
            <a:r>
              <a:rPr lang="en-US" b="0" i="0" dirty="0">
                <a:solidFill>
                  <a:schemeClr val="bg1"/>
                </a:solidFill>
                <a:effectLst/>
              </a:rPr>
              <a:t>Deploying ML Models using Azure Machine learning</a:t>
            </a:r>
            <a:endParaRPr lang="en-US" dirty="0">
              <a:solidFill>
                <a:schemeClr val="bg1"/>
              </a:solidFill>
            </a:endParaRPr>
          </a:p>
        </p:txBody>
      </p:sp>
      <p:sp>
        <p:nvSpPr>
          <p:cNvPr id="5" name="Text Placeholder 4"/>
          <p:cNvSpPr>
            <a:spLocks noGrp="1"/>
          </p:cNvSpPr>
          <p:nvPr>
            <p:ph type="body" sz="quarter" idx="4294967295"/>
          </p:nvPr>
        </p:nvSpPr>
        <p:spPr>
          <a:xfrm>
            <a:off x="584200" y="3830347"/>
            <a:ext cx="2760827" cy="615553"/>
          </a:xfrm>
        </p:spPr>
        <p:txBody>
          <a:body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1A1A1A"/>
                </a:solidFill>
                <a:effectLst/>
                <a:uLnTx/>
                <a:uFillTx/>
                <a:latin typeface="Segoe UI"/>
                <a:ea typeface="+mn-ea"/>
                <a:cs typeface="Segoe UI" panose="020B0502040204020203" pitchFamily="34" charset="0"/>
              </a:rPr>
              <a:t>Mohammed Raza Syed </a:t>
            </a:r>
          </a:p>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1A1A1A"/>
                </a:solidFill>
                <a:effectLst/>
                <a:uLnTx/>
                <a:uFillTx/>
                <a:latin typeface="Segoe UI"/>
                <a:ea typeface="+mn-ea"/>
                <a:cs typeface="Segoe UI" panose="020B0502040204020203" pitchFamily="34" charset="0"/>
              </a:rPr>
              <a:t>(Beta MLSA)</a:t>
            </a:r>
            <a:endParaRPr lang="en-US" sz="2000" dirty="0"/>
          </a:p>
        </p:txBody>
      </p:sp>
      <p:sp>
        <p:nvSpPr>
          <p:cNvPr id="6" name="Text Placeholder 4">
            <a:extLst>
              <a:ext uri="{FF2B5EF4-FFF2-40B4-BE49-F238E27FC236}">
                <a16:creationId xmlns:a16="http://schemas.microsoft.com/office/drawing/2014/main" id="{446658B1-5D41-E255-31F5-D39B162E0EBA}"/>
              </a:ext>
            </a:extLst>
          </p:cNvPr>
          <p:cNvSpPr txBox="1">
            <a:spLocks/>
          </p:cNvSpPr>
          <p:nvPr/>
        </p:nvSpPr>
        <p:spPr>
          <a:xfrm>
            <a:off x="4524828" y="3830347"/>
            <a:ext cx="2760827" cy="61555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2000" dirty="0">
                <a:solidFill>
                  <a:srgbClr val="1A1A1A"/>
                </a:solidFill>
                <a:latin typeface="Segoe UI"/>
                <a:cs typeface="Segoe UI" panose="020B0502040204020203" pitchFamily="34" charset="0"/>
              </a:rPr>
              <a:t>Suniti</a:t>
            </a:r>
          </a:p>
          <a:p>
            <a:pPr marL="0" indent="0" algn="ctr">
              <a:spcBef>
                <a:spcPts val="0"/>
              </a:spcBef>
              <a:buFont typeface="Wingdings" panose="05000000000000000000" pitchFamily="2" charset="2"/>
              <a:buNone/>
              <a:defRPr/>
            </a:pPr>
            <a:r>
              <a:rPr lang="en-US" sz="2000" dirty="0">
                <a:solidFill>
                  <a:srgbClr val="1A1A1A"/>
                </a:solidFill>
                <a:latin typeface="Segoe UI"/>
                <a:cs typeface="Segoe UI" panose="020B0502040204020203" pitchFamily="34" charset="0"/>
              </a:rPr>
              <a:t>(Beta MLSA)</a:t>
            </a:r>
            <a:endParaRPr lang="en-US" sz="2000" dirty="0"/>
          </a:p>
        </p:txBody>
      </p:sp>
      <p:sp>
        <p:nvSpPr>
          <p:cNvPr id="11" name="TextBox 10">
            <a:extLst>
              <a:ext uri="{FF2B5EF4-FFF2-40B4-BE49-F238E27FC236}">
                <a16:creationId xmlns:a16="http://schemas.microsoft.com/office/drawing/2014/main" id="{4C30EB00-FD62-E60B-8678-4BA18E445095}"/>
              </a:ext>
            </a:extLst>
          </p:cNvPr>
          <p:cNvSpPr txBox="1"/>
          <p:nvPr/>
        </p:nvSpPr>
        <p:spPr>
          <a:xfrm>
            <a:off x="-1403738" y="3461015"/>
            <a:ext cx="6736702" cy="369332"/>
          </a:xfrm>
          <a:prstGeom prst="rect">
            <a:avLst/>
          </a:prstGeom>
          <a:noFill/>
        </p:spPr>
        <p:txBody>
          <a:bodyPr wrap="square">
            <a:spAutoFit/>
          </a:body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sz="1800" dirty="0">
                <a:solidFill>
                  <a:srgbClr val="1A1A1A"/>
                </a:solidFill>
                <a:latin typeface="Segoe UI"/>
                <a:cs typeface="Segoe UI" panose="020B0502040204020203" pitchFamily="34" charset="0"/>
              </a:rPr>
              <a:t>Host &amp; Speaker</a:t>
            </a:r>
            <a:endParaRPr kumimoji="0" lang="en-US" sz="1800" b="0" i="0" u="none" strike="noStrike" kern="1200" cap="none" spc="0" normalizeH="0" baseline="0" noProof="0" dirty="0">
              <a:ln>
                <a:noFill/>
              </a:ln>
              <a:solidFill>
                <a:srgbClr val="1A1A1A"/>
              </a:solidFill>
              <a:effectLst/>
              <a:uLnTx/>
              <a:uFillTx/>
              <a:latin typeface="Segoe UI"/>
              <a:ea typeface="+mn-ea"/>
              <a:cs typeface="Segoe UI" panose="020B0502040204020203" pitchFamily="34" charset="0"/>
            </a:endParaRPr>
          </a:p>
        </p:txBody>
      </p:sp>
      <p:sp>
        <p:nvSpPr>
          <p:cNvPr id="15" name="TextBox 14">
            <a:extLst>
              <a:ext uri="{FF2B5EF4-FFF2-40B4-BE49-F238E27FC236}">
                <a16:creationId xmlns:a16="http://schemas.microsoft.com/office/drawing/2014/main" id="{4A1F6BDC-ABA4-BD00-B86F-1DB27CB83E03}"/>
              </a:ext>
            </a:extLst>
          </p:cNvPr>
          <p:cNvSpPr txBox="1"/>
          <p:nvPr/>
        </p:nvSpPr>
        <p:spPr>
          <a:xfrm>
            <a:off x="2186992" y="3461015"/>
            <a:ext cx="7436498" cy="369332"/>
          </a:xfrm>
          <a:prstGeom prst="rect">
            <a:avLst/>
          </a:prstGeom>
          <a:noFill/>
        </p:spPr>
        <p:txBody>
          <a:bodyPr wrap="square">
            <a:spAutoFit/>
          </a:body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1A1A1A"/>
                </a:solidFill>
                <a:effectLst/>
                <a:uLnTx/>
                <a:uFillTx/>
                <a:latin typeface="Segoe UI"/>
                <a:ea typeface="+mn-ea"/>
                <a:cs typeface="Segoe UI" panose="020B0502040204020203" pitchFamily="34" charset="0"/>
              </a:rPr>
              <a:t>Co-Host</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755782"/>
            <a:ext cx="11018520" cy="553998"/>
          </a:xfrm>
        </p:spPr>
        <p:txBody>
          <a:bodyPr/>
          <a:lstStyle/>
          <a:p>
            <a:r>
              <a:rPr lang="en-US" dirty="0"/>
              <a:t>Topics to be covered :</a:t>
            </a:r>
          </a:p>
        </p:txBody>
      </p:sp>
      <p:sp>
        <p:nvSpPr>
          <p:cNvPr id="6" name="Text Placeholder 5"/>
          <p:cNvSpPr>
            <a:spLocks noGrp="1"/>
          </p:cNvSpPr>
          <p:nvPr>
            <p:ph type="body" sz="quarter" idx="10"/>
          </p:nvPr>
        </p:nvSpPr>
        <p:spPr>
          <a:xfrm>
            <a:off x="584200" y="1734079"/>
            <a:ext cx="11018520" cy="1982081"/>
          </a:xfrm>
        </p:spPr>
        <p:txBody>
          <a:bodyPr/>
          <a:lstStyle/>
          <a:p>
            <a:pPr>
              <a:buFont typeface="Wingdings" panose="05000000000000000000" pitchFamily="2" charset="2"/>
              <a:buChar char="q"/>
            </a:pPr>
            <a:r>
              <a:rPr lang="en-US" dirty="0"/>
              <a:t>Introduction to Azure Machine Learning</a:t>
            </a:r>
          </a:p>
          <a:p>
            <a:pPr>
              <a:buFont typeface="Wingdings" panose="05000000000000000000" pitchFamily="2" charset="2"/>
              <a:buChar char="q"/>
            </a:pPr>
            <a:r>
              <a:rPr lang="en-US" dirty="0"/>
              <a:t>Steps to deploy an ML Model</a:t>
            </a:r>
          </a:p>
          <a:p>
            <a:pPr>
              <a:buFont typeface="Wingdings" panose="05000000000000000000" pitchFamily="2" charset="2"/>
              <a:buChar char="q"/>
            </a:pPr>
            <a:r>
              <a:rPr lang="en-US" dirty="0"/>
              <a:t>How to find your Azure Subscription ID</a:t>
            </a:r>
          </a:p>
          <a:p>
            <a:pPr>
              <a:buFont typeface="Wingdings" panose="05000000000000000000" pitchFamily="2" charset="2"/>
              <a:buChar char="q"/>
            </a:pPr>
            <a:r>
              <a:rPr lang="en-US" dirty="0" err="1"/>
              <a:t>QnA</a:t>
            </a:r>
            <a:r>
              <a:rPr lang="en-US" dirty="0"/>
              <a:t> and Discussions</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to Azure Machine Learning | by Valentina Alto | Microsoft Azure  | Medium">
            <a:extLst>
              <a:ext uri="{FF2B5EF4-FFF2-40B4-BE49-F238E27FC236}">
                <a16:creationId xmlns:a16="http://schemas.microsoft.com/office/drawing/2014/main" id="{243F05E5-9237-A556-BA15-4B986859E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5" y="935424"/>
            <a:ext cx="7016620" cy="353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9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Azure Machine Learning</a:t>
            </a:r>
          </a:p>
        </p:txBody>
      </p:sp>
      <p:sp>
        <p:nvSpPr>
          <p:cNvPr id="5" name="Text Placeholder 4">
            <a:extLst>
              <a:ext uri="{FF2B5EF4-FFF2-40B4-BE49-F238E27FC236}">
                <a16:creationId xmlns:a16="http://schemas.microsoft.com/office/drawing/2014/main" id="{72CB36B9-94AC-2CE6-75C7-2EAA07A1DE63}"/>
              </a:ext>
            </a:extLst>
          </p:cNvPr>
          <p:cNvSpPr>
            <a:spLocks noGrp="1" noChangeArrowheads="1"/>
          </p:cNvSpPr>
          <p:nvPr>
            <p:ph type="body" sz="quarter" idx="10"/>
          </p:nvPr>
        </p:nvSpPr>
        <p:spPr bwMode="auto">
          <a:xfrm>
            <a:off x="588963" y="1016066"/>
            <a:ext cx="9813327"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Cloud-based environment for building, training, and deploying machine learning models.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Supports entire ML lifecycle from data preparation to model deployment and monitoring.</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Offers automated machine learning (</a:t>
            </a:r>
            <a:r>
              <a:rPr kumimoji="0" lang="en-US" altLang="en-US" sz="1800" b="0" i="0" u="none" strike="noStrike" cap="none" normalizeH="0" baseline="0" dirty="0" err="1">
                <a:ln>
                  <a:noFill/>
                </a:ln>
                <a:solidFill>
                  <a:schemeClr val="tx1"/>
                </a:solidFill>
                <a:effectLst/>
                <a:latin typeface="Arial" panose="020B0604020202020204" pitchFamily="34" charset="0"/>
              </a:rPr>
              <a:t>AutoML</a:t>
            </a:r>
            <a:r>
              <a:rPr kumimoji="0" lang="en-US" altLang="en-US" sz="1800" b="0" i="0" u="none" strike="noStrike" cap="none" normalizeH="0" baseline="0" dirty="0">
                <a:ln>
                  <a:noFill/>
                </a:ln>
                <a:solidFill>
                  <a:schemeClr val="tx1"/>
                </a:solidFill>
                <a:effectLst/>
                <a:latin typeface="Arial" panose="020B0604020202020204" pitchFamily="34" charset="0"/>
              </a:rPr>
              <a:t>) for quick model development.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Facilitates collaboration with shared workspaces for data scientists and developers.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Integrates with popular tools like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Notebooks, Python, R, and Azure DevOps.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Scales resources up or down based on workload needs.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a:t>
            </a:r>
            <a:r>
              <a:rPr kumimoji="0" lang="en-US" altLang="en-US" sz="1800" b="0" i="0" u="none" strike="noStrike" cap="none" normalizeH="0" baseline="0" dirty="0" err="1">
                <a:ln>
                  <a:noFill/>
                </a:ln>
                <a:solidFill>
                  <a:schemeClr val="tx1"/>
                </a:solidFill>
                <a:effectLst/>
                <a:latin typeface="Arial" panose="020B0604020202020204" pitchFamily="34" charset="0"/>
              </a:rPr>
              <a:t>MLOps</a:t>
            </a:r>
            <a:r>
              <a:rPr kumimoji="0" lang="en-US" altLang="en-US" sz="1800" b="0" i="0" u="none" strike="noStrike" cap="none" normalizeH="0" baseline="0" dirty="0">
                <a:ln>
                  <a:noFill/>
                </a:ln>
                <a:solidFill>
                  <a:schemeClr val="tx1"/>
                </a:solidFill>
                <a:effectLst/>
                <a:latin typeface="Arial" panose="020B0604020202020204" pitchFamily="34" charset="0"/>
              </a:rPr>
              <a:t> practices for continuous integration and deployment (CI/CD) of ML models.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security and compliance with built-in security features. </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Steps to Deploy an ML Model on Cloud</a:t>
            </a:r>
          </a:p>
        </p:txBody>
      </p:sp>
      <p:sp>
        <p:nvSpPr>
          <p:cNvPr id="3" name="TextBox 2">
            <a:extLst>
              <a:ext uri="{FF2B5EF4-FFF2-40B4-BE49-F238E27FC236}">
                <a16:creationId xmlns:a16="http://schemas.microsoft.com/office/drawing/2014/main" id="{711D2D61-C4B7-E9D4-BDCD-B53677EB2D85}"/>
              </a:ext>
            </a:extLst>
          </p:cNvPr>
          <p:cNvSpPr txBox="1"/>
          <p:nvPr/>
        </p:nvSpPr>
        <p:spPr>
          <a:xfrm>
            <a:off x="588263" y="1308230"/>
            <a:ext cx="11326929" cy="3405741"/>
          </a:xfrm>
          <a:prstGeom prst="rect">
            <a:avLst/>
          </a:prstGeom>
          <a:noFill/>
        </p:spPr>
        <p:txBody>
          <a:bodyPr wrap="square">
            <a:spAutoFit/>
          </a:bodyPr>
          <a:lstStyle/>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Arial" panose="020B0604020202020204" pitchFamily="34" charset="0"/>
              </a:rPr>
              <a:t>Train an ML Model</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US" altLang="en-US" sz="2800" b="1" dirty="0">
                <a:latin typeface="Arial" panose="020B0604020202020204" pitchFamily="34" charset="0"/>
              </a:rPr>
              <a:t>Create resource groups, workspaces, instances and deploy the Model</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US" altLang="en-US" sz="2800" b="1" dirty="0">
                <a:latin typeface="Arial" panose="020B0604020202020204" pitchFamily="34" charset="0"/>
              </a:rPr>
              <a:t>Test the Model using the deployed endpoint</a:t>
            </a:r>
          </a:p>
        </p:txBody>
      </p:sp>
    </p:spTree>
    <p:extLst>
      <p:ext uri="{BB962C8B-B14F-4D97-AF65-F5344CB8AC3E}">
        <p14:creationId xmlns:p14="http://schemas.microsoft.com/office/powerpoint/2010/main" val="130612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B4ADCE-3D87-423E-A132-25FC7003AC0D}"/>
              </a:ext>
            </a:extLst>
          </p:cNvPr>
          <p:cNvPicPr>
            <a:picLocks noChangeAspect="1"/>
          </p:cNvPicPr>
          <p:nvPr/>
        </p:nvPicPr>
        <p:blipFill>
          <a:blip r:embed="rId3"/>
          <a:stretch>
            <a:fillRect/>
          </a:stretch>
        </p:blipFill>
        <p:spPr>
          <a:xfrm>
            <a:off x="2108718" y="1589315"/>
            <a:ext cx="6483694" cy="2741102"/>
          </a:xfrm>
          <a:prstGeom prst="rect">
            <a:avLst/>
          </a:prstGeom>
        </p:spPr>
      </p:pic>
      <p:sp>
        <p:nvSpPr>
          <p:cNvPr id="14" name="TextBox 13">
            <a:extLst>
              <a:ext uri="{FF2B5EF4-FFF2-40B4-BE49-F238E27FC236}">
                <a16:creationId xmlns:a16="http://schemas.microsoft.com/office/drawing/2014/main" id="{68E6A919-1228-D591-7C6A-64032A0AAEAD}"/>
              </a:ext>
            </a:extLst>
          </p:cNvPr>
          <p:cNvSpPr txBox="1"/>
          <p:nvPr/>
        </p:nvSpPr>
        <p:spPr>
          <a:xfrm>
            <a:off x="2108717" y="409288"/>
            <a:ext cx="8304245" cy="523220"/>
          </a:xfrm>
          <a:prstGeom prst="rect">
            <a:avLst/>
          </a:prstGeom>
          <a:noFill/>
        </p:spPr>
        <p:txBody>
          <a:bodyPr wrap="square">
            <a:spAutoFit/>
          </a:bodyPr>
          <a:lstStyle/>
          <a:p>
            <a:r>
              <a:rPr lang="en-US" sz="2800" b="1" dirty="0"/>
              <a:t>How to find your Azure Subscription ID</a:t>
            </a:r>
          </a:p>
        </p:txBody>
      </p:sp>
    </p:spTree>
    <p:extLst>
      <p:ext uri="{BB962C8B-B14F-4D97-AF65-F5344CB8AC3E}">
        <p14:creationId xmlns:p14="http://schemas.microsoft.com/office/powerpoint/2010/main" val="1208906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here to find OpenAI subscription ID when register. - Microsoft Q&amp;A">
            <a:extLst>
              <a:ext uri="{FF2B5EF4-FFF2-40B4-BE49-F238E27FC236}">
                <a16:creationId xmlns:a16="http://schemas.microsoft.com/office/drawing/2014/main" id="{18B401F6-7350-2B90-22B9-4C11E0224E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8" t="7318" r="3509" b="6494"/>
          <a:stretch/>
        </p:blipFill>
        <p:spPr bwMode="auto">
          <a:xfrm>
            <a:off x="1735495" y="886410"/>
            <a:ext cx="8070979" cy="31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349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QnA and Discussions</a:t>
            </a:r>
          </a:p>
        </p:txBody>
      </p:sp>
    </p:spTree>
    <p:extLst>
      <p:ext uri="{BB962C8B-B14F-4D97-AF65-F5344CB8AC3E}">
        <p14:creationId xmlns:p14="http://schemas.microsoft.com/office/powerpoint/2010/main" val="57023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elements/1.1/"/>
    <ds:schemaRef ds:uri="976fdccd-ca8b-4477-a16f-3129ac8e5ee5"/>
    <ds:schemaRef ds:uri="http://purl.org/dc/term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6d3b3f7c-4b71-40c9-8fff-4f7fb96ddea0"/>
  </ds:schemaRefs>
</ds:datastoreItem>
</file>

<file path=customXml/itemProps2.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2785</TotalTime>
  <Words>456</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Deploying ML Models using Azure Machine learning</vt:lpstr>
      <vt:lpstr>Topics to be covered :</vt:lpstr>
      <vt:lpstr>PowerPoint Presentation</vt:lpstr>
      <vt:lpstr>Introduction to Azure Machine Learning</vt:lpstr>
      <vt:lpstr>Steps to Deploy an ML Model on Cloud</vt:lpstr>
      <vt:lpstr>PowerPoint Presentation</vt:lpstr>
      <vt:lpstr>PowerPoint Presentation</vt:lpstr>
      <vt:lpstr>QnA and Discussions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Mohammed Raza Syed</cp:lastModifiedBy>
  <cp:revision>68</cp:revision>
  <dcterms:created xsi:type="dcterms:W3CDTF">2019-03-28T18:40:02Z</dcterms:created>
  <dcterms:modified xsi:type="dcterms:W3CDTF">2024-06-21T20:12:34Z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