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256" r:id="rId2"/>
    <p:sldId id="258" r:id="rId3"/>
    <p:sldId id="259" r:id="rId4"/>
    <p:sldId id="260" r:id="rId5"/>
    <p:sldId id="261" r:id="rId6"/>
    <p:sldId id="262" r:id="rId7"/>
    <p:sldId id="263" r:id="rId8"/>
    <p:sldId id="264" r:id="rId9"/>
    <p:sldId id="265" r:id="rId10"/>
    <p:sldId id="266" r:id="rId11"/>
    <p:sldId id="272" r:id="rId12"/>
    <p:sldId id="267" r:id="rId13"/>
    <p:sldId id="268" r:id="rId14"/>
    <p:sldId id="269" r:id="rId15"/>
    <p:sldId id="270" r:id="rId16"/>
    <p:sldId id="271" r:id="rId17"/>
  </p:sldIdLst>
  <p:sldSz cx="18288000" cy="10287000"/>
  <p:notesSz cx="6858000" cy="9144000"/>
  <p:embeddedFontLst>
    <p:embeddedFont>
      <p:font typeface="Cambria" panose="02040503050406030204" pitchFamily="18"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FAD24-1EB3-D5E7-0003-31E01D226F0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E8057E8-FEDE-FE7F-9276-B1D37D97CA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A8380B-2858-469C-B05F-29DD5F21E833}" type="datetimeFigureOut">
              <a:rPr lang="en-IN" smtClean="0"/>
              <a:t>31-05-2025</a:t>
            </a:fld>
            <a:endParaRPr lang="en-IN"/>
          </a:p>
        </p:txBody>
      </p:sp>
      <p:sp>
        <p:nvSpPr>
          <p:cNvPr id="4" name="Footer Placeholder 3">
            <a:extLst>
              <a:ext uri="{FF2B5EF4-FFF2-40B4-BE49-F238E27FC236}">
                <a16:creationId xmlns:a16="http://schemas.microsoft.com/office/drawing/2014/main" id="{2277157D-F003-4527-2A86-78BC42722B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FD4F95-FDC7-5B14-E25B-D9DB24EB32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A5982B-BAAC-4A62-8494-6C0F62769289}" type="slidenum">
              <a:rPr lang="en-IN" smtClean="0"/>
              <a:t>‹#›</a:t>
            </a:fld>
            <a:endParaRPr lang="en-IN"/>
          </a:p>
        </p:txBody>
      </p:sp>
    </p:spTree>
    <p:extLst>
      <p:ext uri="{BB962C8B-B14F-4D97-AF65-F5344CB8AC3E}">
        <p14:creationId xmlns:p14="http://schemas.microsoft.com/office/powerpoint/2010/main" val="40226349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3CC52-CD25-4677-B3EF-031C8218F7F5}" type="datetimeFigureOut">
              <a:rPr lang="en-IN" smtClean="0"/>
              <a:t>31-05-2025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74343-3C57-4981-B8C5-50B290BE8737}" type="slidenum">
              <a:rPr lang="en-IN" smtClean="0"/>
              <a:t>‹#›</a:t>
            </a:fld>
            <a:endParaRPr lang="en-IN"/>
          </a:p>
        </p:txBody>
      </p:sp>
    </p:spTree>
    <p:extLst>
      <p:ext uri="{BB962C8B-B14F-4D97-AF65-F5344CB8AC3E}">
        <p14:creationId xmlns:p14="http://schemas.microsoft.com/office/powerpoint/2010/main" val="15059220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2379927" y="4618228"/>
            <a:ext cx="13528146" cy="525272"/>
          </a:xfrm>
          <a:prstGeom prst="rect">
            <a:avLst/>
          </a:prstGeom>
        </p:spPr>
        <p:txBody>
          <a:bodyPr wrap="square" lIns="0" tIns="0" rIns="0" bIns="0" rtlCol="0" anchor="t">
            <a:spAutoFit/>
          </a:bodyPr>
          <a:lstStyle/>
          <a:p>
            <a:pPr algn="ctr">
              <a:lnSpc>
                <a:spcPts val="4367"/>
              </a:lnSpc>
              <a:spcBef>
                <a:spcPct val="0"/>
              </a:spcBef>
            </a:pPr>
            <a:r>
              <a:rPr lang="en-US" sz="3500" b="1" dirty="0">
                <a:solidFill>
                  <a:srgbClr val="000000"/>
                </a:solidFill>
                <a:latin typeface="Cambria"/>
                <a:ea typeface="Cambria"/>
                <a:cs typeface="Cambria"/>
                <a:sym typeface="Cambria"/>
              </a:rPr>
              <a:t>EVACGLOW – Real-Time Fire Detection and Safe Path Indicator</a:t>
            </a:r>
          </a:p>
        </p:txBody>
      </p:sp>
      <p:sp>
        <p:nvSpPr>
          <p:cNvPr id="13" name="TextBox 13"/>
          <p:cNvSpPr txBox="1"/>
          <p:nvPr/>
        </p:nvSpPr>
        <p:spPr>
          <a:xfrm>
            <a:off x="11464188" y="7759003"/>
            <a:ext cx="5982830" cy="1701116"/>
          </a:xfrm>
          <a:prstGeom prst="rect">
            <a:avLst/>
          </a:prstGeom>
        </p:spPr>
        <p:txBody>
          <a:bodyPr lIns="0" tIns="0" rIns="0" bIns="0" rtlCol="0" anchor="t">
            <a:spAutoFit/>
          </a:bodyPr>
          <a:lstStyle/>
          <a:p>
            <a:pPr algn="r">
              <a:lnSpc>
                <a:spcPts val="3360"/>
              </a:lnSpc>
            </a:pPr>
            <a:r>
              <a:rPr lang="en-US" sz="2400" b="1" dirty="0">
                <a:solidFill>
                  <a:srgbClr val="000000"/>
                </a:solidFill>
                <a:latin typeface="Cambria"/>
                <a:ea typeface="Cambria"/>
                <a:cs typeface="Cambria"/>
                <a:sym typeface="Cambria"/>
              </a:rPr>
              <a:t>Mohammed Shameem S</a:t>
            </a:r>
          </a:p>
          <a:p>
            <a:pPr algn="r">
              <a:lnSpc>
                <a:spcPts val="3360"/>
              </a:lnSpc>
            </a:pPr>
            <a:r>
              <a:rPr lang="en-US" sz="2400" b="1" dirty="0" err="1">
                <a:solidFill>
                  <a:srgbClr val="000000"/>
                </a:solidFill>
                <a:latin typeface="Cambria"/>
                <a:ea typeface="Cambria"/>
                <a:cs typeface="Cambria"/>
                <a:sym typeface="Cambria"/>
              </a:rPr>
              <a:t>Prithikshan</a:t>
            </a:r>
            <a:r>
              <a:rPr lang="en-US" sz="2400" b="1" dirty="0">
                <a:solidFill>
                  <a:srgbClr val="000000"/>
                </a:solidFill>
                <a:latin typeface="Cambria"/>
                <a:ea typeface="Cambria"/>
                <a:cs typeface="Cambria"/>
                <a:sym typeface="Cambria"/>
              </a:rPr>
              <a:t> S</a:t>
            </a:r>
          </a:p>
          <a:p>
            <a:pPr algn="r">
              <a:lnSpc>
                <a:spcPts val="3360"/>
              </a:lnSpc>
            </a:pPr>
            <a:r>
              <a:rPr lang="en-US" sz="2400" b="1" dirty="0">
                <a:solidFill>
                  <a:srgbClr val="000000"/>
                </a:solidFill>
                <a:latin typeface="Cambria"/>
                <a:ea typeface="Cambria"/>
                <a:cs typeface="Cambria"/>
                <a:sym typeface="Cambria"/>
              </a:rPr>
              <a:t>Rahul V</a:t>
            </a:r>
          </a:p>
          <a:p>
            <a:pPr algn="r">
              <a:lnSpc>
                <a:spcPts val="3360"/>
              </a:lnSpc>
              <a:spcBef>
                <a:spcPct val="0"/>
              </a:spcBef>
            </a:pPr>
            <a:r>
              <a:rPr lang="en-US" sz="2400" b="1" dirty="0">
                <a:solidFill>
                  <a:srgbClr val="000000"/>
                </a:solidFill>
                <a:latin typeface="Cambria"/>
                <a:ea typeface="Cambria"/>
                <a:cs typeface="Cambria"/>
                <a:sym typeface="Cambria"/>
              </a:rPr>
              <a:t>Rohith AM</a:t>
            </a:r>
          </a:p>
        </p:txBody>
      </p:sp>
      <p:sp>
        <p:nvSpPr>
          <p:cNvPr id="14" name="TextBox 14"/>
          <p:cNvSpPr txBox="1"/>
          <p:nvPr/>
        </p:nvSpPr>
        <p:spPr>
          <a:xfrm>
            <a:off x="15976513" y="7312847"/>
            <a:ext cx="1470422" cy="291939"/>
          </a:xfrm>
          <a:prstGeom prst="rect">
            <a:avLst/>
          </a:prstGeom>
        </p:spPr>
        <p:txBody>
          <a:bodyPr lIns="0" tIns="0" rIns="0" bIns="0" rtlCol="0" anchor="t">
            <a:spAutoFit/>
          </a:bodyPr>
          <a:lstStyle/>
          <a:p>
            <a:pPr algn="ctr">
              <a:lnSpc>
                <a:spcPts val="2472"/>
              </a:lnSpc>
              <a:spcBef>
                <a:spcPct val="0"/>
              </a:spcBef>
            </a:pPr>
            <a:r>
              <a:rPr lang="en-US" sz="1766" b="1" u="sng" dirty="0">
                <a:solidFill>
                  <a:srgbClr val="AA1B0C"/>
                </a:solidFill>
                <a:latin typeface="Cambria"/>
                <a:ea typeface="Cambria"/>
                <a:cs typeface="Cambria"/>
                <a:sym typeface="Cambria"/>
              </a:rPr>
              <a:t>Project By: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18519" y="3893753"/>
            <a:ext cx="8946334" cy="3646170"/>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Cambria"/>
                <a:ea typeface="Cambria"/>
                <a:cs typeface="Cambria"/>
                <a:sym typeface="Cambria"/>
              </a:rPr>
              <a:t>Fire status determined by any of three parameters exceeding threshold</a:t>
            </a:r>
          </a:p>
          <a:p>
            <a:pPr marL="604519" lvl="1" indent="-302260" algn="just">
              <a:lnSpc>
                <a:spcPts val="4199"/>
              </a:lnSpc>
              <a:buFont typeface="Arial"/>
              <a:buChar char="•"/>
            </a:pPr>
            <a:r>
              <a:rPr lang="en-US" sz="2799">
                <a:solidFill>
                  <a:srgbClr val="000000"/>
                </a:solidFill>
                <a:latin typeface="Cambria"/>
                <a:ea typeface="Cambria"/>
                <a:cs typeface="Cambria"/>
                <a:sym typeface="Cambria"/>
              </a:rPr>
              <a:t>System response:</a:t>
            </a:r>
          </a:p>
          <a:p>
            <a:pPr marL="604519" lvl="1" indent="-302260" algn="just">
              <a:lnSpc>
                <a:spcPts val="4199"/>
              </a:lnSpc>
              <a:buFont typeface="Arial"/>
              <a:buChar char="•"/>
            </a:pPr>
            <a:r>
              <a:rPr lang="en-US" sz="2799">
                <a:solidFill>
                  <a:srgbClr val="000000"/>
                </a:solidFill>
                <a:latin typeface="Cambria"/>
                <a:ea typeface="Cambria"/>
                <a:cs typeface="Cambria"/>
                <a:sym typeface="Cambria"/>
              </a:rPr>
              <a:t> 🔒 Unsafe path = servo closes</a:t>
            </a:r>
          </a:p>
          <a:p>
            <a:pPr marL="604519" lvl="1" indent="-302260" algn="just">
              <a:lnSpc>
                <a:spcPts val="4199"/>
              </a:lnSpc>
              <a:buFont typeface="Arial"/>
              <a:buChar char="•"/>
            </a:pPr>
            <a:r>
              <a:rPr lang="en-US" sz="2799">
                <a:solidFill>
                  <a:srgbClr val="000000"/>
                </a:solidFill>
                <a:latin typeface="Cambria"/>
                <a:ea typeface="Cambria"/>
                <a:cs typeface="Cambria"/>
                <a:sym typeface="Cambria"/>
              </a:rPr>
              <a:t> 🔓 Safe path = servo opens</a:t>
            </a:r>
          </a:p>
          <a:p>
            <a:pPr marL="604519" lvl="1" indent="-302260" algn="just">
              <a:lnSpc>
                <a:spcPts val="4199"/>
              </a:lnSpc>
              <a:buFont typeface="Arial"/>
              <a:buChar char="•"/>
            </a:pPr>
            <a:r>
              <a:rPr lang="en-US" sz="2799">
                <a:solidFill>
                  <a:srgbClr val="000000"/>
                </a:solidFill>
                <a:latin typeface="Cambria"/>
                <a:ea typeface="Cambria"/>
                <a:cs typeface="Cambria"/>
                <a:sym typeface="Cambria"/>
              </a:rPr>
              <a:t>Smart decision-making without cloud dependency</a:t>
            </a:r>
          </a:p>
          <a:p>
            <a:pPr algn="just">
              <a:lnSpc>
                <a:spcPts val="4199"/>
              </a:lnSpc>
            </a:pPr>
            <a:endParaRPr lang="en-US" sz="2799">
              <a:solidFill>
                <a:srgbClr val="000000"/>
              </a:solidFill>
              <a:latin typeface="Cambria"/>
              <a:ea typeface="Cambria"/>
              <a:cs typeface="Cambria"/>
              <a:sym typeface="Cambria"/>
            </a:endParaRPr>
          </a:p>
        </p:txBody>
      </p:sp>
      <p:sp>
        <p:nvSpPr>
          <p:cNvPr id="4" name="Freeform 4"/>
          <p:cNvSpPr/>
          <p:nvPr/>
        </p:nvSpPr>
        <p:spPr>
          <a:xfrm>
            <a:off x="10079113" y="2735035"/>
            <a:ext cx="7585368" cy="6049331"/>
          </a:xfrm>
          <a:custGeom>
            <a:avLst/>
            <a:gdLst/>
            <a:ahLst/>
            <a:cxnLst/>
            <a:rect l="l" t="t" r="r" b="b"/>
            <a:pathLst>
              <a:path w="7585368" h="6049331">
                <a:moveTo>
                  <a:pt x="0" y="0"/>
                </a:moveTo>
                <a:lnTo>
                  <a:pt x="7585368" y="0"/>
                </a:lnTo>
                <a:lnTo>
                  <a:pt x="7585368" y="6049331"/>
                </a:lnTo>
                <a:lnTo>
                  <a:pt x="0" y="6049331"/>
                </a:lnTo>
                <a:lnTo>
                  <a:pt x="0" y="0"/>
                </a:lnTo>
                <a:close/>
              </a:path>
            </a:pathLst>
          </a:custGeom>
          <a:blipFill>
            <a:blip r:embed="rId2"/>
            <a:stretch>
              <a:fillRect/>
            </a:stretch>
          </a:blipFill>
        </p:spPr>
      </p:sp>
      <p:sp>
        <p:nvSpPr>
          <p:cNvPr id="5" name="TextBox 5"/>
          <p:cNvSpPr txBox="1"/>
          <p:nvPr/>
        </p:nvSpPr>
        <p:spPr>
          <a:xfrm>
            <a:off x="5391686" y="1113530"/>
            <a:ext cx="7504629" cy="862009"/>
          </a:xfrm>
          <a:prstGeom prst="rect">
            <a:avLst/>
          </a:prstGeom>
        </p:spPr>
        <p:txBody>
          <a:bodyPr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EXPERIMENTAL RESULTS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BE8C2-3BD9-191F-F7E0-32A68827ABA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8DCC52B-BD64-E8C2-019C-4DDA2CC5E270}"/>
              </a:ext>
            </a:extLst>
          </p:cNvPr>
          <p:cNvSpPr txBox="1"/>
          <p:nvPr/>
        </p:nvSpPr>
        <p:spPr>
          <a:xfrm>
            <a:off x="6566148" y="768847"/>
            <a:ext cx="5155704"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PROTOTYPE</a:t>
            </a:r>
          </a:p>
        </p:txBody>
      </p:sp>
      <p:pic>
        <p:nvPicPr>
          <p:cNvPr id="6" name="Picture 5">
            <a:extLst>
              <a:ext uri="{FF2B5EF4-FFF2-40B4-BE49-F238E27FC236}">
                <a16:creationId xmlns:a16="http://schemas.microsoft.com/office/drawing/2014/main" id="{F4A0B529-56DD-62D0-002B-B7DA044D733B}"/>
              </a:ext>
            </a:extLst>
          </p:cNvPr>
          <p:cNvPicPr>
            <a:picLocks noChangeAspect="1"/>
          </p:cNvPicPr>
          <p:nvPr/>
        </p:nvPicPr>
        <p:blipFill>
          <a:blip r:embed="rId2" cstate="print">
            <a:extLst>
              <a:ext uri="{28A0092B-C50C-407E-A947-70E740481C1C}">
                <a14:useLocalDpi xmlns:a14="http://schemas.microsoft.com/office/drawing/2010/main" val="0"/>
              </a:ext>
            </a:extLst>
          </a:blip>
          <a:srcRect l="3333" t="7779" r="5000" b="5555"/>
          <a:stretch/>
        </p:blipFill>
        <p:spPr>
          <a:xfrm>
            <a:off x="2338103" y="2095500"/>
            <a:ext cx="13611794" cy="7239000"/>
          </a:xfrm>
          <a:prstGeom prst="rect">
            <a:avLst/>
          </a:prstGeom>
        </p:spPr>
      </p:pic>
    </p:spTree>
    <p:extLst>
      <p:ext uri="{BB962C8B-B14F-4D97-AF65-F5344CB8AC3E}">
        <p14:creationId xmlns:p14="http://schemas.microsoft.com/office/powerpoint/2010/main" val="113591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746748" y="1790700"/>
            <a:ext cx="10794504"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UNIQUENESS &amp; DIFFERENTIATORS</a:t>
            </a:r>
          </a:p>
        </p:txBody>
      </p:sp>
      <p:sp>
        <p:nvSpPr>
          <p:cNvPr id="4" name="TextBox 4"/>
          <p:cNvSpPr txBox="1"/>
          <p:nvPr/>
        </p:nvSpPr>
        <p:spPr>
          <a:xfrm>
            <a:off x="3196426" y="3361120"/>
            <a:ext cx="11895149" cy="4210961"/>
          </a:xfrm>
          <a:prstGeom prst="rect">
            <a:avLst/>
          </a:prstGeom>
        </p:spPr>
        <p:txBody>
          <a:bodyPr lIns="0" tIns="0" rIns="0" bIns="0" rtlCol="0" anchor="t">
            <a:spAutoFit/>
          </a:bodyPr>
          <a:lstStyle/>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Combines </a:t>
            </a:r>
            <a:r>
              <a:rPr lang="en-US" sz="2799" b="1" dirty="0">
                <a:solidFill>
                  <a:srgbClr val="000000"/>
                </a:solidFill>
                <a:latin typeface="Cambria"/>
                <a:ea typeface="Cambria"/>
                <a:cs typeface="Cambria"/>
                <a:sym typeface="Cambria"/>
              </a:rPr>
              <a:t>detection, direction, and actuation </a:t>
            </a:r>
            <a:r>
              <a:rPr lang="en-US" sz="2799" dirty="0">
                <a:solidFill>
                  <a:srgbClr val="000000"/>
                </a:solidFill>
                <a:latin typeface="Cambria"/>
                <a:ea typeface="Cambria"/>
                <a:cs typeface="Cambria"/>
                <a:sym typeface="Cambria"/>
              </a:rPr>
              <a:t>in a single system</a:t>
            </a:r>
          </a:p>
          <a:p>
            <a:pPr marL="604519" lvl="1" indent="-302260" algn="just">
              <a:lnSpc>
                <a:spcPts val="5599"/>
              </a:lnSpc>
              <a:buFont typeface="Arial"/>
              <a:buChar char="•"/>
            </a:pPr>
            <a:r>
              <a:rPr lang="en-US" sz="2799" b="1" dirty="0">
                <a:solidFill>
                  <a:srgbClr val="000000"/>
                </a:solidFill>
                <a:latin typeface="Cambria"/>
                <a:ea typeface="Cambria"/>
                <a:cs typeface="Cambria"/>
                <a:sym typeface="Cambria"/>
              </a:rPr>
              <a:t>Smart activation </a:t>
            </a:r>
            <a:r>
              <a:rPr lang="en-US" sz="2799" dirty="0">
                <a:solidFill>
                  <a:srgbClr val="000000"/>
                </a:solidFill>
                <a:latin typeface="Cambria"/>
                <a:ea typeface="Cambria"/>
                <a:cs typeface="Cambria"/>
                <a:sym typeface="Cambria"/>
              </a:rPr>
              <a:t>only when human is present</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Uses </a:t>
            </a:r>
            <a:r>
              <a:rPr lang="en-US" sz="2799" b="1" dirty="0">
                <a:solidFill>
                  <a:srgbClr val="000000"/>
                </a:solidFill>
                <a:latin typeface="Cambria"/>
                <a:ea typeface="Cambria"/>
                <a:cs typeface="Cambria"/>
                <a:sym typeface="Cambria"/>
              </a:rPr>
              <a:t>servo-driven path control </a:t>
            </a:r>
            <a:r>
              <a:rPr lang="en-US" sz="2799" dirty="0">
                <a:solidFill>
                  <a:srgbClr val="000000"/>
                </a:solidFill>
                <a:latin typeface="Cambria"/>
                <a:ea typeface="Cambria"/>
                <a:cs typeface="Cambria"/>
                <a:sym typeface="Cambria"/>
              </a:rPr>
              <a:t>– unlike traditional passive systems</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Works offline – </a:t>
            </a:r>
            <a:r>
              <a:rPr lang="en-US" sz="2799" b="1" dirty="0">
                <a:solidFill>
                  <a:srgbClr val="000000"/>
                </a:solidFill>
                <a:latin typeface="Cambria"/>
                <a:ea typeface="Cambria"/>
                <a:cs typeface="Cambria"/>
                <a:sym typeface="Cambria"/>
              </a:rPr>
              <a:t>no reliance on internet/cloud</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Modular and scalable – can expand to multi-room systems</a:t>
            </a:r>
          </a:p>
          <a:p>
            <a:pPr algn="just">
              <a:lnSpc>
                <a:spcPts val="5599"/>
              </a:lnSpc>
            </a:pPr>
            <a:endParaRPr lang="en-US" sz="2799" dirty="0">
              <a:solidFill>
                <a:srgbClr val="000000"/>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83188" y="1638300"/>
            <a:ext cx="10121622"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UTILITY &amp; VALUE PROPOSITION</a:t>
            </a:r>
          </a:p>
        </p:txBody>
      </p:sp>
      <p:sp>
        <p:nvSpPr>
          <p:cNvPr id="4" name="TextBox 4"/>
          <p:cNvSpPr txBox="1"/>
          <p:nvPr/>
        </p:nvSpPr>
        <p:spPr>
          <a:xfrm>
            <a:off x="4231886" y="3695700"/>
            <a:ext cx="9824225" cy="4210961"/>
          </a:xfrm>
          <a:prstGeom prst="rect">
            <a:avLst/>
          </a:prstGeom>
        </p:spPr>
        <p:txBody>
          <a:bodyPr lIns="0" tIns="0" rIns="0" bIns="0" rtlCol="0" anchor="t">
            <a:spAutoFit/>
          </a:bodyPr>
          <a:lstStyle/>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Prevents panic by giving clear, visible, and audible guidance</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Increases </a:t>
            </a:r>
            <a:r>
              <a:rPr lang="en-US" sz="2799" b="1" dirty="0">
                <a:solidFill>
                  <a:srgbClr val="000000"/>
                </a:solidFill>
                <a:latin typeface="Cambria"/>
                <a:ea typeface="Cambria"/>
                <a:cs typeface="Cambria"/>
                <a:sym typeface="Cambria"/>
              </a:rPr>
              <a:t>survival rate </a:t>
            </a:r>
            <a:r>
              <a:rPr lang="en-US" sz="2799" dirty="0">
                <a:solidFill>
                  <a:srgbClr val="000000"/>
                </a:solidFill>
                <a:latin typeface="Cambria"/>
                <a:ea typeface="Cambria"/>
                <a:cs typeface="Cambria"/>
                <a:sym typeface="Cambria"/>
              </a:rPr>
              <a:t>through intelligent redirection</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Conserves power via presence detection</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Enables early fire detection with multiple sensor types</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Ideal for </a:t>
            </a:r>
            <a:r>
              <a:rPr lang="en-US" sz="2799" b="1" dirty="0">
                <a:solidFill>
                  <a:srgbClr val="000000"/>
                </a:solidFill>
                <a:latin typeface="Cambria"/>
                <a:ea typeface="Cambria"/>
                <a:cs typeface="Cambria"/>
                <a:sym typeface="Cambria"/>
              </a:rPr>
              <a:t>schools, hospitals, offices, malls, etc</a:t>
            </a:r>
            <a:r>
              <a:rPr lang="en-US" sz="2799" dirty="0">
                <a:solidFill>
                  <a:srgbClr val="000000"/>
                </a:solidFill>
                <a:latin typeface="Cambria"/>
                <a:ea typeface="Cambria"/>
                <a:cs typeface="Cambria"/>
                <a:sym typeface="Cambria"/>
              </a:rPr>
              <a:t>.</a:t>
            </a:r>
          </a:p>
          <a:p>
            <a:pPr algn="just">
              <a:lnSpc>
                <a:spcPts val="5599"/>
              </a:lnSpc>
            </a:pPr>
            <a:endParaRPr lang="en-US" sz="2799" dirty="0">
              <a:solidFill>
                <a:srgbClr val="000000"/>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9364718" y="1592160"/>
            <a:ext cx="8489452" cy="8489452"/>
          </a:xfrm>
          <a:custGeom>
            <a:avLst/>
            <a:gdLst/>
            <a:ahLst/>
            <a:cxnLst/>
            <a:rect l="l" t="t" r="r" b="b"/>
            <a:pathLst>
              <a:path w="8489452" h="8489452">
                <a:moveTo>
                  <a:pt x="0" y="0"/>
                </a:moveTo>
                <a:lnTo>
                  <a:pt x="8489452" y="0"/>
                </a:lnTo>
                <a:lnTo>
                  <a:pt x="8489452" y="8489452"/>
                </a:lnTo>
                <a:lnTo>
                  <a:pt x="0" y="8489452"/>
                </a:lnTo>
                <a:lnTo>
                  <a:pt x="0" y="0"/>
                </a:lnTo>
                <a:close/>
              </a:path>
            </a:pathLst>
          </a:custGeom>
          <a:blipFill>
            <a:blip r:embed="rId2"/>
            <a:stretch>
              <a:fillRect/>
            </a:stretch>
          </a:blipFill>
        </p:spPr>
      </p:sp>
      <p:sp>
        <p:nvSpPr>
          <p:cNvPr id="4" name="TextBox 4"/>
          <p:cNvSpPr txBox="1"/>
          <p:nvPr/>
        </p:nvSpPr>
        <p:spPr>
          <a:xfrm>
            <a:off x="5053504" y="1115089"/>
            <a:ext cx="8180992"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SUSTAINABILITY &amp; IMPACT</a:t>
            </a:r>
          </a:p>
        </p:txBody>
      </p:sp>
      <p:sp>
        <p:nvSpPr>
          <p:cNvPr id="5" name="TextBox 5"/>
          <p:cNvSpPr txBox="1"/>
          <p:nvPr/>
        </p:nvSpPr>
        <p:spPr>
          <a:xfrm>
            <a:off x="1767038" y="2830894"/>
            <a:ext cx="8180992" cy="6365397"/>
          </a:xfrm>
          <a:prstGeom prst="rect">
            <a:avLst/>
          </a:prstGeom>
        </p:spPr>
        <p:txBody>
          <a:bodyPr lIns="0" tIns="0" rIns="0" bIns="0" rtlCol="0" anchor="t">
            <a:spAutoFit/>
          </a:bodyPr>
          <a:lstStyle/>
          <a:p>
            <a:pPr algn="just">
              <a:lnSpc>
                <a:spcPts val="5599"/>
              </a:lnSpc>
            </a:pPr>
            <a:r>
              <a:rPr lang="en-US" sz="2799" b="1" dirty="0">
                <a:solidFill>
                  <a:srgbClr val="000000"/>
                </a:solidFill>
                <a:latin typeface="Cambria"/>
                <a:ea typeface="Cambria"/>
                <a:cs typeface="Cambria"/>
                <a:sym typeface="Cambria"/>
              </a:rPr>
              <a:t>Economic Sustainability:</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Uses affordable components</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One-time installation cost, minimal maintenance</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Can be commercialized as a modular kit</a:t>
            </a:r>
          </a:p>
          <a:p>
            <a:pPr algn="just">
              <a:lnSpc>
                <a:spcPts val="5599"/>
              </a:lnSpc>
            </a:pPr>
            <a:r>
              <a:rPr lang="en-US" sz="2799" b="1" dirty="0">
                <a:solidFill>
                  <a:srgbClr val="000000"/>
                </a:solidFill>
                <a:latin typeface="Cambria"/>
                <a:ea typeface="Cambria"/>
                <a:cs typeface="Cambria"/>
                <a:sym typeface="Cambria"/>
              </a:rPr>
              <a:t>Environmental Sustainability:</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Energy-efficient: activates only on demand</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Reduces false alarms and resource waste</a:t>
            </a:r>
          </a:p>
          <a:p>
            <a:pPr marL="604519" lvl="1" indent="-302260" algn="just">
              <a:lnSpc>
                <a:spcPts val="5599"/>
              </a:lnSpc>
              <a:buFont typeface="Arial"/>
              <a:buChar char="•"/>
            </a:pPr>
            <a:r>
              <a:rPr lang="en-US" sz="2799" dirty="0">
                <a:solidFill>
                  <a:srgbClr val="000000"/>
                </a:solidFill>
                <a:latin typeface="Cambria"/>
                <a:ea typeface="Cambria"/>
                <a:cs typeface="Cambria"/>
                <a:sym typeface="Cambria"/>
              </a:rPr>
              <a:t>Promotes sustainable smart infrastructure</a:t>
            </a:r>
          </a:p>
          <a:p>
            <a:pPr algn="just">
              <a:lnSpc>
                <a:spcPts val="5599"/>
              </a:lnSpc>
            </a:pPr>
            <a:endParaRPr lang="en-US" sz="2799" dirty="0">
              <a:solidFill>
                <a:srgbClr val="000000"/>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401324" y="1102086"/>
            <a:ext cx="9485352"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CONCLUSION &amp; FUTURE WORK</a:t>
            </a:r>
          </a:p>
        </p:txBody>
      </p:sp>
      <p:sp>
        <p:nvSpPr>
          <p:cNvPr id="4" name="TextBox 4"/>
          <p:cNvSpPr txBox="1"/>
          <p:nvPr/>
        </p:nvSpPr>
        <p:spPr>
          <a:xfrm>
            <a:off x="1676998" y="2604083"/>
            <a:ext cx="14934004" cy="6948890"/>
          </a:xfrm>
          <a:prstGeom prst="rect">
            <a:avLst/>
          </a:prstGeom>
        </p:spPr>
        <p:txBody>
          <a:bodyPr lIns="0" tIns="0" rIns="0" bIns="0" rtlCol="0" anchor="t">
            <a:spAutoFit/>
          </a:bodyPr>
          <a:lstStyle/>
          <a:p>
            <a:pPr algn="just">
              <a:lnSpc>
                <a:spcPts val="4199"/>
              </a:lnSpc>
            </a:pPr>
            <a:r>
              <a:rPr lang="en-US" sz="2799" b="1" dirty="0" err="1">
                <a:solidFill>
                  <a:srgbClr val="000000"/>
                </a:solidFill>
                <a:latin typeface="Cambria"/>
                <a:ea typeface="Cambria"/>
                <a:cs typeface="Cambria"/>
                <a:sym typeface="Cambria"/>
              </a:rPr>
              <a:t>EvacGlow</a:t>
            </a:r>
            <a:r>
              <a:rPr lang="en-US" sz="2799" dirty="0">
                <a:solidFill>
                  <a:srgbClr val="000000"/>
                </a:solidFill>
                <a:latin typeface="Cambria"/>
                <a:ea typeface="Cambria"/>
                <a:cs typeface="Cambria"/>
                <a:sym typeface="Cambria"/>
              </a:rPr>
              <a:t> provides a reliable, real-time fire detection and evacuation guidance system using smart sensors and intuitive alerts. It ensures user safety by detecting hazards and directing people toward the safest path through LEDs, LCD messages, and buzzer alerts. The system is power-efficient, cost-effective, and ideal for small to medium indoor spaces like classrooms, offices, and hospitals.</a:t>
            </a:r>
          </a:p>
          <a:p>
            <a:pPr algn="just">
              <a:lnSpc>
                <a:spcPts val="4199"/>
              </a:lnSpc>
            </a:pPr>
            <a:endParaRPr lang="en-US" sz="2799" dirty="0">
              <a:solidFill>
                <a:srgbClr val="000000"/>
              </a:solidFill>
              <a:latin typeface="Cambria"/>
              <a:ea typeface="Cambria"/>
              <a:cs typeface="Cambria"/>
              <a:sym typeface="Cambria"/>
            </a:endParaRPr>
          </a:p>
          <a:p>
            <a:pPr algn="just">
              <a:lnSpc>
                <a:spcPts val="4199"/>
              </a:lnSpc>
            </a:pPr>
            <a:r>
              <a:rPr lang="en-US" sz="2799" b="1" dirty="0">
                <a:solidFill>
                  <a:srgbClr val="000000"/>
                </a:solidFill>
                <a:latin typeface="Cambria"/>
                <a:ea typeface="Cambria"/>
                <a:cs typeface="Cambria"/>
                <a:sym typeface="Cambria"/>
              </a:rPr>
              <a:t>Future Work:</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Add wireless communication (Wi-Fi/GSM) for remote alerting.</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Integrate with mobile apps for live monitoring.</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Expand system to support more paths or multiple floors.</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Use AI for predictive fire analysis and adaptive path control.</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Design a compact PCB and protective housing for deployment.</a:t>
            </a:r>
          </a:p>
          <a:p>
            <a:pPr algn="just">
              <a:lnSpc>
                <a:spcPts val="4199"/>
              </a:lnSpc>
            </a:pPr>
            <a:endParaRPr lang="en-US" sz="2799" dirty="0">
              <a:solidFill>
                <a:srgbClr val="000000"/>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970805" y="4277605"/>
            <a:ext cx="6346389" cy="1485278"/>
          </a:xfrm>
          <a:prstGeom prst="rect">
            <a:avLst/>
          </a:prstGeom>
        </p:spPr>
        <p:txBody>
          <a:bodyPr lIns="0" tIns="0" rIns="0" bIns="0" rtlCol="0" anchor="t">
            <a:spAutoFit/>
          </a:bodyPr>
          <a:lstStyle/>
          <a:p>
            <a:pPr algn="ctr">
              <a:lnSpc>
                <a:spcPts val="12662"/>
              </a:lnSpc>
              <a:spcBef>
                <a:spcPct val="0"/>
              </a:spcBef>
            </a:pPr>
            <a:r>
              <a:rPr lang="en-US" sz="9044" b="1" dirty="0">
                <a:solidFill>
                  <a:srgbClr val="2156A2"/>
                </a:solidFill>
                <a:latin typeface="Cambria"/>
                <a:ea typeface="Cambria"/>
                <a:cs typeface="Cambria"/>
                <a:sym typeface="Cambria"/>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481631" y="1102086"/>
            <a:ext cx="5324737" cy="830484"/>
          </a:xfrm>
          <a:prstGeom prst="rect">
            <a:avLst/>
          </a:prstGeom>
        </p:spPr>
        <p:txBody>
          <a:bodyPr wrap="square" lIns="0" tIns="0" rIns="0" bIns="0" rtlCol="0" anchor="t">
            <a:spAutoFit/>
          </a:bodyPr>
          <a:lstStyle/>
          <a:p>
            <a:pPr algn="ctr">
              <a:lnSpc>
                <a:spcPts val="7087"/>
              </a:lnSpc>
              <a:spcBef>
                <a:spcPct val="0"/>
              </a:spcBef>
            </a:pPr>
            <a:r>
              <a:rPr lang="en-US" sz="5062" b="1">
                <a:solidFill>
                  <a:srgbClr val="2156A2"/>
                </a:solidFill>
                <a:latin typeface="Cambria"/>
                <a:ea typeface="Cambria"/>
                <a:cs typeface="Cambria"/>
                <a:sym typeface="Cambria"/>
              </a:rPr>
              <a:t>INTRODUCTION</a:t>
            </a:r>
          </a:p>
        </p:txBody>
      </p:sp>
      <p:sp>
        <p:nvSpPr>
          <p:cNvPr id="4" name="TextBox 4"/>
          <p:cNvSpPr txBox="1"/>
          <p:nvPr/>
        </p:nvSpPr>
        <p:spPr>
          <a:xfrm>
            <a:off x="1812058" y="2829184"/>
            <a:ext cx="14663884" cy="5333063"/>
          </a:xfrm>
          <a:prstGeom prst="rect">
            <a:avLst/>
          </a:prstGeom>
        </p:spPr>
        <p:txBody>
          <a:bodyPr lIns="0" tIns="0" rIns="0" bIns="0" rtlCol="0" anchor="t">
            <a:spAutoFit/>
          </a:bodyPr>
          <a:lstStyle/>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EVACGLOW</a:t>
            </a:r>
            <a:r>
              <a:rPr lang="en-US" sz="2799" dirty="0">
                <a:solidFill>
                  <a:srgbClr val="000000"/>
                </a:solidFill>
                <a:latin typeface="Cambria"/>
                <a:ea typeface="Cambria"/>
                <a:cs typeface="Cambria"/>
                <a:sym typeface="Cambria"/>
              </a:rPr>
              <a:t> is an intelligent fire detection and evacuation guidance system designed for enclosed public and industrial spaces.</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The system combines multiple sensors (temperature, flame, smoke, presence) to monitor real-time path conditions.</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It provides automated </a:t>
            </a:r>
            <a:r>
              <a:rPr lang="en-US" sz="2799" b="1" dirty="0">
                <a:solidFill>
                  <a:srgbClr val="000000"/>
                </a:solidFill>
                <a:latin typeface="Cambria"/>
                <a:ea typeface="Cambria"/>
                <a:cs typeface="Cambria"/>
                <a:sym typeface="Cambria"/>
              </a:rPr>
              <a:t>evacuation suggestions </a:t>
            </a:r>
            <a:r>
              <a:rPr lang="en-US" sz="2799" dirty="0">
                <a:solidFill>
                  <a:srgbClr val="000000"/>
                </a:solidFill>
                <a:latin typeface="Cambria"/>
                <a:ea typeface="Cambria"/>
                <a:cs typeface="Cambria"/>
                <a:sym typeface="Cambria"/>
              </a:rPr>
              <a:t>by indicating the safest available route using LEDs, servo-controlled doors, an LCD display, and a buzzer.</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Developed with a </a:t>
            </a:r>
            <a:r>
              <a:rPr lang="en-US" sz="2799" b="1" dirty="0">
                <a:solidFill>
                  <a:srgbClr val="000000"/>
                </a:solidFill>
                <a:latin typeface="Cambria"/>
                <a:ea typeface="Cambria"/>
                <a:cs typeface="Cambria"/>
                <a:sym typeface="Cambria"/>
              </a:rPr>
              <a:t>user-centric and energy-efficient </a:t>
            </a:r>
            <a:r>
              <a:rPr lang="en-US" sz="2799" dirty="0">
                <a:solidFill>
                  <a:srgbClr val="000000"/>
                </a:solidFill>
                <a:latin typeface="Cambria"/>
                <a:ea typeface="Cambria"/>
                <a:cs typeface="Cambria"/>
                <a:sym typeface="Cambria"/>
              </a:rPr>
              <a:t>design approach, it only activates when human presence is detected.</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Aims to reduce confusion and delay during fire emergencies and assist in structured evacuation.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346228" y="1102086"/>
            <a:ext cx="11595544"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PROBLEM STATEMENT &amp; RELEVANCE</a:t>
            </a:r>
          </a:p>
        </p:txBody>
      </p:sp>
      <p:sp>
        <p:nvSpPr>
          <p:cNvPr id="4" name="TextBox 4"/>
          <p:cNvSpPr txBox="1"/>
          <p:nvPr/>
        </p:nvSpPr>
        <p:spPr>
          <a:xfrm>
            <a:off x="1812058" y="3054284"/>
            <a:ext cx="14663884" cy="4794454"/>
          </a:xfrm>
          <a:prstGeom prst="rect">
            <a:avLst/>
          </a:prstGeom>
        </p:spPr>
        <p:txBody>
          <a:bodyPr lIns="0" tIns="0" rIns="0" bIns="0" rtlCol="0" anchor="t">
            <a:spAutoFit/>
          </a:bodyPr>
          <a:lstStyle/>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In emergencies like fires, people often panic due to a lack of </a:t>
            </a:r>
            <a:r>
              <a:rPr lang="en-US" sz="2799" b="1" dirty="0">
                <a:solidFill>
                  <a:srgbClr val="000000"/>
                </a:solidFill>
                <a:latin typeface="Cambria"/>
                <a:ea typeface="Cambria"/>
                <a:cs typeface="Cambria"/>
                <a:sym typeface="Cambria"/>
              </a:rPr>
              <a:t>real-time guidance</a:t>
            </a:r>
            <a:r>
              <a:rPr lang="en-US" sz="2799" dirty="0">
                <a:solidFill>
                  <a:srgbClr val="000000"/>
                </a:solidFill>
                <a:latin typeface="Cambria"/>
                <a:ea typeface="Cambria"/>
                <a:cs typeface="Cambria"/>
                <a:sym typeface="Cambria"/>
              </a:rPr>
              <a:t>, leading to confusion and unsafe evacuation decisions.</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Existing systems are either </a:t>
            </a:r>
            <a:r>
              <a:rPr lang="en-US" sz="2799" b="1" dirty="0">
                <a:solidFill>
                  <a:srgbClr val="000000"/>
                </a:solidFill>
                <a:latin typeface="Cambria"/>
                <a:ea typeface="Cambria"/>
                <a:cs typeface="Cambria"/>
                <a:sym typeface="Cambria"/>
              </a:rPr>
              <a:t>alarm-based or passive</a:t>
            </a:r>
            <a:r>
              <a:rPr lang="en-US" sz="2799" dirty="0">
                <a:solidFill>
                  <a:srgbClr val="000000"/>
                </a:solidFill>
                <a:latin typeface="Cambria"/>
                <a:ea typeface="Cambria"/>
                <a:cs typeface="Cambria"/>
                <a:sym typeface="Cambria"/>
              </a:rPr>
              <a:t>, lacking intelligent path control or dynamic redirection.</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Most setups are not </a:t>
            </a:r>
            <a:r>
              <a:rPr lang="en-US" sz="2799" b="1" dirty="0">
                <a:solidFill>
                  <a:srgbClr val="000000"/>
                </a:solidFill>
                <a:latin typeface="Cambria"/>
                <a:ea typeface="Cambria"/>
                <a:cs typeface="Cambria"/>
                <a:sym typeface="Cambria"/>
              </a:rPr>
              <a:t>energy-efficient</a:t>
            </a:r>
            <a:r>
              <a:rPr lang="en-US" sz="2799" dirty="0">
                <a:solidFill>
                  <a:srgbClr val="000000"/>
                </a:solidFill>
                <a:latin typeface="Cambria"/>
                <a:ea typeface="Cambria"/>
                <a:cs typeface="Cambria"/>
                <a:sym typeface="Cambria"/>
              </a:rPr>
              <a:t>, operating continuously regardless of human presence.</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The need exists for a </a:t>
            </a:r>
            <a:r>
              <a:rPr lang="en-US" sz="2799" b="1" dirty="0">
                <a:solidFill>
                  <a:srgbClr val="000000"/>
                </a:solidFill>
                <a:latin typeface="Cambria"/>
                <a:ea typeface="Cambria"/>
                <a:cs typeface="Cambria"/>
                <a:sym typeface="Cambria"/>
              </a:rPr>
              <a:t>smart, integrated system </a:t>
            </a:r>
            <a:r>
              <a:rPr lang="en-US" sz="2799" dirty="0">
                <a:solidFill>
                  <a:srgbClr val="000000"/>
                </a:solidFill>
                <a:latin typeface="Cambria"/>
                <a:ea typeface="Cambria"/>
                <a:cs typeface="Cambria"/>
                <a:sym typeface="Cambria"/>
              </a:rPr>
              <a:t>that can sense danger, detect human presence, and guide occupants to safety through the safest available route.</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EVACGLOW addresses this critical gap with real-time monitoring, controlled pathways, and interactive alerts.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324701" y="1225191"/>
            <a:ext cx="11638598"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EXISTING METHODS &amp; LIMITATIONS</a:t>
            </a:r>
          </a:p>
        </p:txBody>
      </p:sp>
      <p:sp>
        <p:nvSpPr>
          <p:cNvPr id="4" name="TextBox 4"/>
          <p:cNvSpPr txBox="1"/>
          <p:nvPr/>
        </p:nvSpPr>
        <p:spPr>
          <a:xfrm>
            <a:off x="1812058" y="3009264"/>
            <a:ext cx="14663884" cy="5333063"/>
          </a:xfrm>
          <a:prstGeom prst="rect">
            <a:avLst/>
          </a:prstGeom>
        </p:spPr>
        <p:txBody>
          <a:bodyPr lIns="0" tIns="0" rIns="0" bIns="0" rtlCol="0" anchor="t">
            <a:spAutoFit/>
          </a:bodyPr>
          <a:lstStyle/>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Conventional fire alarms </a:t>
            </a:r>
            <a:r>
              <a:rPr lang="en-US" sz="2799" dirty="0">
                <a:solidFill>
                  <a:srgbClr val="000000"/>
                </a:solidFill>
                <a:latin typeface="Cambria"/>
                <a:ea typeface="Cambria"/>
                <a:cs typeface="Cambria"/>
                <a:sym typeface="Cambria"/>
              </a:rPr>
              <a:t>rely mainly on buzzers or sirens, offering no direction or guidance.</a:t>
            </a:r>
          </a:p>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Lack of automation: </a:t>
            </a:r>
            <a:r>
              <a:rPr lang="en-US" sz="2799" dirty="0">
                <a:solidFill>
                  <a:srgbClr val="000000"/>
                </a:solidFill>
                <a:latin typeface="Cambria"/>
                <a:ea typeface="Cambria"/>
                <a:cs typeface="Cambria"/>
                <a:sym typeface="Cambria"/>
              </a:rPr>
              <a:t>Most systems don’t include any physical control over evacuation routes (e.g., doors or barriers).</a:t>
            </a:r>
          </a:p>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No human presence detection </a:t>
            </a:r>
            <a:r>
              <a:rPr lang="en-US" sz="2799" dirty="0">
                <a:solidFill>
                  <a:srgbClr val="000000"/>
                </a:solidFill>
                <a:latin typeface="Cambria"/>
                <a:ea typeface="Cambria"/>
                <a:cs typeface="Cambria"/>
                <a:sym typeface="Cambria"/>
              </a:rPr>
              <a:t>– systems run continuously, wasting power.</a:t>
            </a:r>
          </a:p>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No integration </a:t>
            </a:r>
            <a:r>
              <a:rPr lang="en-US" sz="2799" dirty="0">
                <a:solidFill>
                  <a:srgbClr val="000000"/>
                </a:solidFill>
                <a:latin typeface="Cambria"/>
                <a:ea typeface="Cambria"/>
                <a:cs typeface="Cambria"/>
                <a:sym typeface="Cambria"/>
              </a:rPr>
              <a:t>of multiple sensors (smoke, flame, temperature) for intelligent decision-making.</a:t>
            </a:r>
          </a:p>
          <a:p>
            <a:pPr marL="604519" lvl="1" indent="-302260" algn="just">
              <a:lnSpc>
                <a:spcPts val="4199"/>
              </a:lnSpc>
              <a:buFont typeface="Arial"/>
              <a:buChar char="•"/>
            </a:pPr>
            <a:r>
              <a:rPr lang="en-US" sz="2799" dirty="0">
                <a:solidFill>
                  <a:srgbClr val="000000"/>
                </a:solidFill>
                <a:latin typeface="Cambria"/>
                <a:ea typeface="Cambria"/>
                <a:cs typeface="Cambria"/>
                <a:sym typeface="Cambria"/>
              </a:rPr>
              <a:t>Most setups are </a:t>
            </a:r>
            <a:r>
              <a:rPr lang="en-US" sz="2799" b="1" dirty="0">
                <a:solidFill>
                  <a:srgbClr val="000000"/>
                </a:solidFill>
                <a:latin typeface="Cambria"/>
                <a:ea typeface="Cambria"/>
                <a:cs typeface="Cambria"/>
                <a:sym typeface="Cambria"/>
              </a:rPr>
              <a:t>room-specific</a:t>
            </a:r>
            <a:r>
              <a:rPr lang="en-US" sz="2799" dirty="0">
                <a:solidFill>
                  <a:srgbClr val="000000"/>
                </a:solidFill>
                <a:latin typeface="Cambria"/>
                <a:ea typeface="Cambria"/>
                <a:cs typeface="Cambria"/>
                <a:sym typeface="Cambria"/>
              </a:rPr>
              <a:t>, lacking scalability and centralized communication.</a:t>
            </a:r>
          </a:p>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No real-time display </a:t>
            </a:r>
            <a:r>
              <a:rPr lang="en-US" sz="2799" dirty="0">
                <a:solidFill>
                  <a:srgbClr val="000000"/>
                </a:solidFill>
                <a:latin typeface="Cambria"/>
                <a:ea typeface="Cambria"/>
                <a:cs typeface="Cambria"/>
                <a:sym typeface="Cambria"/>
              </a:rPr>
              <a:t>or status feedback for occupants during emergencies.</a:t>
            </a:r>
          </a:p>
          <a:p>
            <a:pPr algn="just">
              <a:lnSpc>
                <a:spcPts val="4199"/>
              </a:lnSpc>
            </a:pPr>
            <a:endParaRPr lang="en-US" sz="2799" dirty="0">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776871" y="1102086"/>
            <a:ext cx="10734258"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PROPOSED / INNOVATIVE METHOD</a:t>
            </a:r>
          </a:p>
        </p:txBody>
      </p:sp>
      <p:sp>
        <p:nvSpPr>
          <p:cNvPr id="4" name="TextBox 4"/>
          <p:cNvSpPr txBox="1"/>
          <p:nvPr/>
        </p:nvSpPr>
        <p:spPr>
          <a:xfrm>
            <a:off x="1569564" y="2630053"/>
            <a:ext cx="16284607" cy="6276975"/>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a:solidFill>
                  <a:srgbClr val="000000"/>
                </a:solidFill>
                <a:latin typeface="Cambria"/>
                <a:ea typeface="Cambria"/>
                <a:cs typeface="Cambria"/>
                <a:sym typeface="Cambria"/>
              </a:rPr>
              <a:t>EVACGLOW</a:t>
            </a:r>
            <a:r>
              <a:rPr lang="en-US" sz="3000" dirty="0">
                <a:solidFill>
                  <a:srgbClr val="000000"/>
                </a:solidFill>
                <a:latin typeface="Cambria"/>
                <a:ea typeface="Cambria"/>
                <a:cs typeface="Cambria"/>
                <a:sym typeface="Cambria"/>
              </a:rPr>
              <a:t> is a </a:t>
            </a:r>
            <a:r>
              <a:rPr lang="en-US" sz="3000" b="1" dirty="0">
                <a:solidFill>
                  <a:srgbClr val="000000"/>
                </a:solidFill>
                <a:latin typeface="Cambria"/>
                <a:ea typeface="Cambria"/>
                <a:cs typeface="Cambria"/>
                <a:sym typeface="Cambria"/>
              </a:rPr>
              <a:t>smart fire detection and evacuation system</a:t>
            </a:r>
            <a:r>
              <a:rPr lang="en-US" sz="3000" dirty="0">
                <a:solidFill>
                  <a:srgbClr val="000000"/>
                </a:solidFill>
                <a:latin typeface="Cambria"/>
                <a:ea typeface="Cambria"/>
                <a:cs typeface="Cambria"/>
                <a:sym typeface="Cambria"/>
              </a:rPr>
              <a:t>.</a:t>
            </a:r>
          </a:p>
          <a:p>
            <a:pPr marL="647700" lvl="1" indent="-323850" algn="just">
              <a:lnSpc>
                <a:spcPts val="4500"/>
              </a:lnSpc>
              <a:buFont typeface="Arial"/>
              <a:buChar char="•"/>
            </a:pPr>
            <a:r>
              <a:rPr lang="en-US" sz="3000" dirty="0">
                <a:solidFill>
                  <a:srgbClr val="000000"/>
                </a:solidFill>
                <a:latin typeface="Cambria"/>
                <a:ea typeface="Cambria"/>
                <a:cs typeface="Cambria"/>
                <a:sym typeface="Cambria"/>
              </a:rPr>
              <a:t>Monitors two independent paths using:</a:t>
            </a:r>
          </a:p>
          <a:p>
            <a:pPr algn="just">
              <a:lnSpc>
                <a:spcPts val="4500"/>
              </a:lnSpc>
            </a:pPr>
            <a:r>
              <a:rPr lang="en-US" sz="3000" dirty="0">
                <a:solidFill>
                  <a:srgbClr val="000000"/>
                </a:solidFill>
                <a:latin typeface="Cambria"/>
                <a:ea typeface="Cambria"/>
                <a:cs typeface="Cambria"/>
                <a:sym typeface="Cambria"/>
              </a:rPr>
              <a:t>                  MQ2 Smoke Sensor </a:t>
            </a:r>
          </a:p>
          <a:p>
            <a:pPr algn="just">
              <a:lnSpc>
                <a:spcPts val="4500"/>
              </a:lnSpc>
            </a:pPr>
            <a:r>
              <a:rPr lang="en-US" sz="3000" dirty="0">
                <a:solidFill>
                  <a:srgbClr val="000000"/>
                </a:solidFill>
                <a:latin typeface="Cambria"/>
                <a:ea typeface="Cambria"/>
                <a:cs typeface="Cambria"/>
                <a:sym typeface="Cambria"/>
              </a:rPr>
              <a:t>                  IR Flame Sensor</a:t>
            </a:r>
          </a:p>
          <a:p>
            <a:pPr algn="just">
              <a:lnSpc>
                <a:spcPts val="4500"/>
              </a:lnSpc>
            </a:pPr>
            <a:r>
              <a:rPr lang="en-US" sz="3000" dirty="0">
                <a:solidFill>
                  <a:srgbClr val="000000"/>
                </a:solidFill>
                <a:latin typeface="Cambria"/>
                <a:ea typeface="Cambria"/>
                <a:cs typeface="Cambria"/>
                <a:sym typeface="Cambria"/>
              </a:rPr>
              <a:t>                  DHT11 Temperature Sensor</a:t>
            </a:r>
          </a:p>
          <a:p>
            <a:pPr marL="647700" lvl="1" indent="-323850" algn="just">
              <a:lnSpc>
                <a:spcPts val="4500"/>
              </a:lnSpc>
              <a:buFont typeface="Arial"/>
              <a:buChar char="•"/>
            </a:pPr>
            <a:r>
              <a:rPr lang="en-US" sz="3000" dirty="0">
                <a:solidFill>
                  <a:srgbClr val="000000"/>
                </a:solidFill>
                <a:latin typeface="Cambria"/>
                <a:ea typeface="Cambria"/>
                <a:cs typeface="Cambria"/>
                <a:sym typeface="Cambria"/>
              </a:rPr>
              <a:t>Ultrasonic sensor detects human presence to activate system only when needed (power-saving).</a:t>
            </a:r>
          </a:p>
          <a:p>
            <a:pPr marL="647700" lvl="1" indent="-323850" algn="just">
              <a:lnSpc>
                <a:spcPts val="4500"/>
              </a:lnSpc>
              <a:buFont typeface="Arial"/>
              <a:buChar char="•"/>
            </a:pPr>
            <a:r>
              <a:rPr lang="en-US" sz="3000" dirty="0">
                <a:solidFill>
                  <a:srgbClr val="000000"/>
                </a:solidFill>
                <a:latin typeface="Cambria"/>
                <a:ea typeface="Cambria"/>
                <a:cs typeface="Cambria"/>
                <a:sym typeface="Cambria"/>
              </a:rPr>
              <a:t>LED indicators show path status:</a:t>
            </a:r>
          </a:p>
          <a:p>
            <a:pPr algn="just">
              <a:lnSpc>
                <a:spcPts val="4500"/>
              </a:lnSpc>
            </a:pPr>
            <a:r>
              <a:rPr lang="en-US" sz="3000" dirty="0">
                <a:solidFill>
                  <a:srgbClr val="000000"/>
                </a:solidFill>
                <a:latin typeface="Cambria"/>
                <a:ea typeface="Cambria"/>
                <a:cs typeface="Cambria"/>
                <a:sym typeface="Cambria"/>
              </a:rPr>
              <a:t>                  🟢 Safe | 🔵 Caution | 🔴 Fire (blinking)</a:t>
            </a:r>
          </a:p>
          <a:p>
            <a:pPr marL="647700" lvl="1" indent="-323850" algn="just">
              <a:lnSpc>
                <a:spcPts val="4500"/>
              </a:lnSpc>
              <a:buFont typeface="Arial"/>
              <a:buChar char="•"/>
            </a:pPr>
            <a:r>
              <a:rPr lang="en-US" sz="3000" dirty="0">
                <a:solidFill>
                  <a:srgbClr val="000000"/>
                </a:solidFill>
                <a:latin typeface="Cambria"/>
                <a:ea typeface="Cambria"/>
                <a:cs typeface="Cambria"/>
                <a:sym typeface="Cambria"/>
              </a:rPr>
              <a:t>I2C LCD displays real-time messages (e.g., “Path 1: Safe”).</a:t>
            </a:r>
          </a:p>
          <a:p>
            <a:pPr marL="647700" lvl="1" indent="-323850" algn="just">
              <a:lnSpc>
                <a:spcPts val="4500"/>
              </a:lnSpc>
              <a:buFont typeface="Arial"/>
              <a:buChar char="•"/>
            </a:pPr>
            <a:r>
              <a:rPr lang="en-US" sz="3000" dirty="0">
                <a:solidFill>
                  <a:srgbClr val="000000"/>
                </a:solidFill>
                <a:latin typeface="Cambria"/>
                <a:ea typeface="Cambria"/>
                <a:cs typeface="Cambria"/>
                <a:sym typeface="Cambria"/>
              </a:rPr>
              <a:t>Buzzer gives intermittent alert during fire.</a:t>
            </a:r>
          </a:p>
          <a:p>
            <a:pPr marL="647700" lvl="1" indent="-323850" algn="just">
              <a:lnSpc>
                <a:spcPts val="4500"/>
              </a:lnSpc>
              <a:buFont typeface="Arial"/>
              <a:buChar char="•"/>
            </a:pPr>
            <a:r>
              <a:rPr lang="en-US" sz="3000" dirty="0">
                <a:solidFill>
                  <a:srgbClr val="000000"/>
                </a:solidFill>
                <a:latin typeface="Cambria"/>
                <a:ea typeface="Cambria"/>
                <a:cs typeface="Cambria"/>
                <a:sym typeface="Cambria"/>
              </a:rPr>
              <a:t>Servo motors automatically open safest escape path.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96918" y="2761653"/>
            <a:ext cx="14663884" cy="5871351"/>
          </a:xfrm>
          <a:prstGeom prst="rect">
            <a:avLst/>
          </a:prstGeom>
        </p:spPr>
        <p:txBody>
          <a:bodyPr lIns="0" tIns="0" rIns="0" bIns="0" rtlCol="0" anchor="t">
            <a:spAutoFit/>
          </a:bodyPr>
          <a:lstStyle/>
          <a:p>
            <a:pPr algn="just">
              <a:lnSpc>
                <a:spcPts val="4183"/>
              </a:lnSpc>
            </a:pPr>
            <a:r>
              <a:rPr lang="en-US" sz="2789" b="1" dirty="0">
                <a:solidFill>
                  <a:srgbClr val="000000"/>
                </a:solidFill>
                <a:latin typeface="Cambria"/>
                <a:ea typeface="Cambria"/>
                <a:cs typeface="Cambria"/>
                <a:sym typeface="Cambria"/>
              </a:rPr>
              <a:t>Hardware</a:t>
            </a:r>
            <a:r>
              <a:rPr lang="en-US" sz="2789" dirty="0">
                <a:solidFill>
                  <a:srgbClr val="000000"/>
                </a:solidFill>
                <a:latin typeface="Cambria"/>
                <a:ea typeface="Cambria"/>
                <a:cs typeface="Cambria"/>
                <a:sym typeface="Cambria"/>
              </a:rPr>
              <a:t>:</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Arduino Uno R3</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Sensors: MQ2, IR Flame, DHT11 (x2 each)</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Ultrasonic sensor for human detection</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I2C 16x2 LCD, LEDs, buzzer</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Servo motors for physical path redirection</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Powered using external 5V/12V supply</a:t>
            </a:r>
          </a:p>
          <a:p>
            <a:pPr algn="just">
              <a:lnSpc>
                <a:spcPts val="4183"/>
              </a:lnSpc>
            </a:pPr>
            <a:r>
              <a:rPr lang="en-US" sz="2789" b="1" dirty="0">
                <a:solidFill>
                  <a:srgbClr val="000000"/>
                </a:solidFill>
                <a:latin typeface="Cambria"/>
                <a:ea typeface="Cambria"/>
                <a:cs typeface="Cambria"/>
                <a:sym typeface="Cambria"/>
              </a:rPr>
              <a:t>Software</a:t>
            </a:r>
            <a:r>
              <a:rPr lang="en-US" sz="2789" dirty="0">
                <a:solidFill>
                  <a:srgbClr val="000000"/>
                </a:solidFill>
                <a:latin typeface="Cambria"/>
                <a:ea typeface="Cambria"/>
                <a:cs typeface="Cambria"/>
                <a:sym typeface="Cambria"/>
              </a:rPr>
              <a:t>:</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Arduino IDE (C/C++)</a:t>
            </a: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Libraries: </a:t>
            </a:r>
            <a:r>
              <a:rPr lang="en-US" sz="2789" dirty="0" err="1">
                <a:solidFill>
                  <a:srgbClr val="000000"/>
                </a:solidFill>
                <a:latin typeface="Cambria"/>
                <a:ea typeface="Cambria"/>
                <a:cs typeface="Cambria"/>
                <a:sym typeface="Cambria"/>
              </a:rPr>
              <a:t>Wire.h</a:t>
            </a:r>
            <a:r>
              <a:rPr lang="en-US" sz="2789" dirty="0">
                <a:solidFill>
                  <a:srgbClr val="000000"/>
                </a:solidFill>
                <a:latin typeface="Cambria"/>
                <a:ea typeface="Cambria"/>
                <a:cs typeface="Cambria"/>
                <a:sym typeface="Cambria"/>
              </a:rPr>
              <a:t>, LiquidCrystal_I2C.h, </a:t>
            </a:r>
            <a:r>
              <a:rPr lang="en-US" sz="2789" dirty="0" err="1">
                <a:solidFill>
                  <a:srgbClr val="000000"/>
                </a:solidFill>
                <a:latin typeface="Cambria"/>
                <a:ea typeface="Cambria"/>
                <a:cs typeface="Cambria"/>
                <a:sym typeface="Cambria"/>
              </a:rPr>
              <a:t>DHT.h</a:t>
            </a:r>
            <a:endParaRPr lang="en-US" sz="2789" dirty="0">
              <a:solidFill>
                <a:srgbClr val="000000"/>
              </a:solidFill>
              <a:latin typeface="Cambria"/>
              <a:ea typeface="Cambria"/>
              <a:cs typeface="Cambria"/>
              <a:sym typeface="Cambria"/>
            </a:endParaRPr>
          </a:p>
          <a:p>
            <a:pPr marL="602173" lvl="1" indent="-301087" algn="just">
              <a:lnSpc>
                <a:spcPts val="4183"/>
              </a:lnSpc>
              <a:buFont typeface="Arial"/>
              <a:buChar char="•"/>
            </a:pPr>
            <a:r>
              <a:rPr lang="en-US" sz="2789" dirty="0">
                <a:solidFill>
                  <a:srgbClr val="000000"/>
                </a:solidFill>
                <a:latin typeface="Cambria"/>
                <a:ea typeface="Cambria"/>
                <a:cs typeface="Cambria"/>
                <a:sym typeface="Cambria"/>
              </a:rPr>
              <a:t>Serial monitor for debugging and real-time sensor data logging</a:t>
            </a:r>
          </a:p>
        </p:txBody>
      </p:sp>
      <p:sp>
        <p:nvSpPr>
          <p:cNvPr id="4" name="Freeform 4"/>
          <p:cNvSpPr/>
          <p:nvPr/>
        </p:nvSpPr>
        <p:spPr>
          <a:xfrm>
            <a:off x="14213249" y="7236268"/>
            <a:ext cx="1464484" cy="1464484"/>
          </a:xfrm>
          <a:custGeom>
            <a:avLst/>
            <a:gdLst/>
            <a:ahLst/>
            <a:cxnLst/>
            <a:rect l="l" t="t" r="r" b="b"/>
            <a:pathLst>
              <a:path w="1464484" h="1464484">
                <a:moveTo>
                  <a:pt x="0" y="0"/>
                </a:moveTo>
                <a:lnTo>
                  <a:pt x="1464484" y="0"/>
                </a:lnTo>
                <a:lnTo>
                  <a:pt x="1464484" y="1464484"/>
                </a:lnTo>
                <a:lnTo>
                  <a:pt x="0" y="1464484"/>
                </a:lnTo>
                <a:lnTo>
                  <a:pt x="0" y="0"/>
                </a:lnTo>
                <a:close/>
              </a:path>
            </a:pathLst>
          </a:custGeom>
          <a:blipFill>
            <a:blip r:embed="rId2"/>
            <a:stretch>
              <a:fillRect/>
            </a:stretch>
          </a:blipFill>
        </p:spPr>
      </p:sp>
      <p:sp>
        <p:nvSpPr>
          <p:cNvPr id="5" name="Freeform 5"/>
          <p:cNvSpPr/>
          <p:nvPr/>
        </p:nvSpPr>
        <p:spPr>
          <a:xfrm>
            <a:off x="12202158" y="3103843"/>
            <a:ext cx="4563199" cy="3224660"/>
          </a:xfrm>
          <a:custGeom>
            <a:avLst/>
            <a:gdLst/>
            <a:ahLst/>
            <a:cxnLst/>
            <a:rect l="l" t="t" r="r" b="b"/>
            <a:pathLst>
              <a:path w="4563199" h="3224660">
                <a:moveTo>
                  <a:pt x="0" y="0"/>
                </a:moveTo>
                <a:lnTo>
                  <a:pt x="4563198" y="0"/>
                </a:lnTo>
                <a:lnTo>
                  <a:pt x="4563198" y="3224661"/>
                </a:lnTo>
                <a:lnTo>
                  <a:pt x="0" y="3224661"/>
                </a:lnTo>
                <a:lnTo>
                  <a:pt x="0" y="0"/>
                </a:lnTo>
                <a:close/>
              </a:path>
            </a:pathLst>
          </a:custGeom>
          <a:blipFill>
            <a:blip r:embed="rId3"/>
            <a:stretch>
              <a:fillRect/>
            </a:stretch>
          </a:blipFill>
        </p:spPr>
      </p:sp>
      <p:sp>
        <p:nvSpPr>
          <p:cNvPr id="6" name="TextBox 6"/>
          <p:cNvSpPr txBox="1"/>
          <p:nvPr/>
        </p:nvSpPr>
        <p:spPr>
          <a:xfrm>
            <a:off x="2053592" y="1115387"/>
            <a:ext cx="14180815"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HARDWARE / SOFTWARE 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378691" y="1797822"/>
            <a:ext cx="13530618" cy="7460478"/>
          </a:xfrm>
          <a:custGeom>
            <a:avLst/>
            <a:gdLst/>
            <a:ahLst/>
            <a:cxnLst/>
            <a:rect l="l" t="t" r="r" b="b"/>
            <a:pathLst>
              <a:path w="13530618" h="7460478">
                <a:moveTo>
                  <a:pt x="0" y="0"/>
                </a:moveTo>
                <a:lnTo>
                  <a:pt x="13530618" y="0"/>
                </a:lnTo>
                <a:lnTo>
                  <a:pt x="13530618" y="7460478"/>
                </a:lnTo>
                <a:lnTo>
                  <a:pt x="0" y="7460478"/>
                </a:lnTo>
                <a:lnTo>
                  <a:pt x="0" y="0"/>
                </a:lnTo>
                <a:close/>
              </a:path>
            </a:pathLst>
          </a:custGeom>
          <a:blipFill>
            <a:blip r:embed="rId2"/>
            <a:stretch>
              <a:fillRect t="-24268" b="-11754"/>
            </a:stretch>
          </a:blipFill>
        </p:spPr>
      </p:sp>
      <p:sp>
        <p:nvSpPr>
          <p:cNvPr id="4" name="TextBox 4"/>
          <p:cNvSpPr txBox="1"/>
          <p:nvPr/>
        </p:nvSpPr>
        <p:spPr>
          <a:xfrm>
            <a:off x="6396699" y="473709"/>
            <a:ext cx="5494602"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BLOCK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3096126" y="2178558"/>
            <a:ext cx="12095747" cy="7079742"/>
          </a:xfrm>
          <a:custGeom>
            <a:avLst/>
            <a:gdLst/>
            <a:ahLst/>
            <a:cxnLst/>
            <a:rect l="l" t="t" r="r" b="b"/>
            <a:pathLst>
              <a:path w="12095747" h="7079742">
                <a:moveTo>
                  <a:pt x="0" y="0"/>
                </a:moveTo>
                <a:lnTo>
                  <a:pt x="12095748" y="0"/>
                </a:lnTo>
                <a:lnTo>
                  <a:pt x="12095748" y="7079742"/>
                </a:lnTo>
                <a:lnTo>
                  <a:pt x="0" y="7079742"/>
                </a:lnTo>
                <a:lnTo>
                  <a:pt x="0" y="0"/>
                </a:lnTo>
                <a:close/>
              </a:path>
            </a:pathLst>
          </a:custGeom>
          <a:blipFill>
            <a:blip r:embed="rId2"/>
            <a:stretch>
              <a:fillRect t="-16581" b="-11555"/>
            </a:stretch>
          </a:blipFill>
        </p:spPr>
      </p:sp>
      <p:sp>
        <p:nvSpPr>
          <p:cNvPr id="4" name="TextBox 4"/>
          <p:cNvSpPr txBox="1"/>
          <p:nvPr/>
        </p:nvSpPr>
        <p:spPr>
          <a:xfrm>
            <a:off x="7165641" y="613458"/>
            <a:ext cx="3956715" cy="830484"/>
          </a:xfrm>
          <a:prstGeom prst="rect">
            <a:avLst/>
          </a:prstGeom>
        </p:spPr>
        <p:txBody>
          <a:bodyPr wrap="square"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FLOWCHART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660972" y="2885231"/>
            <a:ext cx="6313193" cy="3478294"/>
          </a:xfrm>
          <a:custGeom>
            <a:avLst/>
            <a:gdLst/>
            <a:ahLst/>
            <a:cxnLst/>
            <a:rect l="l" t="t" r="r" b="b"/>
            <a:pathLst>
              <a:path w="6694191" h="3765483">
                <a:moveTo>
                  <a:pt x="0" y="0"/>
                </a:moveTo>
                <a:lnTo>
                  <a:pt x="6694192" y="0"/>
                </a:lnTo>
                <a:lnTo>
                  <a:pt x="6694192" y="3765482"/>
                </a:lnTo>
                <a:lnTo>
                  <a:pt x="0" y="3765482"/>
                </a:lnTo>
                <a:lnTo>
                  <a:pt x="0" y="0"/>
                </a:lnTo>
                <a:close/>
              </a:path>
            </a:pathLst>
          </a:custGeom>
          <a:blipFill>
            <a:blip r:embed="rId2"/>
            <a:stretch>
              <a:fillRect/>
            </a:stretch>
          </a:blipFill>
        </p:spPr>
      </p:sp>
      <p:sp>
        <p:nvSpPr>
          <p:cNvPr id="5" name="TextBox 5"/>
          <p:cNvSpPr txBox="1"/>
          <p:nvPr/>
        </p:nvSpPr>
        <p:spPr>
          <a:xfrm>
            <a:off x="945472" y="4354198"/>
            <a:ext cx="9715500" cy="1550670"/>
          </a:xfrm>
          <a:prstGeom prst="rect">
            <a:avLst/>
          </a:prstGeom>
        </p:spPr>
        <p:txBody>
          <a:bodyPr wrap="square" lIns="0" tIns="0" rIns="0" bIns="0" rtlCol="0" anchor="t">
            <a:spAutoFit/>
          </a:bodyPr>
          <a:lstStyle/>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Path 2 shows fire</a:t>
            </a:r>
            <a:r>
              <a:rPr lang="en-US" sz="2799" dirty="0">
                <a:solidFill>
                  <a:srgbClr val="000000"/>
                </a:solidFill>
                <a:latin typeface="Cambria"/>
                <a:ea typeface="Cambria"/>
                <a:cs typeface="Cambria"/>
                <a:sym typeface="Cambria"/>
              </a:rPr>
              <a:t>: buzzer alerts + red LED blinking</a:t>
            </a:r>
          </a:p>
          <a:p>
            <a:pPr marL="604519" lvl="1" indent="-302260" algn="just">
              <a:lnSpc>
                <a:spcPts val="4199"/>
              </a:lnSpc>
              <a:buFont typeface="Arial"/>
              <a:buChar char="•"/>
            </a:pPr>
            <a:r>
              <a:rPr lang="en-US" sz="2799" b="1" dirty="0">
                <a:solidFill>
                  <a:srgbClr val="000000"/>
                </a:solidFill>
                <a:latin typeface="Cambria"/>
                <a:ea typeface="Cambria"/>
                <a:cs typeface="Cambria"/>
                <a:sym typeface="Cambria"/>
              </a:rPr>
              <a:t>Path 1 remains safe</a:t>
            </a:r>
            <a:r>
              <a:rPr lang="en-US" sz="2799" dirty="0">
                <a:solidFill>
                  <a:srgbClr val="000000"/>
                </a:solidFill>
                <a:latin typeface="Cambria"/>
                <a:ea typeface="Cambria"/>
                <a:cs typeface="Cambria"/>
                <a:sym typeface="Cambria"/>
              </a:rPr>
              <a:t>: green LED ON, servo opens the route</a:t>
            </a:r>
          </a:p>
          <a:p>
            <a:pPr algn="just">
              <a:lnSpc>
                <a:spcPts val="4199"/>
              </a:lnSpc>
            </a:pPr>
            <a:endParaRPr lang="en-US" sz="2799" dirty="0">
              <a:solidFill>
                <a:srgbClr val="000000"/>
              </a:solidFill>
              <a:latin typeface="Cambria"/>
              <a:ea typeface="Cambria"/>
              <a:cs typeface="Cambria"/>
              <a:sym typeface="Cambria"/>
            </a:endParaRPr>
          </a:p>
        </p:txBody>
      </p:sp>
      <p:sp>
        <p:nvSpPr>
          <p:cNvPr id="6" name="TextBox 6"/>
          <p:cNvSpPr txBox="1"/>
          <p:nvPr/>
        </p:nvSpPr>
        <p:spPr>
          <a:xfrm>
            <a:off x="5391686" y="1113530"/>
            <a:ext cx="7504629" cy="862009"/>
          </a:xfrm>
          <a:prstGeom prst="rect">
            <a:avLst/>
          </a:prstGeom>
        </p:spPr>
        <p:txBody>
          <a:bodyPr lIns="0" tIns="0" rIns="0" bIns="0" rtlCol="0" anchor="t">
            <a:spAutoFit/>
          </a:bodyPr>
          <a:lstStyle/>
          <a:p>
            <a:pPr algn="ctr">
              <a:lnSpc>
                <a:spcPts val="7087"/>
              </a:lnSpc>
              <a:spcBef>
                <a:spcPct val="0"/>
              </a:spcBef>
            </a:pPr>
            <a:r>
              <a:rPr lang="en-US" sz="5062" b="1" dirty="0">
                <a:solidFill>
                  <a:srgbClr val="2156A2"/>
                </a:solidFill>
                <a:latin typeface="Cambria"/>
                <a:ea typeface="Cambria"/>
                <a:cs typeface="Cambria"/>
                <a:sym typeface="Cambria"/>
              </a:rPr>
              <a:t>EXPERIMENTAL RESULTS </a:t>
            </a:r>
          </a:p>
        </p:txBody>
      </p:sp>
      <p:graphicFrame>
        <p:nvGraphicFramePr>
          <p:cNvPr id="7" name="Table 6">
            <a:extLst>
              <a:ext uri="{FF2B5EF4-FFF2-40B4-BE49-F238E27FC236}">
                <a16:creationId xmlns:a16="http://schemas.microsoft.com/office/drawing/2014/main" id="{34D81A6D-BBBB-C3CD-9A51-9546C6FE1ABA}"/>
              </a:ext>
            </a:extLst>
          </p:cNvPr>
          <p:cNvGraphicFramePr>
            <a:graphicFrameLocks noGrp="1"/>
          </p:cNvGraphicFramePr>
          <p:nvPr>
            <p:extLst>
              <p:ext uri="{D42A27DB-BD31-4B8C-83A1-F6EECF244321}">
                <p14:modId xmlns:p14="http://schemas.microsoft.com/office/powerpoint/2010/main" val="283566677"/>
              </p:ext>
            </p:extLst>
          </p:nvPr>
        </p:nvGraphicFramePr>
        <p:xfrm>
          <a:off x="1295400" y="7048500"/>
          <a:ext cx="15620998" cy="2490729"/>
        </p:xfrm>
        <a:graphic>
          <a:graphicData uri="http://schemas.openxmlformats.org/drawingml/2006/table">
            <a:tbl>
              <a:tblPr/>
              <a:tblGrid>
                <a:gridCol w="2521625">
                  <a:extLst>
                    <a:ext uri="{9D8B030D-6E8A-4147-A177-3AD203B41FA5}">
                      <a16:colId xmlns:a16="http://schemas.microsoft.com/office/drawing/2014/main" val="772564231"/>
                    </a:ext>
                  </a:extLst>
                </a:gridCol>
                <a:gridCol w="3012873">
                  <a:extLst>
                    <a:ext uri="{9D8B030D-6E8A-4147-A177-3AD203B41FA5}">
                      <a16:colId xmlns:a16="http://schemas.microsoft.com/office/drawing/2014/main" val="191154749"/>
                    </a:ext>
                  </a:extLst>
                </a:gridCol>
                <a:gridCol w="2521625">
                  <a:extLst>
                    <a:ext uri="{9D8B030D-6E8A-4147-A177-3AD203B41FA5}">
                      <a16:colId xmlns:a16="http://schemas.microsoft.com/office/drawing/2014/main" val="2144668088"/>
                    </a:ext>
                  </a:extLst>
                </a:gridCol>
                <a:gridCol w="2521625">
                  <a:extLst>
                    <a:ext uri="{9D8B030D-6E8A-4147-A177-3AD203B41FA5}">
                      <a16:colId xmlns:a16="http://schemas.microsoft.com/office/drawing/2014/main" val="3900602494"/>
                    </a:ext>
                  </a:extLst>
                </a:gridCol>
                <a:gridCol w="2521625">
                  <a:extLst>
                    <a:ext uri="{9D8B030D-6E8A-4147-A177-3AD203B41FA5}">
                      <a16:colId xmlns:a16="http://schemas.microsoft.com/office/drawing/2014/main" val="1351062605"/>
                    </a:ext>
                  </a:extLst>
                </a:gridCol>
                <a:gridCol w="2521625">
                  <a:extLst>
                    <a:ext uri="{9D8B030D-6E8A-4147-A177-3AD203B41FA5}">
                      <a16:colId xmlns:a16="http://schemas.microsoft.com/office/drawing/2014/main" val="432615520"/>
                    </a:ext>
                  </a:extLst>
                </a:gridCol>
              </a:tblGrid>
              <a:tr h="1179819">
                <a:tc>
                  <a:txBody>
                    <a:bodyPr/>
                    <a:lstStyle/>
                    <a:p>
                      <a:pPr algn="ctr"/>
                      <a:r>
                        <a:rPr lang="en-IN" sz="2400" b="1">
                          <a:latin typeface="Cambria" panose="02040503050406030204" pitchFamily="18" charset="0"/>
                          <a:ea typeface="Cambria" panose="02040503050406030204" pitchFamily="18" charset="0"/>
                        </a:rPr>
                        <a:t>Path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a:latin typeface="Cambria" panose="02040503050406030204" pitchFamily="18" charset="0"/>
                          <a:ea typeface="Cambria" panose="02040503050406030204" pitchFamily="18" charset="0"/>
                        </a:rPr>
                        <a:t>Temp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a:latin typeface="Cambria" panose="02040503050406030204" pitchFamily="18" charset="0"/>
                          <a:ea typeface="Cambria" panose="02040503050406030204" pitchFamily="18" charset="0"/>
                        </a:rPr>
                        <a:t>Smoke (Analog)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a:latin typeface="Cambria" panose="02040503050406030204" pitchFamily="18" charset="0"/>
                          <a:ea typeface="Cambria" panose="02040503050406030204" pitchFamily="18" charset="0"/>
                        </a:rPr>
                        <a:t>Flame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a:latin typeface="Cambria" panose="02040503050406030204" pitchFamily="18" charset="0"/>
                          <a:ea typeface="Cambria" panose="02040503050406030204" pitchFamily="18" charset="0"/>
                        </a:rPr>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b="1" dirty="0">
                          <a:latin typeface="Cambria" panose="02040503050406030204" pitchFamily="18" charset="0"/>
                          <a:ea typeface="Cambria" panose="02040503050406030204" pitchFamily="18" charset="0"/>
                        </a:rPr>
                        <a:t>Door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4511711"/>
                  </a:ext>
                </a:extLst>
              </a:tr>
              <a:tr h="655455">
                <a:tc>
                  <a:txBody>
                    <a:bodyPr/>
                    <a:lstStyle/>
                    <a:p>
                      <a:pPr algn="ctr"/>
                      <a:r>
                        <a:rPr lang="en-IN" sz="2400" b="1">
                          <a:latin typeface="Cambria" panose="02040503050406030204" pitchFamily="18" charset="0"/>
                          <a:ea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 Safe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Open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3870702"/>
                  </a:ext>
                </a:extLst>
              </a:tr>
              <a:tr h="655455">
                <a:tc>
                  <a:txBody>
                    <a:bodyPr/>
                    <a:lstStyle/>
                    <a:p>
                      <a:pPr algn="ctr"/>
                      <a:r>
                        <a:rPr lang="en-IN" sz="2400" b="1" dirty="0">
                          <a:latin typeface="Cambria" panose="02040503050406030204" pitchFamily="18" charset="0"/>
                          <a:ea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54.2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380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a:latin typeface="Cambria" panose="02040503050406030204" pitchFamily="18" charset="0"/>
                          <a:ea typeface="Cambria" panose="02040503050406030204" pitchFamily="18" charset="0"/>
                        </a:rPr>
                        <a:t>🔥 Fire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2400" dirty="0">
                          <a:latin typeface="Cambria" panose="02040503050406030204" pitchFamily="18" charset="0"/>
                          <a:ea typeface="Cambria" panose="02040503050406030204" pitchFamily="18" charset="0"/>
                        </a:rPr>
                        <a:t>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445863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838</Words>
  <Application>Microsoft Office PowerPoint</Application>
  <PresentationFormat>Custom</PresentationFormat>
  <Paragraphs>110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EvacGlow Final review</dc:title>
  <cp:lastModifiedBy>Mohammed Shameem Siddeek</cp:lastModifiedBy>
  <cp:revision>5</cp:revision>
  <cp:lastPrinted>2025-05-04T15:20:08Z</cp:lastPrinted>
  <dcterms:created xsi:type="dcterms:W3CDTF">2006-08-16T00:00:00Z</dcterms:created>
  <dcterms:modified xsi:type="dcterms:W3CDTF">2025-05-31T06:37:57Z</dcterms:modified>
  <dc:identifier>DAGmelZoyQw</dc:identifier>
</cp:coreProperties>
</file>