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16"/>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06" autoAdjust="0"/>
    <p:restoredTop sz="71818" autoAdjust="0"/>
  </p:normalViewPr>
  <p:slideViewPr>
    <p:cSldViewPr snapToGrid="0">
      <p:cViewPr varScale="1">
        <p:scale>
          <a:sx n="53" d="100"/>
          <a:sy n="53" d="100"/>
        </p:scale>
        <p:origin x="918"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06CAC-CCC0-4A99-B252-E3871B017C38}" type="datetimeFigureOut">
              <a:rPr lang="en-IN" smtClean="0"/>
              <a:t>08-12-2022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64EFF-FAB0-451B-A5D9-8BCA8F410C6C}" type="slidenum">
              <a:rPr lang="en-IN" smtClean="0"/>
              <a:t>‹#›</a:t>
            </a:fld>
            <a:endParaRPr lang="en-IN"/>
          </a:p>
        </p:txBody>
      </p:sp>
    </p:spTree>
    <p:extLst>
      <p:ext uri="{BB962C8B-B14F-4D97-AF65-F5344CB8AC3E}">
        <p14:creationId xmlns:p14="http://schemas.microsoft.com/office/powerpoint/2010/main" val="2952272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Hello and welcome, my name is Suhail and today I will be presenting to you the results of the Data Analytics task.</a:t>
            </a:r>
          </a:p>
          <a:p>
            <a:endParaRPr lang="en-IN" dirty="0"/>
          </a:p>
        </p:txBody>
      </p:sp>
      <p:sp>
        <p:nvSpPr>
          <p:cNvPr id="4" name="Slide Number Placeholder 3"/>
          <p:cNvSpPr>
            <a:spLocks noGrp="1"/>
          </p:cNvSpPr>
          <p:nvPr>
            <p:ph type="sldNum" sz="quarter" idx="10"/>
          </p:nvPr>
        </p:nvSpPr>
        <p:spPr/>
        <p:txBody>
          <a:bodyPr/>
          <a:lstStyle/>
          <a:p>
            <a:fld id="{D7664EFF-FAB0-451B-A5D9-8BCA8F410C6C}" type="slidenum">
              <a:rPr lang="en-IN" smtClean="0"/>
              <a:t>1</a:t>
            </a:fld>
            <a:endParaRPr lang="en-IN"/>
          </a:p>
        </p:txBody>
      </p:sp>
    </p:spTree>
    <p:extLst>
      <p:ext uri="{BB962C8B-B14F-4D97-AF65-F5344CB8AC3E}">
        <p14:creationId xmlns:p14="http://schemas.microsoft.com/office/powerpoint/2010/main" val="4226817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So to summarize:</a:t>
            </a:r>
          </a:p>
          <a:p>
            <a:pPr lvl="0"/>
            <a:endParaRPr lang="en-US" dirty="0" smtClean="0"/>
          </a:p>
          <a:p>
            <a:pPr lvl="0"/>
            <a:r>
              <a:rPr lang="en-US" dirty="0" smtClean="0"/>
              <a:t>We tackled this task and found the top 5 most popular categories as asked, but we also went one step further.</a:t>
            </a:r>
          </a:p>
          <a:p>
            <a:pPr lvl="0"/>
            <a:endParaRPr lang="en-US" dirty="0" smtClean="0"/>
          </a:p>
          <a:p>
            <a:pPr lvl="0"/>
            <a:r>
              <a:rPr lang="en-US" dirty="0" smtClean="0"/>
              <a:t>- We found that animals and technology are the two most popular categories, suggesting that users like both ‘real</a:t>
            </a:r>
            <a:r>
              <a:rPr lang="en-US" baseline="0" dirty="0" smtClean="0"/>
              <a:t> life</a:t>
            </a:r>
            <a:r>
              <a:rPr lang="en-US" dirty="0" smtClean="0"/>
              <a:t>’ and ‘factual’ content</a:t>
            </a:r>
          </a:p>
          <a:p>
            <a:pPr marL="0" lvl="0" indent="0">
              <a:buFontTx/>
              <a:buNone/>
            </a:pPr>
            <a:r>
              <a:rPr lang="en-US" dirty="0" smtClean="0"/>
              <a:t>- We also found that eating</a:t>
            </a:r>
            <a:r>
              <a:rPr lang="en-US" baseline="0" dirty="0" smtClean="0"/>
              <a:t> healthy and food have there spot in the top 5 so we can use it as an advantage by making collaborations with some cooking show.</a:t>
            </a:r>
            <a:r>
              <a:rPr lang="en-US" dirty="0" smtClean="0"/>
              <a:t> </a:t>
            </a:r>
          </a:p>
          <a:p>
            <a:pPr marL="0" lvl="0" indent="0">
              <a:buFontTx/>
              <a:buNone/>
            </a:pPr>
            <a:r>
              <a:rPr lang="en-US" dirty="0" smtClean="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smtClean="0"/>
          </a:p>
          <a:p>
            <a:endParaRPr lang="en-IN" dirty="0"/>
          </a:p>
        </p:txBody>
      </p:sp>
      <p:sp>
        <p:nvSpPr>
          <p:cNvPr id="4" name="Slide Number Placeholder 3"/>
          <p:cNvSpPr>
            <a:spLocks noGrp="1"/>
          </p:cNvSpPr>
          <p:nvPr>
            <p:ph type="sldNum" sz="quarter" idx="10"/>
          </p:nvPr>
        </p:nvSpPr>
        <p:spPr/>
        <p:txBody>
          <a:bodyPr/>
          <a:lstStyle/>
          <a:p>
            <a:fld id="{D7664EFF-FAB0-451B-A5D9-8BCA8F410C6C}" type="slidenum">
              <a:rPr lang="en-IN" smtClean="0"/>
              <a:t>10</a:t>
            </a:fld>
            <a:endParaRPr lang="en-IN"/>
          </a:p>
        </p:txBody>
      </p:sp>
    </p:spTree>
    <p:extLst>
      <p:ext uri="{BB962C8B-B14F-4D97-AF65-F5344CB8AC3E}">
        <p14:creationId xmlns:p14="http://schemas.microsoft.com/office/powerpoint/2010/main" val="2483726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 you very much for listening, please feel free to ask any questions that you may have!</a:t>
            </a:r>
          </a:p>
          <a:p>
            <a:endParaRPr lang="en-IN" dirty="0"/>
          </a:p>
        </p:txBody>
      </p:sp>
      <p:sp>
        <p:nvSpPr>
          <p:cNvPr id="4" name="Slide Number Placeholder 3"/>
          <p:cNvSpPr>
            <a:spLocks noGrp="1"/>
          </p:cNvSpPr>
          <p:nvPr>
            <p:ph type="sldNum" sz="quarter" idx="10"/>
          </p:nvPr>
        </p:nvSpPr>
        <p:spPr/>
        <p:txBody>
          <a:bodyPr/>
          <a:lstStyle/>
          <a:p>
            <a:fld id="{D7664EFF-FAB0-451B-A5D9-8BCA8F410C6C}" type="slidenum">
              <a:rPr lang="en-IN" smtClean="0"/>
              <a:t>11</a:t>
            </a:fld>
            <a:endParaRPr lang="en-IN"/>
          </a:p>
        </p:txBody>
      </p:sp>
    </p:spTree>
    <p:extLst>
      <p:ext uri="{BB962C8B-B14F-4D97-AF65-F5344CB8AC3E}">
        <p14:creationId xmlns:p14="http://schemas.microsoft.com/office/powerpoint/2010/main" val="3088372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latin typeface="Arial" panose="020B0604020202020204" pitchFamily="34" charset="0"/>
                <a:cs typeface="Arial" panose="020B0604020202020204" pitchFamily="34" charset="0"/>
              </a:rPr>
              <a:t>Today's agenda will be as follows:</a:t>
            </a:r>
          </a:p>
          <a:p>
            <a:pPr lvl="0"/>
            <a:endParaRPr lang="en-US" dirty="0" smtClean="0">
              <a:latin typeface="Arial" panose="020B0604020202020204" pitchFamily="34" charset="0"/>
              <a:cs typeface="Arial" panose="020B0604020202020204" pitchFamily="34" charset="0"/>
            </a:endParaRPr>
          </a:p>
          <a:p>
            <a:pPr lvl="0"/>
            <a:r>
              <a:rPr lang="en-US" dirty="0" smtClean="0">
                <a:latin typeface="Arial" panose="020B0604020202020204" pitchFamily="34" charset="0"/>
                <a:cs typeface="Arial" panose="020B0604020202020204" pitchFamily="34" charset="0"/>
              </a:rPr>
              <a:t>1. We will recap the overall project to give a high level understanding of the business problem we're tackling and the specific requirements.</a:t>
            </a:r>
          </a:p>
          <a:p>
            <a:pPr lvl="0"/>
            <a:r>
              <a:rPr lang="en-US" dirty="0" smtClean="0">
                <a:latin typeface="Arial" panose="020B0604020202020204" pitchFamily="34" charset="0"/>
                <a:cs typeface="Arial" panose="020B0604020202020204" pitchFamily="34" charset="0"/>
              </a:rPr>
              <a:t>2. We will dive into the specific problem that we, the Data Analytics team, have been focusing on and will give some background as to why this is such a big problem.</a:t>
            </a:r>
          </a:p>
          <a:p>
            <a:pPr lvl="0"/>
            <a:r>
              <a:rPr lang="en-US" dirty="0" smtClean="0">
                <a:latin typeface="Arial" panose="020B0604020202020204" pitchFamily="34" charset="0"/>
                <a:cs typeface="Arial" panose="020B0604020202020204" pitchFamily="34" charset="0"/>
              </a:rPr>
              <a:t>3. After introducing the problem, I will go over the team responsible from our side in tackling this task.</a:t>
            </a:r>
          </a:p>
          <a:p>
            <a:pPr lvl="0"/>
            <a:r>
              <a:rPr lang="en-US" dirty="0" smtClean="0">
                <a:latin typeface="Arial" panose="020B0604020202020204" pitchFamily="34" charset="0"/>
                <a:cs typeface="Arial" panose="020B0604020202020204" pitchFamily="34" charset="0"/>
              </a:rPr>
              <a:t>4. I will then go over the high-level process that we followed to complete this task, so that you have complete clarity in how we tackle these kinds of tasks.</a:t>
            </a:r>
          </a:p>
          <a:p>
            <a:pPr lvl="0"/>
            <a:r>
              <a:rPr lang="en-US" dirty="0" smtClean="0">
                <a:latin typeface="Arial" panose="020B0604020202020204" pitchFamily="34" charset="0"/>
                <a:cs typeface="Arial" panose="020B0604020202020204" pitchFamily="34" charset="0"/>
              </a:rPr>
              <a:t>5. Finally, I will go over the all important results and I will present them as a series of insights and visualizations from our analysis.</a:t>
            </a:r>
          </a:p>
          <a:p>
            <a:pPr lvl="0"/>
            <a:endParaRPr lang="en-US" dirty="0" smtClean="0">
              <a:latin typeface="Arial" panose="020B0604020202020204" pitchFamily="34" charset="0"/>
              <a:cs typeface="Arial" panose="020B0604020202020204" pitchFamily="34" charset="0"/>
            </a:endParaRPr>
          </a:p>
          <a:p>
            <a:pPr lvl="0"/>
            <a:r>
              <a:rPr lang="en-US" dirty="0" smtClean="0">
                <a:latin typeface="Arial" panose="020B0604020202020204" pitchFamily="34" charset="0"/>
                <a:cs typeface="Arial" panose="020B0604020202020204" pitchFamily="34" charset="0"/>
              </a:rPr>
              <a:t>To wrap up, I will summarize and open for any questions.</a:t>
            </a:r>
          </a:p>
          <a:p>
            <a:pPr lvl="0"/>
            <a:endParaRPr lang="en-US" dirty="0" smtClean="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0"/>
          </p:nvPr>
        </p:nvSpPr>
        <p:spPr/>
        <p:txBody>
          <a:bodyPr/>
          <a:lstStyle/>
          <a:p>
            <a:fld id="{D7664EFF-FAB0-451B-A5D9-8BCA8F410C6C}" type="slidenum">
              <a:rPr lang="en-IN" smtClean="0"/>
              <a:t>2</a:t>
            </a:fld>
            <a:endParaRPr lang="en-IN"/>
          </a:p>
        </p:txBody>
      </p:sp>
    </p:spTree>
    <p:extLst>
      <p:ext uri="{BB962C8B-B14F-4D97-AF65-F5344CB8AC3E}">
        <p14:creationId xmlns:p14="http://schemas.microsoft.com/office/powerpoint/2010/main" val="4065798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To kick things off let me recap this engagement.</a:t>
            </a:r>
          </a:p>
          <a:p>
            <a:pPr lvl="0"/>
            <a:endParaRPr lang="en-US" dirty="0" smtClean="0"/>
          </a:p>
          <a:p>
            <a:pPr lvl="0"/>
            <a:r>
              <a:rPr lang="en-US" dirty="0" smtClean="0"/>
              <a:t>We, Accenture have embarked on a 3 month pilot with Social Buzz to focus on 3 main tasks, aligned with some of the biggest challenges that you're currently facing. </a:t>
            </a:r>
          </a:p>
          <a:p>
            <a:pPr lvl="0"/>
            <a:endParaRPr lang="en-US" dirty="0" smtClean="0"/>
          </a:p>
          <a:p>
            <a:pPr lvl="0"/>
            <a:r>
              <a:rPr lang="en-US" dirty="0" smtClean="0"/>
              <a:t>Social Buzz has reached huge scale in recent years to become recognized as a global unicorn company. We are here to help you manage this scale and to guide you in the right direction.</a:t>
            </a:r>
          </a:p>
          <a:p>
            <a:pPr lvl="0"/>
            <a:endParaRPr lang="en-US" dirty="0" smtClean="0"/>
          </a:p>
          <a:p>
            <a:pPr lvl="0"/>
            <a:r>
              <a:rPr lang="en-US" dirty="0" smtClean="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smtClean="0"/>
          </a:p>
          <a:p>
            <a:endParaRPr lang="en-IN" dirty="0"/>
          </a:p>
        </p:txBody>
      </p:sp>
      <p:sp>
        <p:nvSpPr>
          <p:cNvPr id="4" name="Slide Number Placeholder 3"/>
          <p:cNvSpPr>
            <a:spLocks noGrp="1"/>
          </p:cNvSpPr>
          <p:nvPr>
            <p:ph type="sldNum" sz="quarter" idx="10"/>
          </p:nvPr>
        </p:nvSpPr>
        <p:spPr/>
        <p:txBody>
          <a:bodyPr/>
          <a:lstStyle/>
          <a:p>
            <a:fld id="{D7664EFF-FAB0-451B-A5D9-8BCA8F410C6C}" type="slidenum">
              <a:rPr lang="en-IN" smtClean="0"/>
              <a:t>3</a:t>
            </a:fld>
            <a:endParaRPr lang="en-IN"/>
          </a:p>
        </p:txBody>
      </p:sp>
    </p:spTree>
    <p:extLst>
      <p:ext uri="{BB962C8B-B14F-4D97-AF65-F5344CB8AC3E}">
        <p14:creationId xmlns:p14="http://schemas.microsoft.com/office/powerpoint/2010/main" val="1192024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Focusing on the last point that I mentioned there, this is what the Data Analytics team has been specifically focused on.</a:t>
            </a:r>
          </a:p>
          <a:p>
            <a:pPr lvl="0"/>
            <a:endParaRPr lang="en-US" dirty="0" smtClean="0"/>
          </a:p>
          <a:p>
            <a:pPr lvl="0"/>
            <a:r>
              <a:rPr lang="en-US" dirty="0" smtClean="0"/>
              <a:t>Clearly with such grand scale, this comes with a lot of data and with such vast amounts of data comes challenges.</a:t>
            </a:r>
          </a:p>
          <a:p>
            <a:pPr lvl="0"/>
            <a:endParaRPr lang="en-US" dirty="0" smtClean="0"/>
          </a:p>
          <a:p>
            <a:pPr lvl="0"/>
            <a:r>
              <a:rPr lang="en-US" dirty="0" smtClean="0"/>
              <a:t>To give a background on how much data you've been creating:</a:t>
            </a:r>
          </a:p>
          <a:p>
            <a:pPr lvl="0"/>
            <a:r>
              <a:rPr lang="en-US" dirty="0" smtClean="0"/>
              <a:t>- You told us that your platform receives over 100000 posts per day which amounts to 36 500 000 posts every year, of which, this is all unstructured data making it very hard to make sense of.</a:t>
            </a:r>
          </a:p>
          <a:p>
            <a:pPr lvl="0"/>
            <a:endParaRPr lang="en-US" dirty="0" smtClean="0"/>
          </a:p>
          <a:p>
            <a:pPr lvl="0"/>
            <a:r>
              <a:rPr lang="en-US" dirty="0" smtClean="0"/>
              <a:t>In this day and age, content is king. Just look at some of the biggest platforms in the world, for example YouTube, Facebook and Netflix... they are all content businesses... </a:t>
            </a:r>
          </a:p>
          <a:p>
            <a:pPr lvl="0"/>
            <a:endParaRPr lang="en-US" dirty="0" smtClean="0"/>
          </a:p>
          <a:p>
            <a:pPr lvl="0"/>
            <a:r>
              <a:rPr lang="en-US" dirty="0" smtClean="0"/>
              <a:t>But how to capitalize on it when there is so much?</a:t>
            </a:r>
          </a:p>
          <a:p>
            <a:pPr lvl="0"/>
            <a:endParaRPr lang="en-US" dirty="0" smtClean="0"/>
          </a:p>
          <a:p>
            <a:pPr lvl="0"/>
            <a:r>
              <a:rPr lang="en-US" dirty="0" smtClean="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smtClean="0"/>
          </a:p>
          <a:p>
            <a:pPr lvl="0"/>
            <a:r>
              <a:rPr lang="en-US" dirty="0" smtClean="0"/>
              <a:t>And this is where out data analytics expertise comes in, with the insights that we've uncovered from this task, we can show you exactly how to take analytics to production at scale.</a:t>
            </a:r>
          </a:p>
          <a:p>
            <a:pPr lvl="0"/>
            <a:endParaRPr lang="en-US" dirty="0" smtClean="0"/>
          </a:p>
          <a:p>
            <a:endParaRPr lang="en-IN" dirty="0"/>
          </a:p>
        </p:txBody>
      </p:sp>
      <p:sp>
        <p:nvSpPr>
          <p:cNvPr id="4" name="Slide Number Placeholder 3"/>
          <p:cNvSpPr>
            <a:spLocks noGrp="1"/>
          </p:cNvSpPr>
          <p:nvPr>
            <p:ph type="sldNum" sz="quarter" idx="10"/>
          </p:nvPr>
        </p:nvSpPr>
        <p:spPr/>
        <p:txBody>
          <a:bodyPr/>
          <a:lstStyle/>
          <a:p>
            <a:fld id="{D7664EFF-FAB0-451B-A5D9-8BCA8F410C6C}" type="slidenum">
              <a:rPr lang="en-IN" smtClean="0"/>
              <a:t>4</a:t>
            </a:fld>
            <a:endParaRPr lang="en-IN"/>
          </a:p>
        </p:txBody>
      </p:sp>
    </p:spTree>
    <p:extLst>
      <p:ext uri="{BB962C8B-B14F-4D97-AF65-F5344CB8AC3E}">
        <p14:creationId xmlns:p14="http://schemas.microsoft.com/office/powerpoint/2010/main" val="2748868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smtClean="0"/>
          </a:p>
          <a:p>
            <a:pPr lvl="0"/>
            <a:r>
              <a:rPr lang="en-US" dirty="0" smtClean="0"/>
              <a:t>Marcus Rompton, a senior data expert has worked with the worlds biggest clients on solving their data problems and was heavily involved in the data engineering side of this project.</a:t>
            </a:r>
          </a:p>
          <a:p>
            <a:pPr lvl="0"/>
            <a:endParaRPr lang="en-US" dirty="0" smtClean="0"/>
          </a:p>
          <a:p>
            <a:pPr lvl="0"/>
            <a:r>
              <a:rPr lang="en-US" dirty="0" smtClean="0"/>
              <a:t>And finally myself Mohd Suhail Masroor</a:t>
            </a:r>
            <a:r>
              <a:rPr lang="en-US" baseline="0" dirty="0" smtClean="0"/>
              <a:t> </a:t>
            </a:r>
            <a:r>
              <a:rPr lang="en-US" dirty="0" smtClean="0"/>
              <a:t>,who was solely responsible for taking leadership guidance and delivering high quality insights from the raw datasets and turning these into business decisions.</a:t>
            </a:r>
          </a:p>
          <a:p>
            <a:pPr lvl="0"/>
            <a:endParaRPr lang="en-US" dirty="0" smtClean="0"/>
          </a:p>
          <a:p>
            <a:endParaRPr lang="en-IN" dirty="0"/>
          </a:p>
        </p:txBody>
      </p:sp>
      <p:sp>
        <p:nvSpPr>
          <p:cNvPr id="4" name="Slide Number Placeholder 3"/>
          <p:cNvSpPr>
            <a:spLocks noGrp="1"/>
          </p:cNvSpPr>
          <p:nvPr>
            <p:ph type="sldNum" sz="quarter" idx="10"/>
          </p:nvPr>
        </p:nvSpPr>
        <p:spPr/>
        <p:txBody>
          <a:bodyPr/>
          <a:lstStyle/>
          <a:p>
            <a:fld id="{D7664EFF-FAB0-451B-A5D9-8BCA8F410C6C}" type="slidenum">
              <a:rPr lang="en-IN" smtClean="0"/>
              <a:t>5</a:t>
            </a:fld>
            <a:endParaRPr lang="en-IN"/>
          </a:p>
        </p:txBody>
      </p:sp>
    </p:spTree>
    <p:extLst>
      <p:ext uri="{BB962C8B-B14F-4D97-AF65-F5344CB8AC3E}">
        <p14:creationId xmlns:p14="http://schemas.microsoft.com/office/powerpoint/2010/main" val="1082295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So, how did we tackle this problem? </a:t>
            </a:r>
          </a:p>
          <a:p>
            <a:pPr lvl="0"/>
            <a:endParaRPr lang="en-US" dirty="0" smtClean="0"/>
          </a:p>
          <a:p>
            <a:pPr lvl="0"/>
            <a:r>
              <a:rPr lang="en-US" dirty="0" smtClean="0"/>
              <a:t>Well, we approached it in 5 steps:</a:t>
            </a:r>
          </a:p>
          <a:p>
            <a:pPr lvl="0"/>
            <a:endParaRPr lang="en-US" dirty="0" smtClean="0"/>
          </a:p>
          <a:p>
            <a:pPr lvl="0"/>
            <a:r>
              <a:rPr lang="en-US" dirty="0" smtClean="0"/>
              <a:t>1. Data understanding - the key to success on any data project is to understand the data in detail. So we took the time to understand the data model and domain of your business.</a:t>
            </a:r>
          </a:p>
          <a:p>
            <a:pPr lvl="0"/>
            <a:r>
              <a:rPr lang="en-US" dirty="0" smtClean="0"/>
              <a:t>2. Data extraction - after understanding your business, we then architected what an ideal dataset should look like for this problem and extracted it from the relevant data sources.</a:t>
            </a:r>
          </a:p>
          <a:p>
            <a:pPr lvl="0"/>
            <a:r>
              <a:rPr lang="en-US" dirty="0" smtClean="0"/>
              <a:t>3. After extracting the raw data, we needed to process and model this data into a dataset that can precisely answer the business questions and produce analytics.</a:t>
            </a:r>
          </a:p>
          <a:p>
            <a:pPr lvl="0"/>
            <a:r>
              <a:rPr lang="en-US" dirty="0" smtClean="0"/>
              <a:t>4. With our new dataset, we used our analytical expertise to uncover insights from this dataset and to produce visualizations to describe the insights.</a:t>
            </a:r>
          </a:p>
          <a:p>
            <a:pPr lvl="0"/>
            <a:r>
              <a:rPr lang="en-US" dirty="0" smtClean="0"/>
              <a:t>5. And finally we used these insights to unlock business decisions and to make recommendations on next steps.</a:t>
            </a:r>
          </a:p>
          <a:p>
            <a:pPr lvl="0"/>
            <a:endParaRPr lang="en-US" dirty="0" smtClean="0"/>
          </a:p>
          <a:p>
            <a:endParaRPr lang="en-IN" dirty="0"/>
          </a:p>
        </p:txBody>
      </p:sp>
      <p:sp>
        <p:nvSpPr>
          <p:cNvPr id="4" name="Slide Number Placeholder 3"/>
          <p:cNvSpPr>
            <a:spLocks noGrp="1"/>
          </p:cNvSpPr>
          <p:nvPr>
            <p:ph type="sldNum" sz="quarter" idx="10"/>
          </p:nvPr>
        </p:nvSpPr>
        <p:spPr/>
        <p:txBody>
          <a:bodyPr/>
          <a:lstStyle/>
          <a:p>
            <a:fld id="{D7664EFF-FAB0-451B-A5D9-8BCA8F410C6C}" type="slidenum">
              <a:rPr lang="en-IN" smtClean="0"/>
              <a:t>6</a:t>
            </a:fld>
            <a:endParaRPr lang="en-IN"/>
          </a:p>
        </p:txBody>
      </p:sp>
    </p:spTree>
    <p:extLst>
      <p:ext uri="{BB962C8B-B14F-4D97-AF65-F5344CB8AC3E}">
        <p14:creationId xmlns:p14="http://schemas.microsoft.com/office/powerpoint/2010/main" val="3062513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From your data we found that you had a total of 16 unique categories of posts across your sample dataset. This includes things such as Food, Culture and Sport.</a:t>
            </a:r>
          </a:p>
          <a:p>
            <a:pPr lvl="0"/>
            <a:endParaRPr lang="en-US" dirty="0" smtClean="0"/>
          </a:p>
          <a:p>
            <a:pPr lvl="0"/>
            <a:r>
              <a:rPr lang="en-US" dirty="0" smtClean="0"/>
              <a:t>As well as this, there was 1967 posts reactions from just the Animals category alone! People obviously really like Animals!</a:t>
            </a:r>
          </a:p>
          <a:p>
            <a:pPr lvl="0"/>
            <a:endParaRPr lang="en-US" dirty="0" smtClean="0"/>
          </a:p>
          <a:p>
            <a:pPr lvl="0"/>
            <a:r>
              <a:rPr lang="en-US" dirty="0" smtClean="0"/>
              <a:t>And also the most common month for users to post within was December, since this is such a seasonal month with so many holidays and events, this is interesting to know that people are most active during this month!</a:t>
            </a:r>
          </a:p>
          <a:p>
            <a:pPr lvl="0"/>
            <a:endParaRPr lang="en-US" dirty="0" smtClean="0"/>
          </a:p>
          <a:p>
            <a:pPr lvl="0"/>
            <a:r>
              <a:rPr lang="en-US" dirty="0" smtClean="0"/>
              <a:t>But now, onto the main question... which is... what were the top 5 most popular categories of posts?</a:t>
            </a:r>
          </a:p>
          <a:p>
            <a:pPr lvl="0"/>
            <a:endParaRPr lang="en-US" dirty="0" smtClean="0"/>
          </a:p>
          <a:p>
            <a:endParaRPr lang="en-IN" dirty="0"/>
          </a:p>
        </p:txBody>
      </p:sp>
      <p:sp>
        <p:nvSpPr>
          <p:cNvPr id="4" name="Slide Number Placeholder 3"/>
          <p:cNvSpPr>
            <a:spLocks noGrp="1"/>
          </p:cNvSpPr>
          <p:nvPr>
            <p:ph type="sldNum" sz="quarter" idx="10"/>
          </p:nvPr>
        </p:nvSpPr>
        <p:spPr/>
        <p:txBody>
          <a:bodyPr/>
          <a:lstStyle/>
          <a:p>
            <a:fld id="{D7664EFF-FAB0-451B-A5D9-8BCA8F410C6C}" type="slidenum">
              <a:rPr lang="en-IN" smtClean="0"/>
              <a:t>7</a:t>
            </a:fld>
            <a:endParaRPr lang="en-IN"/>
          </a:p>
        </p:txBody>
      </p:sp>
    </p:spTree>
    <p:extLst>
      <p:ext uri="{BB962C8B-B14F-4D97-AF65-F5344CB8AC3E}">
        <p14:creationId xmlns:p14="http://schemas.microsoft.com/office/powerpoint/2010/main" val="182411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From our analysis you can see that the top 5 most popular categories of posts were animals, science,</a:t>
            </a:r>
            <a:r>
              <a:rPr lang="en-US" baseline="0" dirty="0" smtClean="0"/>
              <a:t> eating healthy, technology and </a:t>
            </a:r>
            <a:r>
              <a:rPr lang="en-US" dirty="0" smtClean="0"/>
              <a:t>food in descending order.</a:t>
            </a:r>
          </a:p>
          <a:p>
            <a:pPr lvl="0"/>
            <a:endParaRPr lang="en-US" dirty="0" smtClean="0"/>
          </a:p>
          <a:p>
            <a:pPr lvl="0"/>
            <a:r>
              <a:rPr lang="en-US" dirty="0" smtClean="0"/>
              <a:t>Food had an aggregate popularity score of almost 67000. It is very interesting to see both food and eating</a:t>
            </a:r>
            <a:r>
              <a:rPr lang="en-US" baseline="0" dirty="0" smtClean="0"/>
              <a:t> healthy</a:t>
            </a:r>
            <a:r>
              <a:rPr lang="en-US" dirty="0" smtClean="0"/>
              <a:t> within the top 5, it really shows what people enjoy consuming as content. But also interesting to see science and  technology too. Clearly users favor "real-life" content on this platform.</a:t>
            </a:r>
          </a:p>
          <a:p>
            <a:pPr lvl="0"/>
            <a:endParaRPr lang="en-US" dirty="0" smtClean="0"/>
          </a:p>
          <a:p>
            <a:pPr lvl="0"/>
            <a:r>
              <a:rPr lang="en-US" dirty="0" smtClean="0"/>
              <a:t>Furthermore animals is an interesting category because World</a:t>
            </a:r>
            <a:r>
              <a:rPr lang="en-US" baseline="0" dirty="0" smtClean="0"/>
              <a:t> animal welfare day in coming soon</a:t>
            </a:r>
            <a:r>
              <a:rPr lang="en-US" dirty="0" smtClean="0"/>
              <a:t>. This presents a huge opportunity for you to differentiate your platform and to run specific content or events linked to this category.</a:t>
            </a:r>
          </a:p>
          <a:p>
            <a:pPr lvl="0"/>
            <a:endParaRPr lang="en-US" dirty="0" smtClean="0"/>
          </a:p>
          <a:p>
            <a:endParaRPr lang="en-IN" dirty="0"/>
          </a:p>
        </p:txBody>
      </p:sp>
      <p:sp>
        <p:nvSpPr>
          <p:cNvPr id="4" name="Slide Number Placeholder 3"/>
          <p:cNvSpPr>
            <a:spLocks noGrp="1"/>
          </p:cNvSpPr>
          <p:nvPr>
            <p:ph type="sldNum" sz="quarter" idx="10"/>
          </p:nvPr>
        </p:nvSpPr>
        <p:spPr/>
        <p:txBody>
          <a:bodyPr/>
          <a:lstStyle/>
          <a:p>
            <a:fld id="{D7664EFF-FAB0-451B-A5D9-8BCA8F410C6C}" type="slidenum">
              <a:rPr lang="en-IN" smtClean="0"/>
              <a:t>8</a:t>
            </a:fld>
            <a:endParaRPr lang="en-IN"/>
          </a:p>
        </p:txBody>
      </p:sp>
    </p:spTree>
    <p:extLst>
      <p:ext uri="{BB962C8B-B14F-4D97-AF65-F5344CB8AC3E}">
        <p14:creationId xmlns:p14="http://schemas.microsoft.com/office/powerpoint/2010/main" val="3088676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Additionally, you can see from this chart the % split of popularity between the top 5 categories. There is not much difference between each of them.</a:t>
            </a:r>
          </a:p>
          <a:p>
            <a:pPr lvl="0"/>
            <a:endParaRPr lang="en-US" dirty="0" smtClean="0"/>
          </a:p>
          <a:p>
            <a:pPr lvl="0"/>
            <a:r>
              <a:rPr lang="en-US" dirty="0" smtClean="0"/>
              <a:t>However the difference between the 4th most popular, technology, and the 5th most popular, food, is much larger at 0.59%</a:t>
            </a:r>
          </a:p>
          <a:p>
            <a:pPr lvl="0"/>
            <a:endParaRPr lang="en-US" dirty="0" smtClean="0"/>
          </a:p>
          <a:p>
            <a:pPr lvl="0"/>
            <a:r>
              <a:rPr lang="en-US" dirty="0" smtClean="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smtClean="0"/>
          </a:p>
          <a:p>
            <a:endParaRPr lang="en-IN" dirty="0"/>
          </a:p>
        </p:txBody>
      </p:sp>
      <p:sp>
        <p:nvSpPr>
          <p:cNvPr id="4" name="Slide Number Placeholder 3"/>
          <p:cNvSpPr>
            <a:spLocks noGrp="1"/>
          </p:cNvSpPr>
          <p:nvPr>
            <p:ph type="sldNum" sz="quarter" idx="10"/>
          </p:nvPr>
        </p:nvSpPr>
        <p:spPr/>
        <p:txBody>
          <a:bodyPr/>
          <a:lstStyle/>
          <a:p>
            <a:fld id="{D7664EFF-FAB0-451B-A5D9-8BCA8F410C6C}" type="slidenum">
              <a:rPr lang="en-IN" smtClean="0"/>
              <a:t>9</a:t>
            </a:fld>
            <a:endParaRPr lang="en-IN"/>
          </a:p>
        </p:txBody>
      </p:sp>
    </p:spTree>
    <p:extLst>
      <p:ext uri="{BB962C8B-B14F-4D97-AF65-F5344CB8AC3E}">
        <p14:creationId xmlns:p14="http://schemas.microsoft.com/office/powerpoint/2010/main" val="1976634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57879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1384431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3134169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3842650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459132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849474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76775D-6B86-4358-9983-1289C18B3486}"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3259397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76775D-6B86-4358-9983-1289C18B3486}"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3666701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76775D-6B86-4358-9983-1289C18B3486}"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3095888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6775D-6B86-4358-9983-1289C18B3486}"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1971505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B676775D-6B86-4358-9983-1289C18B3486}"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189538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2417147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dirty="0"/>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B676775D-6B86-4358-9983-1289C18B3486}"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8398604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1564504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2491836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318940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2935165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42217472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76775D-6B86-4358-9983-1289C18B3486}"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28564557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76775D-6B86-4358-9983-1289C18B3486}"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33617935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76775D-6B86-4358-9983-1289C18B3486}"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9685002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6775D-6B86-4358-9983-1289C18B3486}"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2223801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21180597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B676775D-6B86-4358-9983-1289C18B3486}"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12513677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dirty="0"/>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B676775D-6B86-4358-9983-1289C18B3486}"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20601419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10561012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10232166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27707699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15439869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5323223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76775D-6B86-4358-9983-1289C18B3486}"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33232318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76775D-6B86-4358-9983-1289C18B3486}"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9619886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76775D-6B86-4358-9983-1289C18B3486}"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395581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76775D-6B86-4358-9983-1289C18B3486}"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2979640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6775D-6B86-4358-9983-1289C18B3486}"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470948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B676775D-6B86-4358-9983-1289C18B3486}"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3950743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dirty="0"/>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B676775D-6B86-4358-9983-1289C18B3486}"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523173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185671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6775D-6B86-4358-9983-1289C18B3486}"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408337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76775D-6B86-4358-9983-1289C18B3486}"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282063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76775D-6B86-4358-9983-1289C18B3486}"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21762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6775D-6B86-4358-9983-1289C18B3486}"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325423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B676775D-6B86-4358-9983-1289C18B3486}"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43408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dirty="0"/>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B676775D-6B86-4358-9983-1289C18B3486}"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E5C83-A843-4984-923F-DC935473EB24}" type="slidenum">
              <a:rPr lang="en-IN" smtClean="0"/>
              <a:t>‹#›</a:t>
            </a:fld>
            <a:endParaRPr lang="en-IN"/>
          </a:p>
        </p:txBody>
      </p:sp>
    </p:spTree>
    <p:extLst>
      <p:ext uri="{BB962C8B-B14F-4D97-AF65-F5344CB8AC3E}">
        <p14:creationId xmlns:p14="http://schemas.microsoft.com/office/powerpoint/2010/main" val="123633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B676775D-6B86-4358-9983-1289C18B3486}" type="datetimeFigureOut">
              <a:rPr lang="en-IN" smtClean="0"/>
              <a:t>08-12-2022</a:t>
            </a:fld>
            <a:endParaRPr lang="en-IN"/>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33DE5C83-A843-4984-923F-DC935473EB24}" type="slidenum">
              <a:rPr lang="en-IN" smtClean="0"/>
              <a:t>‹#›</a:t>
            </a:fld>
            <a:endParaRPr lang="en-IN"/>
          </a:p>
        </p:txBody>
      </p:sp>
    </p:spTree>
    <p:extLst>
      <p:ext uri="{BB962C8B-B14F-4D97-AF65-F5344CB8AC3E}">
        <p14:creationId xmlns:p14="http://schemas.microsoft.com/office/powerpoint/2010/main" val="481171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B676775D-6B86-4358-9983-1289C18B3486}" type="datetimeFigureOut">
              <a:rPr lang="en-IN" smtClean="0"/>
              <a:t>08-12-2022</a:t>
            </a:fld>
            <a:endParaRPr lang="en-IN"/>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33DE5C83-A843-4984-923F-DC935473EB24}" type="slidenum">
              <a:rPr lang="en-IN" smtClean="0"/>
              <a:t>‹#›</a:t>
            </a:fld>
            <a:endParaRPr lang="en-IN"/>
          </a:p>
        </p:txBody>
      </p:sp>
    </p:spTree>
    <p:extLst>
      <p:ext uri="{BB962C8B-B14F-4D97-AF65-F5344CB8AC3E}">
        <p14:creationId xmlns:p14="http://schemas.microsoft.com/office/powerpoint/2010/main" val="21852825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B676775D-6B86-4358-9983-1289C18B3486}" type="datetimeFigureOut">
              <a:rPr lang="en-IN" smtClean="0"/>
              <a:t>08-12-2022</a:t>
            </a:fld>
            <a:endParaRPr lang="en-IN"/>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33DE5C83-A843-4984-923F-DC935473EB24}" type="slidenum">
              <a:rPr lang="en-IN" smtClean="0"/>
              <a:t>‹#›</a:t>
            </a:fld>
            <a:endParaRPr lang="en-IN"/>
          </a:p>
        </p:txBody>
      </p:sp>
    </p:spTree>
    <p:extLst>
      <p:ext uri="{BB962C8B-B14F-4D97-AF65-F5344CB8AC3E}">
        <p14:creationId xmlns:p14="http://schemas.microsoft.com/office/powerpoint/2010/main" val="24705839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B676775D-6B86-4358-9983-1289C18B3486}" type="datetimeFigureOut">
              <a:rPr lang="en-IN" smtClean="0"/>
              <a:t>08-12-2022</a:t>
            </a:fld>
            <a:endParaRPr lang="en-IN"/>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33DE5C83-A843-4984-923F-DC935473EB24}" type="slidenum">
              <a:rPr lang="en-IN" smtClean="0"/>
              <a:t>‹#›</a:t>
            </a:fld>
            <a:endParaRPr lang="en-IN"/>
          </a:p>
        </p:txBody>
      </p:sp>
    </p:spTree>
    <p:extLst>
      <p:ext uri="{BB962C8B-B14F-4D97-AF65-F5344CB8AC3E}">
        <p14:creationId xmlns:p14="http://schemas.microsoft.com/office/powerpoint/2010/main" val="40823569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sv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image" Target="../media/image4.png"/><Relationship Id="rId5" Type="http://schemas.openxmlformats.org/officeDocument/2006/relationships/image" Target="../media/image18.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svg"/><Relationship Id="rId2" Type="http://schemas.openxmlformats.org/officeDocument/2006/relationships/slideLayout" Target="../slideLayouts/slideLayout35.xml"/><Relationship Id="rId1" Type="http://schemas.openxmlformats.org/officeDocument/2006/relationships/themeOverride" Target="../theme/themeOverride5.xml"/><Relationship Id="rId6" Type="http://schemas.openxmlformats.org/officeDocument/2006/relationships/image" Target="../media/image1.png"/><Relationship Id="rId5" Type="http://schemas.openxmlformats.org/officeDocument/2006/relationships/image" Target="../media/image21.sv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svg"/><Relationship Id="rId2" Type="http://schemas.openxmlformats.org/officeDocument/2006/relationships/slideLayout" Target="../slideLayouts/slideLayout13.xml"/><Relationship Id="rId1" Type="http://schemas.openxmlformats.org/officeDocument/2006/relationships/themeOverride" Target="../theme/themeOverride2.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4.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1.png"/><Relationship Id="rId5" Type="http://schemas.openxmlformats.org/officeDocument/2006/relationships/image" Target="../media/image6.svg"/><Relationship Id="rId10" Type="http://schemas.openxmlformats.org/officeDocument/2006/relationships/image" Target="../media/image8.jpeg"/><Relationship Id="rId4" Type="http://schemas.openxmlformats.org/officeDocument/2006/relationships/image" Target="../media/image6.pn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svg"/><Relationship Id="rId2" Type="http://schemas.openxmlformats.org/officeDocument/2006/relationships/slideLayout" Target="../slideLayouts/slideLayout24.xml"/><Relationship Id="rId1" Type="http://schemas.openxmlformats.org/officeDocument/2006/relationships/themeOverride" Target="../theme/themeOverride4.xml"/><Relationship Id="rId6" Type="http://schemas.openxmlformats.org/officeDocument/2006/relationships/image" Target="../media/image12.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image" Target="../media/image6.svg"/><Relationship Id="rId5" Type="http://schemas.openxmlformats.org/officeDocument/2006/relationships/image" Target="../media/image14.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image" Target="../media/image14.png"/><Relationship Id="rId5" Type="http://schemas.openxmlformats.org/officeDocument/2006/relationships/image" Target="../media/image8.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4" name="Group 3"/>
          <p:cNvGrpSpPr/>
          <p:nvPr/>
        </p:nvGrpSpPr>
        <p:grpSpPr>
          <a:xfrm>
            <a:off x="1088858" y="30079"/>
            <a:ext cx="11103142" cy="6827921"/>
            <a:chOff x="1104900" y="0"/>
            <a:chExt cx="17183100" cy="10287000"/>
          </a:xfrm>
        </p:grpSpPr>
        <p:sp>
          <p:nvSpPr>
            <p:cNvPr id="5" name="AutoShape 2"/>
            <p:cNvSpPr/>
            <p:nvPr/>
          </p:nvSpPr>
          <p:spPr>
            <a:xfrm>
              <a:off x="16394731" y="0"/>
              <a:ext cx="1893269" cy="10287000"/>
            </a:xfrm>
            <a:prstGeom prst="rect">
              <a:avLst/>
            </a:prstGeom>
            <a:solidFill>
              <a:srgbClr val="FFFFFF"/>
            </a:solidFill>
          </p:spPr>
        </p:sp>
        <p:grpSp>
          <p:nvGrpSpPr>
            <p:cNvPr id="6" name="Group 3"/>
            <p:cNvGrpSpPr/>
            <p:nvPr/>
          </p:nvGrpSpPr>
          <p:grpSpPr>
            <a:xfrm>
              <a:off x="6545735" y="406153"/>
              <a:ext cx="10042534" cy="9474693"/>
              <a:chOff x="0" y="0"/>
              <a:chExt cx="13390046" cy="12632924"/>
            </a:xfrm>
          </p:grpSpPr>
          <p:pic>
            <p:nvPicPr>
              <p:cNvPr id="12" name="Picture 4"/>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923321" y="0"/>
                <a:ext cx="3005065" cy="2794710"/>
              </a:xfrm>
              <a:prstGeom prst="rect">
                <a:avLst/>
              </a:prstGeom>
            </p:spPr>
          </p:pic>
          <p:pic>
            <p:nvPicPr>
              <p:cNvPr id="13" name="Picture 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923321" y="3279405"/>
                <a:ext cx="3005065" cy="2794710"/>
              </a:xfrm>
              <a:prstGeom prst="rect">
                <a:avLst/>
              </a:prstGeom>
            </p:spPr>
          </p:pic>
          <p:pic>
            <p:nvPicPr>
              <p:cNvPr id="14" name="Picture 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923321" y="6558809"/>
                <a:ext cx="3005065" cy="2794710"/>
              </a:xfrm>
              <a:prstGeom prst="rect">
                <a:avLst/>
              </a:prstGeom>
            </p:spPr>
          </p:pic>
          <p:pic>
            <p:nvPicPr>
              <p:cNvPr id="15" name="Picture 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923321" y="9838214"/>
                <a:ext cx="3005065" cy="2794710"/>
              </a:xfrm>
              <a:prstGeom prst="rect">
                <a:avLst/>
              </a:prstGeom>
            </p:spPr>
          </p:pic>
          <p:pic>
            <p:nvPicPr>
              <p:cNvPr id="16" name="Picture 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461660" y="0"/>
                <a:ext cx="3005065" cy="2794710"/>
              </a:xfrm>
              <a:prstGeom prst="rect">
                <a:avLst/>
              </a:prstGeom>
            </p:spPr>
          </p:pic>
          <p:pic>
            <p:nvPicPr>
              <p:cNvPr id="17" name="Picture 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461660" y="3279405"/>
                <a:ext cx="3005065" cy="2794710"/>
              </a:xfrm>
              <a:prstGeom prst="rect">
                <a:avLst/>
              </a:prstGeom>
            </p:spPr>
          </p:pic>
          <p:pic>
            <p:nvPicPr>
              <p:cNvPr id="18" name="Picture 10"/>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461660" y="6558809"/>
                <a:ext cx="3005065" cy="2794710"/>
              </a:xfrm>
              <a:prstGeom prst="rect">
                <a:avLst/>
              </a:prstGeom>
            </p:spPr>
          </p:pic>
          <p:pic>
            <p:nvPicPr>
              <p:cNvPr id="19" name="Picture 11"/>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461660" y="9838214"/>
                <a:ext cx="3005065" cy="2794710"/>
              </a:xfrm>
              <a:prstGeom prst="rect">
                <a:avLst/>
              </a:prstGeom>
            </p:spPr>
          </p:pic>
          <p:pic>
            <p:nvPicPr>
              <p:cNvPr id="20" name="Picture 12"/>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3005065" cy="2794710"/>
              </a:xfrm>
              <a:prstGeom prst="rect">
                <a:avLst/>
              </a:prstGeom>
            </p:spPr>
          </p:pic>
          <p:pic>
            <p:nvPicPr>
              <p:cNvPr id="21" name="Picture 13"/>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3279405"/>
                <a:ext cx="3005065" cy="2794710"/>
              </a:xfrm>
              <a:prstGeom prst="rect">
                <a:avLst/>
              </a:prstGeom>
            </p:spPr>
          </p:pic>
          <p:pic>
            <p:nvPicPr>
              <p:cNvPr id="22" name="Picture 14"/>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6558809"/>
                <a:ext cx="3005065" cy="2794710"/>
              </a:xfrm>
              <a:prstGeom prst="rect">
                <a:avLst/>
              </a:prstGeom>
            </p:spPr>
          </p:pic>
          <p:pic>
            <p:nvPicPr>
              <p:cNvPr id="23" name="Picture 1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9838214"/>
                <a:ext cx="3005065" cy="2794710"/>
              </a:xfrm>
              <a:prstGeom prst="rect">
                <a:avLst/>
              </a:prstGeom>
            </p:spPr>
          </p:pic>
          <p:pic>
            <p:nvPicPr>
              <p:cNvPr id="24" name="Picture 1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384981" y="0"/>
                <a:ext cx="3005065" cy="2794710"/>
              </a:xfrm>
              <a:prstGeom prst="rect">
                <a:avLst/>
              </a:prstGeom>
            </p:spPr>
          </p:pic>
          <p:pic>
            <p:nvPicPr>
              <p:cNvPr id="25" name="Picture 1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384981" y="3279405"/>
                <a:ext cx="3005065" cy="2794710"/>
              </a:xfrm>
              <a:prstGeom prst="rect">
                <a:avLst/>
              </a:prstGeom>
            </p:spPr>
          </p:pic>
          <p:pic>
            <p:nvPicPr>
              <p:cNvPr id="26" name="Picture 1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384981" y="6558809"/>
                <a:ext cx="3005065" cy="2794710"/>
              </a:xfrm>
              <a:prstGeom prst="rect">
                <a:avLst/>
              </a:prstGeom>
            </p:spPr>
          </p:pic>
          <p:pic>
            <p:nvPicPr>
              <p:cNvPr id="27" name="Picture 1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384981" y="9838214"/>
                <a:ext cx="3005065" cy="2794710"/>
              </a:xfrm>
              <a:prstGeom prst="rect">
                <a:avLst/>
              </a:prstGeom>
            </p:spPr>
          </p:pic>
        </p:grpSp>
        <p:grpSp>
          <p:nvGrpSpPr>
            <p:cNvPr id="7" name="Group 20"/>
            <p:cNvGrpSpPr/>
            <p:nvPr/>
          </p:nvGrpSpPr>
          <p:grpSpPr>
            <a:xfrm>
              <a:off x="1104900" y="824285"/>
              <a:ext cx="8750843" cy="8318192"/>
              <a:chOff x="0" y="0"/>
              <a:chExt cx="11667791" cy="11090922"/>
            </a:xfrm>
          </p:grpSpPr>
          <p:grpSp>
            <p:nvGrpSpPr>
              <p:cNvPr id="9" name="Group 21"/>
              <p:cNvGrpSpPr>
                <a:grpSpLocks noChangeAspect="1"/>
              </p:cNvGrpSpPr>
              <p:nvPr/>
            </p:nvGrpSpPr>
            <p:grpSpPr>
              <a:xfrm>
                <a:off x="1931835" y="1354967"/>
                <a:ext cx="9735956" cy="9735956"/>
                <a:chOff x="0" y="0"/>
                <a:chExt cx="6350000" cy="6350000"/>
              </a:xfrm>
            </p:grpSpPr>
            <p:sp>
              <p:nvSpPr>
                <p:cNvPr id="11"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10" name="Picture 2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b="321"/>
              <a:stretch>
                <a:fillRect/>
              </a:stretch>
            </p:blipFill>
            <p:spPr>
              <a:xfrm rot="-5115457">
                <a:off x="396140" y="376277"/>
                <a:ext cx="9735956" cy="9756713"/>
              </a:xfrm>
              <a:prstGeom prst="rect">
                <a:avLst/>
              </a:prstGeom>
            </p:spPr>
          </p:pic>
        </p:grpSp>
        <p:sp>
          <p:nvSpPr>
            <p:cNvPr id="8" name="TextBox 7"/>
            <p:cNvSpPr txBox="1"/>
            <p:nvPr/>
          </p:nvSpPr>
          <p:spPr>
            <a:xfrm>
              <a:off x="2615023" y="2920317"/>
              <a:ext cx="5208584" cy="3848698"/>
            </a:xfrm>
            <a:prstGeom prst="rect">
              <a:avLst/>
            </a:prstGeom>
            <a:noFill/>
          </p:spPr>
          <p:txBody>
            <a:bodyPr wrap="square" rtlCol="0">
              <a:spAutoFit/>
            </a:bodyPr>
            <a:lstStyle/>
            <a:p>
              <a:pPr algn="ctr"/>
              <a:r>
                <a:rPr lang="en-US" sz="8000" dirty="0">
                  <a:solidFill>
                    <a:schemeClr val="bg1"/>
                  </a:solidFill>
                  <a:latin typeface="Arial" panose="020B0604020202020204" pitchFamily="34" charset="0"/>
                  <a:cs typeface="Arial" panose="020B0604020202020204" pitchFamily="34" charset="0"/>
                </a:rPr>
                <a:t>Social</a:t>
              </a:r>
              <a:r>
                <a:rPr lang="en-US" sz="1100" dirty="0" smtClean="0">
                  <a:solidFill>
                    <a:schemeClr val="bg1"/>
                  </a:solidFill>
                  <a:latin typeface="Arial" panose="020B0604020202020204" pitchFamily="34" charset="0"/>
                  <a:cs typeface="Arial" panose="020B0604020202020204" pitchFamily="34" charset="0"/>
                </a:rPr>
                <a:t> </a:t>
              </a:r>
              <a:r>
                <a:rPr lang="en-US" sz="8000" dirty="0" smtClean="0">
                  <a:solidFill>
                    <a:schemeClr val="bg1"/>
                  </a:solidFill>
                  <a:latin typeface="Arial" panose="020B0604020202020204" pitchFamily="34" charset="0"/>
                  <a:cs typeface="Arial" panose="020B0604020202020204" pitchFamily="34" charset="0"/>
                </a:rPr>
                <a:t>Buzz</a:t>
              </a:r>
              <a:endParaRPr lang="en-IN" sz="1100"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5898700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794084"/>
            <a:ext cx="13475368" cy="8494296"/>
            <a:chOff x="327032" y="-1179605"/>
            <a:chExt cx="16932268" cy="12678109"/>
          </a:xfrm>
        </p:grpSpPr>
        <p:pic>
          <p:nvPicPr>
            <p:cNvPr id="5"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6"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7"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8"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9" name="TextBox 6"/>
            <p:cNvSpPr txBox="1"/>
            <p:nvPr/>
          </p:nvSpPr>
          <p:spPr>
            <a:xfrm>
              <a:off x="457200" y="4539600"/>
              <a:ext cx="4703553" cy="1527076"/>
            </a:xfrm>
            <a:prstGeom prst="rect">
              <a:avLst/>
            </a:prstGeom>
          </p:spPr>
          <p:txBody>
            <a:bodyPr wrap="square" lIns="0" tIns="0" rIns="0" bIns="0" rtlCol="0" anchor="t">
              <a:spAutoFit/>
            </a:bodyPr>
            <a:lstStyle/>
            <a:p>
              <a:pPr>
                <a:lnSpc>
                  <a:spcPts val="9600"/>
                </a:lnSpc>
              </a:pPr>
              <a:r>
                <a:rPr lang="en-US" sz="5400" spc="-80" dirty="0">
                  <a:solidFill>
                    <a:srgbClr val="000000"/>
                  </a:solidFill>
                  <a:latin typeface="Arial" panose="020B0604020202020204" pitchFamily="34" charset="0"/>
                  <a:cs typeface="Arial" panose="020B0604020202020204" pitchFamily="34" charset="0"/>
                </a:rPr>
                <a:t>Summary</a:t>
              </a:r>
              <a:endParaRPr lang="en-US" sz="8000" spc="-80" dirty="0">
                <a:solidFill>
                  <a:srgbClr val="000000"/>
                </a:solidFill>
                <a:latin typeface="Arial" panose="020B0604020202020204" pitchFamily="34" charset="0"/>
                <a:cs typeface="Arial" panose="020B0604020202020204" pitchFamily="34" charset="0"/>
              </a:endParaRPr>
            </a:p>
          </p:txBody>
        </p:sp>
        <p:grpSp>
          <p:nvGrpSpPr>
            <p:cNvPr id="10" name="Group 7"/>
            <p:cNvGrpSpPr/>
            <p:nvPr/>
          </p:nvGrpSpPr>
          <p:grpSpPr>
            <a:xfrm>
              <a:off x="327032" y="9481425"/>
              <a:ext cx="9711338" cy="2017079"/>
              <a:chOff x="0" y="0"/>
              <a:chExt cx="12948451" cy="2689439"/>
            </a:xfrm>
          </p:grpSpPr>
          <p:pic>
            <p:nvPicPr>
              <p:cNvPr id="22"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23"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24"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25"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1" name="Group 12"/>
            <p:cNvGrpSpPr/>
            <p:nvPr/>
          </p:nvGrpSpPr>
          <p:grpSpPr>
            <a:xfrm>
              <a:off x="327032" y="-1179605"/>
              <a:ext cx="9711338" cy="2017079"/>
              <a:chOff x="0" y="0"/>
              <a:chExt cx="12948451" cy="2689439"/>
            </a:xfrm>
          </p:grpSpPr>
          <p:pic>
            <p:nvPicPr>
              <p:cNvPr id="18"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9"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20"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21"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16"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17"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1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1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1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sp>
        <p:nvSpPr>
          <p:cNvPr id="2" name="TextBox 1"/>
          <p:cNvSpPr txBox="1"/>
          <p:nvPr/>
        </p:nvSpPr>
        <p:spPr>
          <a:xfrm>
            <a:off x="8421717" y="933569"/>
            <a:ext cx="3662926" cy="1200329"/>
          </a:xfrm>
          <a:prstGeom prst="rect">
            <a:avLst/>
          </a:prstGeom>
          <a:noFill/>
        </p:spPr>
        <p:txBody>
          <a:bodyPr wrap="none" rtlCol="0">
            <a:spAutoFit/>
          </a:bodyPr>
          <a:lstStyle/>
          <a:p>
            <a:pPr lvl="0"/>
            <a:r>
              <a:rPr lang="en-US" dirty="0"/>
              <a:t>animals and technology are the </a:t>
            </a:r>
            <a:r>
              <a:rPr lang="en-US" dirty="0" smtClean="0"/>
              <a:t>two</a:t>
            </a:r>
          </a:p>
          <a:p>
            <a:pPr lvl="0"/>
            <a:r>
              <a:rPr lang="en-US" dirty="0" smtClean="0"/>
              <a:t> </a:t>
            </a:r>
            <a:r>
              <a:rPr lang="en-US" dirty="0"/>
              <a:t>most popular categories, suggesting </a:t>
            </a:r>
            <a:endParaRPr lang="en-US" dirty="0" smtClean="0"/>
          </a:p>
          <a:p>
            <a:pPr lvl="0"/>
            <a:r>
              <a:rPr lang="en-US" dirty="0" smtClean="0"/>
              <a:t>that </a:t>
            </a:r>
            <a:r>
              <a:rPr lang="en-US" dirty="0"/>
              <a:t>users like both ‘real life’ </a:t>
            </a:r>
            <a:endParaRPr lang="en-US" dirty="0" smtClean="0"/>
          </a:p>
          <a:p>
            <a:pPr lvl="0"/>
            <a:r>
              <a:rPr lang="en-US" dirty="0" smtClean="0"/>
              <a:t>and </a:t>
            </a:r>
            <a:r>
              <a:rPr lang="en-US" dirty="0"/>
              <a:t>‘factual’ </a:t>
            </a:r>
            <a:r>
              <a:rPr lang="en-US" dirty="0" smtClean="0"/>
              <a:t>content</a:t>
            </a:r>
            <a:endParaRPr lang="en-US" dirty="0"/>
          </a:p>
        </p:txBody>
      </p:sp>
      <p:sp>
        <p:nvSpPr>
          <p:cNvPr id="3" name="TextBox 2"/>
          <p:cNvSpPr txBox="1"/>
          <p:nvPr/>
        </p:nvSpPr>
        <p:spPr>
          <a:xfrm>
            <a:off x="8421717" y="2831362"/>
            <a:ext cx="3832139" cy="1200329"/>
          </a:xfrm>
          <a:prstGeom prst="rect">
            <a:avLst/>
          </a:prstGeom>
          <a:noFill/>
        </p:spPr>
        <p:txBody>
          <a:bodyPr wrap="none" rtlCol="0">
            <a:spAutoFit/>
          </a:bodyPr>
          <a:lstStyle/>
          <a:p>
            <a:pPr lvl="0"/>
            <a:r>
              <a:rPr lang="en-US" dirty="0"/>
              <a:t>eating healthy and food have there </a:t>
            </a:r>
            <a:endParaRPr lang="en-US" dirty="0" smtClean="0"/>
          </a:p>
          <a:p>
            <a:pPr lvl="0"/>
            <a:r>
              <a:rPr lang="en-US" dirty="0" smtClean="0"/>
              <a:t>spot </a:t>
            </a:r>
            <a:r>
              <a:rPr lang="en-US" dirty="0"/>
              <a:t>in the top 5 so we can use it as </a:t>
            </a:r>
            <a:endParaRPr lang="en-US" dirty="0" smtClean="0"/>
          </a:p>
          <a:p>
            <a:pPr lvl="0"/>
            <a:r>
              <a:rPr lang="en-US" dirty="0" smtClean="0"/>
              <a:t>an </a:t>
            </a:r>
            <a:r>
              <a:rPr lang="en-US" dirty="0"/>
              <a:t>advantage by making </a:t>
            </a:r>
            <a:r>
              <a:rPr lang="en-US" dirty="0" smtClean="0"/>
              <a:t>collaborations</a:t>
            </a:r>
          </a:p>
          <a:p>
            <a:pPr lvl="0"/>
            <a:r>
              <a:rPr lang="en-US" dirty="0" smtClean="0"/>
              <a:t> </a:t>
            </a:r>
            <a:r>
              <a:rPr lang="en-US" dirty="0"/>
              <a:t>with some cooking show. </a:t>
            </a:r>
          </a:p>
        </p:txBody>
      </p:sp>
      <p:sp>
        <p:nvSpPr>
          <p:cNvPr id="26" name="TextBox 25"/>
          <p:cNvSpPr txBox="1"/>
          <p:nvPr/>
        </p:nvSpPr>
        <p:spPr>
          <a:xfrm>
            <a:off x="8386971" y="4533348"/>
            <a:ext cx="3776675" cy="2169825"/>
          </a:xfrm>
          <a:prstGeom prst="rect">
            <a:avLst/>
          </a:prstGeom>
          <a:noFill/>
        </p:spPr>
        <p:txBody>
          <a:bodyPr wrap="none" rtlCol="0">
            <a:spAutoFit/>
          </a:bodyPr>
          <a:lstStyle/>
          <a:p>
            <a:pPr>
              <a:lnSpc>
                <a:spcPts val="2660"/>
              </a:lnSpc>
            </a:pPr>
            <a:r>
              <a:rPr lang="en-US" spc="-19" dirty="0">
                <a:solidFill>
                  <a:srgbClr val="000000"/>
                </a:solidFill>
                <a:latin typeface="Graphik Regular" panose="020B0503030202060203" pitchFamily="34" charset="0"/>
              </a:rPr>
              <a:t>This ad-hoc analysis is insightful, </a:t>
            </a:r>
            <a:endParaRPr lang="en-US" spc="-19" dirty="0" smtClean="0">
              <a:solidFill>
                <a:srgbClr val="000000"/>
              </a:solidFill>
              <a:latin typeface="Graphik Regular" panose="020B0503030202060203" pitchFamily="34" charset="0"/>
            </a:endParaRPr>
          </a:p>
          <a:p>
            <a:pPr>
              <a:lnSpc>
                <a:spcPts val="2660"/>
              </a:lnSpc>
            </a:pPr>
            <a:r>
              <a:rPr lang="en-US" spc="-19" dirty="0" smtClean="0">
                <a:solidFill>
                  <a:srgbClr val="000000"/>
                </a:solidFill>
                <a:latin typeface="Graphik Regular" panose="020B0503030202060203" pitchFamily="34" charset="0"/>
              </a:rPr>
              <a:t>but </a:t>
            </a:r>
            <a:r>
              <a:rPr lang="en-US" spc="-19" dirty="0">
                <a:solidFill>
                  <a:srgbClr val="000000"/>
                </a:solidFill>
                <a:latin typeface="Graphik Regular" panose="020B0503030202060203" pitchFamily="34" charset="0"/>
              </a:rPr>
              <a:t>it's time to take this analysis </a:t>
            </a:r>
            <a:endParaRPr lang="en-US" spc="-19" dirty="0" smtClean="0">
              <a:solidFill>
                <a:srgbClr val="000000"/>
              </a:solidFill>
              <a:latin typeface="Graphik Regular" panose="020B0503030202060203" pitchFamily="34" charset="0"/>
            </a:endParaRPr>
          </a:p>
          <a:p>
            <a:pPr>
              <a:lnSpc>
                <a:spcPts val="2660"/>
              </a:lnSpc>
            </a:pPr>
            <a:r>
              <a:rPr lang="en-US" spc="-19" dirty="0" smtClean="0">
                <a:solidFill>
                  <a:srgbClr val="000000"/>
                </a:solidFill>
                <a:latin typeface="Graphik Regular" panose="020B0503030202060203" pitchFamily="34" charset="0"/>
              </a:rPr>
              <a:t>into </a:t>
            </a:r>
            <a:r>
              <a:rPr lang="en-US" spc="-19" dirty="0">
                <a:solidFill>
                  <a:srgbClr val="000000"/>
                </a:solidFill>
                <a:latin typeface="Graphik Regular" panose="020B0503030202060203" pitchFamily="34" charset="0"/>
              </a:rPr>
              <a:t>large scale production for </a:t>
            </a:r>
            <a:endParaRPr lang="en-US" spc="-19" dirty="0" smtClean="0">
              <a:solidFill>
                <a:srgbClr val="000000"/>
              </a:solidFill>
              <a:latin typeface="Graphik Regular" panose="020B0503030202060203" pitchFamily="34" charset="0"/>
            </a:endParaRPr>
          </a:p>
          <a:p>
            <a:pPr>
              <a:lnSpc>
                <a:spcPts val="2660"/>
              </a:lnSpc>
            </a:pPr>
            <a:r>
              <a:rPr lang="en-US" spc="-19" dirty="0" smtClean="0">
                <a:solidFill>
                  <a:srgbClr val="000000"/>
                </a:solidFill>
                <a:latin typeface="Graphik Regular" panose="020B0503030202060203" pitchFamily="34" charset="0"/>
              </a:rPr>
              <a:t>real-time </a:t>
            </a:r>
            <a:r>
              <a:rPr lang="en-US" spc="-19" dirty="0">
                <a:solidFill>
                  <a:srgbClr val="000000"/>
                </a:solidFill>
                <a:latin typeface="Graphik Regular" panose="020B0503030202060203" pitchFamily="34" charset="0"/>
              </a:rPr>
              <a:t>understanding of your </a:t>
            </a:r>
            <a:endParaRPr lang="en-US" spc="-19" dirty="0" smtClean="0">
              <a:solidFill>
                <a:srgbClr val="000000"/>
              </a:solidFill>
              <a:latin typeface="Graphik Regular" panose="020B0503030202060203" pitchFamily="34" charset="0"/>
            </a:endParaRPr>
          </a:p>
          <a:p>
            <a:pPr>
              <a:lnSpc>
                <a:spcPts val="2660"/>
              </a:lnSpc>
            </a:pPr>
            <a:r>
              <a:rPr lang="en-US" spc="-19" dirty="0" smtClean="0">
                <a:solidFill>
                  <a:srgbClr val="000000"/>
                </a:solidFill>
                <a:latin typeface="Graphik Regular" panose="020B0503030202060203" pitchFamily="34" charset="0"/>
              </a:rPr>
              <a:t>business</a:t>
            </a:r>
            <a:r>
              <a:rPr lang="en-US" spc="-19" dirty="0">
                <a:solidFill>
                  <a:srgbClr val="000000"/>
                </a:solidFill>
                <a:latin typeface="Graphik Regular" panose="020B0503030202060203" pitchFamily="34" charset="0"/>
              </a:rPr>
              <a:t>. We can show you how </a:t>
            </a:r>
            <a:endParaRPr lang="en-US" spc="-19" dirty="0" smtClean="0">
              <a:solidFill>
                <a:srgbClr val="000000"/>
              </a:solidFill>
              <a:latin typeface="Graphik Regular" panose="020B0503030202060203" pitchFamily="34" charset="0"/>
            </a:endParaRPr>
          </a:p>
          <a:p>
            <a:pPr>
              <a:lnSpc>
                <a:spcPts val="2660"/>
              </a:lnSpc>
            </a:pPr>
            <a:r>
              <a:rPr lang="en-US" spc="-19" dirty="0" smtClean="0">
                <a:solidFill>
                  <a:srgbClr val="000000"/>
                </a:solidFill>
                <a:latin typeface="Graphik Regular" panose="020B0503030202060203" pitchFamily="34" charset="0"/>
              </a:rPr>
              <a:t>to </a:t>
            </a:r>
            <a:r>
              <a:rPr lang="en-US" spc="-19" dirty="0">
                <a:solidFill>
                  <a:srgbClr val="000000"/>
                </a:solidFill>
                <a:latin typeface="Graphik Regular" panose="020B0503030202060203" pitchFamily="34" charset="0"/>
              </a:rPr>
              <a:t>do this.   </a:t>
            </a:r>
          </a:p>
        </p:txBody>
      </p:sp>
    </p:spTree>
    <p:extLst>
      <p:ext uri="{BB962C8B-B14F-4D97-AF65-F5344CB8AC3E}">
        <p14:creationId xmlns:p14="http://schemas.microsoft.com/office/powerpoint/2010/main" val="2612096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4" name="Group 3"/>
          <p:cNvGrpSpPr/>
          <p:nvPr/>
        </p:nvGrpSpPr>
        <p:grpSpPr>
          <a:xfrm>
            <a:off x="372734" y="-433137"/>
            <a:ext cx="11755097" cy="7892716"/>
            <a:chOff x="517113" y="-1140306"/>
            <a:chExt cx="17253775" cy="12551754"/>
          </a:xfrm>
        </p:grpSpPr>
        <p:sp>
          <p:nvSpPr>
            <p:cNvPr id="5" name="TextBox 2"/>
            <p:cNvSpPr txBox="1"/>
            <p:nvPr/>
          </p:nvSpPr>
          <p:spPr>
            <a:xfrm>
              <a:off x="5366680" y="5608197"/>
              <a:ext cx="5385739" cy="634253"/>
            </a:xfrm>
            <a:prstGeom prst="rect">
              <a:avLst/>
            </a:prstGeom>
          </p:spPr>
          <p:txBody>
            <a:bodyPr lIns="0" tIns="0" rIns="0" bIns="0" rtlCol="0" anchor="t">
              <a:spAutoFit/>
            </a:bodyPr>
            <a:lstStyle/>
            <a:p>
              <a:pPr>
                <a:lnSpc>
                  <a:spcPts val="3640"/>
                </a:lnSpc>
              </a:pPr>
              <a:r>
                <a:rPr lang="en-US" spc="-26" dirty="0">
                  <a:solidFill>
                    <a:srgbClr val="FFFFFF"/>
                  </a:solidFill>
                  <a:latin typeface="Arial" panose="020B0604020202020204" pitchFamily="34" charset="0"/>
                  <a:cs typeface="Arial" panose="020B0604020202020204" pitchFamily="34" charset="0"/>
                </a:rPr>
                <a:t>ANY QUESTIONS?</a:t>
              </a:r>
            </a:p>
          </p:txBody>
        </p:sp>
        <p:grpSp>
          <p:nvGrpSpPr>
            <p:cNvPr id="6" name="Group 3"/>
            <p:cNvGrpSpPr/>
            <p:nvPr/>
          </p:nvGrpSpPr>
          <p:grpSpPr>
            <a:xfrm>
              <a:off x="728428" y="3599225"/>
              <a:ext cx="3546595" cy="3371248"/>
              <a:chOff x="0" y="0"/>
              <a:chExt cx="4728794" cy="4494997"/>
            </a:xfrm>
          </p:grpSpPr>
          <p:grpSp>
            <p:nvGrpSpPr>
              <p:cNvPr id="24" name="Group 4"/>
              <p:cNvGrpSpPr>
                <a:grpSpLocks noChangeAspect="1"/>
              </p:cNvGrpSpPr>
              <p:nvPr/>
            </p:nvGrpSpPr>
            <p:grpSpPr>
              <a:xfrm>
                <a:off x="782946" y="549149"/>
                <a:ext cx="3945848" cy="3945848"/>
                <a:chOff x="0" y="0"/>
                <a:chExt cx="6350000" cy="6350000"/>
              </a:xfrm>
            </p:grpSpPr>
            <p:sp>
              <p:nvSpPr>
                <p:cNvPr id="26"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25"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5" y="4178375"/>
              <a:ext cx="5729829" cy="1746950"/>
            </a:xfrm>
            <a:prstGeom prst="rect">
              <a:avLst/>
            </a:prstGeom>
          </p:spPr>
          <p:txBody>
            <a:bodyPr lIns="0" tIns="0" rIns="0" bIns="0" rtlCol="0" anchor="t">
              <a:spAutoFit/>
            </a:bodyPr>
            <a:lstStyle/>
            <a:p>
              <a:pPr algn="r">
                <a:lnSpc>
                  <a:spcPts val="9600"/>
                </a:lnSpc>
              </a:pPr>
              <a:r>
                <a:rPr lang="en-US" sz="48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17"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6760969" y="0"/>
                <a:ext cx="2891870" cy="2689439"/>
              </a:xfrm>
              <a:prstGeom prst="rect">
                <a:avLst/>
              </a:prstGeom>
            </p:spPr>
          </p:pic>
          <p:pic>
            <p:nvPicPr>
              <p:cNvPr id="18"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3408776" y="0"/>
                <a:ext cx="2891870" cy="2689439"/>
              </a:xfrm>
              <a:prstGeom prst="rect">
                <a:avLst/>
              </a:prstGeom>
            </p:spPr>
          </p:pic>
          <p:pic>
            <p:nvPicPr>
              <p:cNvPr id="19"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20" name="Picture 12"/>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20113163" y="0"/>
                <a:ext cx="2891870" cy="2689439"/>
              </a:xfrm>
              <a:prstGeom prst="rect">
                <a:avLst/>
              </a:prstGeom>
            </p:spPr>
          </p:pic>
          <p:pic>
            <p:nvPicPr>
              <p:cNvPr id="21"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22"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23"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9" name="Group 16"/>
            <p:cNvGrpSpPr/>
            <p:nvPr/>
          </p:nvGrpSpPr>
          <p:grpSpPr>
            <a:xfrm>
              <a:off x="517113" y="9394369"/>
              <a:ext cx="17253775" cy="2017079"/>
              <a:chOff x="0" y="0"/>
              <a:chExt cx="23005033" cy="2689439"/>
            </a:xfrm>
          </p:grpSpPr>
          <p:pic>
            <p:nvPicPr>
              <p:cNvPr id="10" name="Picture 17"/>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6760969" y="0"/>
                <a:ext cx="2891870" cy="2689439"/>
              </a:xfrm>
              <a:prstGeom prst="rect">
                <a:avLst/>
              </a:prstGeom>
            </p:spPr>
          </p:pic>
          <p:pic>
            <p:nvPicPr>
              <p:cNvPr id="11" name="Picture 1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3408776" y="0"/>
                <a:ext cx="2891870" cy="2689439"/>
              </a:xfrm>
              <a:prstGeom prst="rect">
                <a:avLst/>
              </a:prstGeom>
            </p:spPr>
          </p:pic>
          <p:pic>
            <p:nvPicPr>
              <p:cNvPr id="12" name="Picture 1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3" name="Picture 2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20113163" y="0"/>
                <a:ext cx="2891870" cy="2689439"/>
              </a:xfrm>
              <a:prstGeom prst="rect">
                <a:avLst/>
              </a:prstGeom>
            </p:spPr>
          </p:pic>
          <p:pic>
            <p:nvPicPr>
              <p:cNvPr id="14" name="Picture 2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22"/>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2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spTree>
    <p:extLst>
      <p:ext uri="{BB962C8B-B14F-4D97-AF65-F5344CB8AC3E}">
        <p14:creationId xmlns:p14="http://schemas.microsoft.com/office/powerpoint/2010/main" val="40431102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58779" y="-1203157"/>
            <a:ext cx="14678526" cy="9240252"/>
            <a:chOff x="-927557" y="-1685151"/>
            <a:chExt cx="19780307" cy="13657302"/>
          </a:xfrm>
        </p:grpSpPr>
        <p:grpSp>
          <p:nvGrpSpPr>
            <p:cNvPr id="5" name="Group 2"/>
            <p:cNvGrpSpPr/>
            <p:nvPr/>
          </p:nvGrpSpPr>
          <p:grpSpPr>
            <a:xfrm>
              <a:off x="3702456" y="2095500"/>
              <a:ext cx="8673443" cy="5295020"/>
              <a:chOff x="0" y="0"/>
              <a:chExt cx="11564591" cy="7060025"/>
            </a:xfrm>
          </p:grpSpPr>
          <p:sp>
            <p:nvSpPr>
              <p:cNvPr id="23" name="TextBox 3"/>
              <p:cNvSpPr txBox="1"/>
              <p:nvPr/>
            </p:nvSpPr>
            <p:spPr>
              <a:xfrm>
                <a:off x="0" y="0"/>
                <a:ext cx="11564591" cy="2210612"/>
              </a:xfrm>
              <a:prstGeom prst="rect">
                <a:avLst/>
              </a:prstGeom>
            </p:spPr>
            <p:txBody>
              <a:bodyPr lIns="0" tIns="0" rIns="0" bIns="0" rtlCol="0" anchor="t">
                <a:spAutoFit/>
              </a:bodyPr>
              <a:lstStyle/>
              <a:p>
                <a:pPr>
                  <a:lnSpc>
                    <a:spcPts val="9600"/>
                  </a:lnSpc>
                </a:pPr>
                <a:r>
                  <a:rPr lang="en-US" sz="6600" spc="-80" dirty="0">
                    <a:solidFill>
                      <a:srgbClr val="000000"/>
                    </a:solidFill>
                    <a:latin typeface="Arial" panose="020B0604020202020204" pitchFamily="34" charset="0"/>
                    <a:cs typeface="Arial" panose="020B0604020202020204" pitchFamily="34" charset="0"/>
                  </a:rPr>
                  <a:t>Today's agenda</a:t>
                </a:r>
              </a:p>
            </p:txBody>
          </p:sp>
          <p:sp>
            <p:nvSpPr>
              <p:cNvPr id="24" name="TextBox 4"/>
              <p:cNvSpPr txBox="1"/>
              <p:nvPr/>
            </p:nvSpPr>
            <p:spPr>
              <a:xfrm>
                <a:off x="0" y="2298166"/>
                <a:ext cx="11564591" cy="4761859"/>
              </a:xfrm>
              <a:prstGeom prst="rect">
                <a:avLst/>
              </a:prstGeom>
            </p:spPr>
            <p:txBody>
              <a:bodyPr lIns="0" tIns="0" rIns="0" bIns="0" rtlCol="0" anchor="t">
                <a:spAutoFit/>
              </a:bodyPr>
              <a:lstStyle/>
              <a:p>
                <a:pPr>
                  <a:lnSpc>
                    <a:spcPct val="150000"/>
                  </a:lnSpc>
                </a:pPr>
                <a:r>
                  <a:rPr lang="en-US" spc="-19" dirty="0">
                    <a:solidFill>
                      <a:srgbClr val="000000"/>
                    </a:solidFill>
                    <a:latin typeface="Arial" panose="020B0604020202020204" pitchFamily="34" charset="0"/>
                    <a:cs typeface="Arial" panose="020B0604020202020204" pitchFamily="34" charset="0"/>
                  </a:rPr>
                  <a:t>Project recap</a:t>
                </a:r>
              </a:p>
              <a:p>
                <a:pPr>
                  <a:lnSpc>
                    <a:spcPct val="150000"/>
                  </a:lnSpc>
                </a:pPr>
                <a:r>
                  <a:rPr lang="en-US" spc="-19" dirty="0">
                    <a:solidFill>
                      <a:srgbClr val="000000"/>
                    </a:solidFill>
                    <a:latin typeface="Arial" panose="020B0604020202020204" pitchFamily="34" charset="0"/>
                    <a:cs typeface="Arial" panose="020B0604020202020204" pitchFamily="34" charset="0"/>
                  </a:rPr>
                  <a:t>Problem</a:t>
                </a:r>
              </a:p>
              <a:p>
                <a:pPr>
                  <a:lnSpc>
                    <a:spcPct val="150000"/>
                  </a:lnSpc>
                </a:pPr>
                <a:r>
                  <a:rPr lang="en-US" spc="-19" dirty="0">
                    <a:solidFill>
                      <a:srgbClr val="000000"/>
                    </a:solidFill>
                    <a:latin typeface="Arial" panose="020B0604020202020204" pitchFamily="34" charset="0"/>
                    <a:cs typeface="Arial" panose="020B0604020202020204" pitchFamily="34" charset="0"/>
                  </a:rPr>
                  <a:t>The Analytics team</a:t>
                </a:r>
              </a:p>
              <a:p>
                <a:pPr>
                  <a:lnSpc>
                    <a:spcPct val="150000"/>
                  </a:lnSpc>
                </a:pPr>
                <a:r>
                  <a:rPr lang="en-US" spc="-19" dirty="0">
                    <a:solidFill>
                      <a:srgbClr val="000000"/>
                    </a:solidFill>
                    <a:latin typeface="Arial" panose="020B0604020202020204" pitchFamily="34" charset="0"/>
                    <a:cs typeface="Arial" panose="020B0604020202020204" pitchFamily="34" charset="0"/>
                  </a:rPr>
                  <a:t>Process</a:t>
                </a:r>
              </a:p>
              <a:p>
                <a:pPr>
                  <a:lnSpc>
                    <a:spcPct val="150000"/>
                  </a:lnSpc>
                </a:pPr>
                <a:r>
                  <a:rPr lang="en-US" spc="-19" dirty="0">
                    <a:solidFill>
                      <a:srgbClr val="000000"/>
                    </a:solidFill>
                    <a:latin typeface="Arial" panose="020B0604020202020204" pitchFamily="34" charset="0"/>
                    <a:cs typeface="Arial" panose="020B0604020202020204" pitchFamily="34" charset="0"/>
                  </a:rPr>
                  <a:t>Insights</a:t>
                </a:r>
              </a:p>
              <a:p>
                <a:pPr>
                  <a:lnSpc>
                    <a:spcPct val="150000"/>
                  </a:lnSpc>
                </a:pPr>
                <a:r>
                  <a:rPr lang="en-US" spc="-19" dirty="0">
                    <a:solidFill>
                      <a:srgbClr val="000000"/>
                    </a:solidFill>
                    <a:latin typeface="Arial" panose="020B0604020202020204" pitchFamily="34" charset="0"/>
                    <a:cs typeface="Arial" panose="020B0604020202020204" pitchFamily="34" charset="0"/>
                  </a:rPr>
                  <a:t>Summary</a:t>
                </a:r>
              </a:p>
            </p:txBody>
          </p:sp>
        </p:grpSp>
        <p:grpSp>
          <p:nvGrpSpPr>
            <p:cNvPr id="6" name="Group 5"/>
            <p:cNvGrpSpPr/>
            <p:nvPr/>
          </p:nvGrpSpPr>
          <p:grpSpPr>
            <a:xfrm>
              <a:off x="15307242" y="-1685151"/>
              <a:ext cx="3545508" cy="3370302"/>
              <a:chOff x="0" y="0"/>
              <a:chExt cx="4727344" cy="4493736"/>
            </a:xfrm>
          </p:grpSpPr>
          <p:grpSp>
            <p:nvGrpSpPr>
              <p:cNvPr id="20" name="Group 6"/>
              <p:cNvGrpSpPr>
                <a:grpSpLocks noChangeAspect="1"/>
              </p:cNvGrpSpPr>
              <p:nvPr/>
            </p:nvGrpSpPr>
            <p:grpSpPr>
              <a:xfrm>
                <a:off x="644072" y="410464"/>
                <a:ext cx="4083272" cy="4083272"/>
                <a:chOff x="0" y="0"/>
                <a:chExt cx="6350000" cy="6350000"/>
              </a:xfrm>
            </p:grpSpPr>
            <p:sp>
              <p:nvSpPr>
                <p:cNvPr id="22"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1"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7" name="Group 9"/>
            <p:cNvGrpSpPr/>
            <p:nvPr/>
          </p:nvGrpSpPr>
          <p:grpSpPr>
            <a:xfrm>
              <a:off x="13610070" y="3458349"/>
              <a:ext cx="3545508" cy="3370302"/>
              <a:chOff x="0" y="0"/>
              <a:chExt cx="4727344" cy="4493736"/>
            </a:xfrm>
          </p:grpSpPr>
          <p:grpSp>
            <p:nvGrpSpPr>
              <p:cNvPr id="17" name="Group 10"/>
              <p:cNvGrpSpPr>
                <a:grpSpLocks noChangeAspect="1"/>
              </p:cNvGrpSpPr>
              <p:nvPr/>
            </p:nvGrpSpPr>
            <p:grpSpPr>
              <a:xfrm>
                <a:off x="644072" y="410464"/>
                <a:ext cx="4083272" cy="4083272"/>
                <a:chOff x="0" y="0"/>
                <a:chExt cx="6350000" cy="6350000"/>
              </a:xfrm>
            </p:grpSpPr>
            <p:sp>
              <p:nvSpPr>
                <p:cNvPr id="19"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8"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8"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6"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5"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17"/>
            <p:cNvGrpSpPr/>
            <p:nvPr/>
          </p:nvGrpSpPr>
          <p:grpSpPr>
            <a:xfrm>
              <a:off x="-927557" y="406153"/>
              <a:ext cx="2253799" cy="9474693"/>
              <a:chOff x="0" y="0"/>
              <a:chExt cx="3005065" cy="12632924"/>
            </a:xfrm>
          </p:grpSpPr>
          <p:pic>
            <p:nvPicPr>
              <p:cNvPr id="10"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1"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2"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3"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spTree>
    <p:extLst>
      <p:ext uri="{BB962C8B-B14F-4D97-AF65-F5344CB8AC3E}">
        <p14:creationId xmlns:p14="http://schemas.microsoft.com/office/powerpoint/2010/main" val="12730112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5" name="Group 2"/>
          <p:cNvGrpSpPr/>
          <p:nvPr/>
        </p:nvGrpSpPr>
        <p:grpSpPr>
          <a:xfrm>
            <a:off x="180229" y="271781"/>
            <a:ext cx="11674887" cy="6273399"/>
            <a:chOff x="0" y="0"/>
            <a:chExt cx="23005033" cy="12157065"/>
          </a:xfrm>
        </p:grpSpPr>
        <p:pic>
          <p:nvPicPr>
            <p:cNvPr id="9" name="Picture 3"/>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760969" y="0"/>
              <a:ext cx="2891870" cy="2689439"/>
            </a:xfrm>
            <a:prstGeom prst="rect">
              <a:avLst/>
            </a:prstGeom>
          </p:spPr>
        </p:pic>
        <p:pic>
          <p:nvPicPr>
            <p:cNvPr id="10" name="Picture 4"/>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760969" y="3155875"/>
              <a:ext cx="2891870" cy="2689439"/>
            </a:xfrm>
            <a:prstGeom prst="rect">
              <a:avLst/>
            </a:prstGeom>
          </p:spPr>
        </p:pic>
        <p:pic>
          <p:nvPicPr>
            <p:cNvPr id="11" name="Picture 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760969" y="6311751"/>
              <a:ext cx="2891870" cy="2689439"/>
            </a:xfrm>
            <a:prstGeom prst="rect">
              <a:avLst/>
            </a:prstGeom>
          </p:spPr>
        </p:pic>
        <p:pic>
          <p:nvPicPr>
            <p:cNvPr id="12" name="Picture 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760969" y="9467626"/>
              <a:ext cx="2891870" cy="2689439"/>
            </a:xfrm>
            <a:prstGeom prst="rect">
              <a:avLst/>
            </a:prstGeom>
          </p:spPr>
        </p:pic>
        <p:pic>
          <p:nvPicPr>
            <p:cNvPr id="13" name="Picture 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408776" y="0"/>
              <a:ext cx="2891870" cy="2689439"/>
            </a:xfrm>
            <a:prstGeom prst="rect">
              <a:avLst/>
            </a:prstGeom>
          </p:spPr>
        </p:pic>
        <p:pic>
          <p:nvPicPr>
            <p:cNvPr id="14" name="Picture 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408776" y="3155875"/>
              <a:ext cx="2891870" cy="2689439"/>
            </a:xfrm>
            <a:prstGeom prst="rect">
              <a:avLst/>
            </a:prstGeom>
          </p:spPr>
        </p:pic>
        <p:pic>
          <p:nvPicPr>
            <p:cNvPr id="15" name="Picture 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408776" y="6311751"/>
              <a:ext cx="2891870" cy="2689439"/>
            </a:xfrm>
            <a:prstGeom prst="rect">
              <a:avLst/>
            </a:prstGeom>
          </p:spPr>
        </p:pic>
        <p:pic>
          <p:nvPicPr>
            <p:cNvPr id="16" name="Picture 10"/>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408776" y="9467626"/>
              <a:ext cx="2891870" cy="2689439"/>
            </a:xfrm>
            <a:prstGeom prst="rect">
              <a:avLst/>
            </a:prstGeom>
          </p:spPr>
        </p:pic>
        <p:pic>
          <p:nvPicPr>
            <p:cNvPr id="17" name="Picture 11"/>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056582" y="0"/>
              <a:ext cx="2891870" cy="2689439"/>
            </a:xfrm>
            <a:prstGeom prst="rect">
              <a:avLst/>
            </a:prstGeom>
          </p:spPr>
        </p:pic>
        <p:pic>
          <p:nvPicPr>
            <p:cNvPr id="18" name="Picture 12"/>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056582" y="3155875"/>
              <a:ext cx="2891870" cy="2689439"/>
            </a:xfrm>
            <a:prstGeom prst="rect">
              <a:avLst/>
            </a:prstGeom>
          </p:spPr>
        </p:pic>
        <p:pic>
          <p:nvPicPr>
            <p:cNvPr id="19" name="Picture 13"/>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056582" y="6311751"/>
              <a:ext cx="2891870" cy="2689439"/>
            </a:xfrm>
            <a:prstGeom prst="rect">
              <a:avLst/>
            </a:prstGeom>
          </p:spPr>
        </p:pic>
        <p:pic>
          <p:nvPicPr>
            <p:cNvPr id="20" name="Picture 14"/>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056582" y="9467626"/>
              <a:ext cx="2891870" cy="2689439"/>
            </a:xfrm>
            <a:prstGeom prst="rect">
              <a:avLst/>
            </a:prstGeom>
          </p:spPr>
        </p:pic>
        <p:pic>
          <p:nvPicPr>
            <p:cNvPr id="21" name="Picture 1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0113163" y="0"/>
              <a:ext cx="2891870" cy="2689439"/>
            </a:xfrm>
            <a:prstGeom prst="rect">
              <a:avLst/>
            </a:prstGeom>
          </p:spPr>
        </p:pic>
        <p:pic>
          <p:nvPicPr>
            <p:cNvPr id="22" name="Picture 1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0113163" y="3155875"/>
              <a:ext cx="2891870" cy="2689439"/>
            </a:xfrm>
            <a:prstGeom prst="rect">
              <a:avLst/>
            </a:prstGeom>
          </p:spPr>
        </p:pic>
        <p:pic>
          <p:nvPicPr>
            <p:cNvPr id="23" name="Picture 1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0113163" y="6311751"/>
              <a:ext cx="2891870" cy="2689439"/>
            </a:xfrm>
            <a:prstGeom prst="rect">
              <a:avLst/>
            </a:prstGeom>
          </p:spPr>
        </p:pic>
        <p:pic>
          <p:nvPicPr>
            <p:cNvPr id="24" name="Picture 1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0113163" y="9467626"/>
              <a:ext cx="2891870" cy="2689439"/>
            </a:xfrm>
            <a:prstGeom prst="rect">
              <a:avLst/>
            </a:prstGeom>
          </p:spPr>
        </p:pic>
        <p:pic>
          <p:nvPicPr>
            <p:cNvPr id="25" name="Picture 1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704388" y="0"/>
              <a:ext cx="2891870" cy="2689439"/>
            </a:xfrm>
            <a:prstGeom prst="rect">
              <a:avLst/>
            </a:prstGeom>
          </p:spPr>
        </p:pic>
        <p:pic>
          <p:nvPicPr>
            <p:cNvPr id="26" name="Picture 20"/>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704388" y="3155875"/>
              <a:ext cx="2891870" cy="2689439"/>
            </a:xfrm>
            <a:prstGeom prst="rect">
              <a:avLst/>
            </a:prstGeom>
          </p:spPr>
        </p:pic>
        <p:pic>
          <p:nvPicPr>
            <p:cNvPr id="27" name="Picture 21"/>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704388" y="6311751"/>
              <a:ext cx="2891870" cy="2689439"/>
            </a:xfrm>
            <a:prstGeom prst="rect">
              <a:avLst/>
            </a:prstGeom>
          </p:spPr>
        </p:pic>
        <p:pic>
          <p:nvPicPr>
            <p:cNvPr id="28" name="Picture 22"/>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704388" y="9467626"/>
              <a:ext cx="2891870" cy="2689439"/>
            </a:xfrm>
            <a:prstGeom prst="rect">
              <a:avLst/>
            </a:prstGeom>
          </p:spPr>
        </p:pic>
        <p:pic>
          <p:nvPicPr>
            <p:cNvPr id="29" name="Picture 23"/>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352194" y="0"/>
              <a:ext cx="2891870" cy="2689439"/>
            </a:xfrm>
            <a:prstGeom prst="rect">
              <a:avLst/>
            </a:prstGeom>
          </p:spPr>
        </p:pic>
        <p:pic>
          <p:nvPicPr>
            <p:cNvPr id="30" name="Picture 24"/>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352194" y="3155875"/>
              <a:ext cx="2891870" cy="2689439"/>
            </a:xfrm>
            <a:prstGeom prst="rect">
              <a:avLst/>
            </a:prstGeom>
          </p:spPr>
        </p:pic>
        <p:pic>
          <p:nvPicPr>
            <p:cNvPr id="31" name="Picture 2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352194" y="6311751"/>
              <a:ext cx="2891870" cy="2689439"/>
            </a:xfrm>
            <a:prstGeom prst="rect">
              <a:avLst/>
            </a:prstGeom>
          </p:spPr>
        </p:pic>
        <p:pic>
          <p:nvPicPr>
            <p:cNvPr id="32" name="Picture 2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352194" y="9467626"/>
              <a:ext cx="2891870" cy="2689439"/>
            </a:xfrm>
            <a:prstGeom prst="rect">
              <a:avLst/>
            </a:prstGeom>
          </p:spPr>
        </p:pic>
        <p:pic>
          <p:nvPicPr>
            <p:cNvPr id="33" name="Picture 2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2891870" cy="2689439"/>
            </a:xfrm>
            <a:prstGeom prst="rect">
              <a:avLst/>
            </a:prstGeom>
          </p:spPr>
        </p:pic>
        <p:pic>
          <p:nvPicPr>
            <p:cNvPr id="34" name="Picture 2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3155875"/>
              <a:ext cx="2891870" cy="2689439"/>
            </a:xfrm>
            <a:prstGeom prst="rect">
              <a:avLst/>
            </a:prstGeom>
          </p:spPr>
        </p:pic>
        <p:pic>
          <p:nvPicPr>
            <p:cNvPr id="35" name="Picture 2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6311751"/>
              <a:ext cx="2891870" cy="2689439"/>
            </a:xfrm>
            <a:prstGeom prst="rect">
              <a:avLst/>
            </a:prstGeom>
          </p:spPr>
        </p:pic>
        <p:pic>
          <p:nvPicPr>
            <p:cNvPr id="36" name="Picture 30"/>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9467626"/>
              <a:ext cx="2891870" cy="2689439"/>
            </a:xfrm>
            <a:prstGeom prst="rect">
              <a:avLst/>
            </a:prstGeom>
          </p:spPr>
        </p:pic>
      </p:grpSp>
      <p:sp>
        <p:nvSpPr>
          <p:cNvPr id="6" name="AutoShape 31"/>
          <p:cNvSpPr/>
          <p:nvPr/>
        </p:nvSpPr>
        <p:spPr>
          <a:xfrm>
            <a:off x="3177673" y="1203447"/>
            <a:ext cx="7883383" cy="4364041"/>
          </a:xfrm>
          <a:prstGeom prst="rect">
            <a:avLst/>
          </a:prstGeom>
          <a:solidFill>
            <a:schemeClr val="bg1"/>
          </a:solidFill>
        </p:spPr>
      </p:sp>
      <p:pic>
        <p:nvPicPr>
          <p:cNvPr id="7" name="Picture 3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b="321"/>
          <a:stretch>
            <a:fillRect/>
          </a:stretch>
        </p:blipFill>
        <p:spPr>
          <a:xfrm rot="10799999">
            <a:off x="1028092" y="1203448"/>
            <a:ext cx="4367078" cy="4450003"/>
          </a:xfrm>
          <a:prstGeom prst="rect">
            <a:avLst/>
          </a:prstGeom>
        </p:spPr>
      </p:pic>
      <p:sp>
        <p:nvSpPr>
          <p:cNvPr id="8" name="TextBox 33"/>
          <p:cNvSpPr txBox="1"/>
          <p:nvPr/>
        </p:nvSpPr>
        <p:spPr>
          <a:xfrm>
            <a:off x="1787833" y="2280523"/>
            <a:ext cx="3032758" cy="2364622"/>
          </a:xfrm>
          <a:prstGeom prst="rect">
            <a:avLst/>
          </a:prstGeom>
        </p:spPr>
        <p:txBody>
          <a:bodyPr lIns="0" tIns="0" rIns="0" bIns="0" rtlCol="0" anchor="t">
            <a:spAutoFit/>
          </a:bodyPr>
          <a:lstStyle/>
          <a:p>
            <a:pPr algn="ctr">
              <a:lnSpc>
                <a:spcPts val="9600"/>
              </a:lnSpc>
            </a:pPr>
            <a:r>
              <a:rPr lang="en-US" sz="6600" spc="-80" dirty="0">
                <a:solidFill>
                  <a:srgbClr val="FFFFFF"/>
                </a:solidFill>
                <a:latin typeface="Arial" panose="020B0604020202020204" pitchFamily="34" charset="0"/>
                <a:cs typeface="Arial" panose="020B0604020202020204" pitchFamily="34" charset="0"/>
              </a:rPr>
              <a:t>Project</a:t>
            </a:r>
            <a:r>
              <a:rPr lang="en-US" sz="6600" spc="-80" dirty="0">
                <a:solidFill>
                  <a:srgbClr val="FFFFFF"/>
                </a:solidFill>
                <a:latin typeface="Graphik Regular" panose="020B0503030202060203" pitchFamily="34" charset="0"/>
              </a:rPr>
              <a:t> </a:t>
            </a:r>
            <a:r>
              <a:rPr lang="en-US" sz="6600" spc="-80" dirty="0">
                <a:solidFill>
                  <a:srgbClr val="FFFFFF"/>
                </a:solidFill>
                <a:latin typeface="Arial" panose="020B0604020202020204" pitchFamily="34" charset="0"/>
                <a:cs typeface="Arial" panose="020B0604020202020204" pitchFamily="34" charset="0"/>
              </a:rPr>
              <a:t>Recap</a:t>
            </a:r>
          </a:p>
        </p:txBody>
      </p:sp>
      <p:sp>
        <p:nvSpPr>
          <p:cNvPr id="3" name="TextBox 2"/>
          <p:cNvSpPr txBox="1"/>
          <p:nvPr/>
        </p:nvSpPr>
        <p:spPr>
          <a:xfrm>
            <a:off x="5511976" y="1308202"/>
            <a:ext cx="5340532" cy="1200329"/>
          </a:xfrm>
          <a:prstGeom prst="rect">
            <a:avLst/>
          </a:prstGeom>
          <a:noFill/>
        </p:spPr>
        <p:txBody>
          <a:bodyPr wrap="square" rtlCol="0">
            <a:spAutoFit/>
          </a:bodyPr>
          <a:lstStyle/>
          <a:p>
            <a:pPr lvl="0"/>
            <a:r>
              <a:rPr lang="en-US" dirty="0"/>
              <a:t>Social Buzz has reached huge scale in recent </a:t>
            </a:r>
            <a:r>
              <a:rPr lang="en-US" dirty="0" smtClean="0"/>
              <a:t>years</a:t>
            </a:r>
          </a:p>
          <a:p>
            <a:pPr lvl="0"/>
            <a:r>
              <a:rPr lang="en-US" dirty="0" smtClean="0"/>
              <a:t>to </a:t>
            </a:r>
            <a:r>
              <a:rPr lang="en-US" dirty="0"/>
              <a:t>become recognized as a global unicorn company. </a:t>
            </a:r>
            <a:endParaRPr lang="en-US" dirty="0" smtClean="0"/>
          </a:p>
          <a:p>
            <a:pPr lvl="0"/>
            <a:r>
              <a:rPr lang="en-US" dirty="0" smtClean="0"/>
              <a:t>We </a:t>
            </a:r>
            <a:r>
              <a:rPr lang="en-US" dirty="0"/>
              <a:t>are here to help you manage this scale and </a:t>
            </a:r>
            <a:r>
              <a:rPr lang="en-US" dirty="0" smtClean="0"/>
              <a:t>to</a:t>
            </a:r>
          </a:p>
          <a:p>
            <a:pPr lvl="0"/>
            <a:r>
              <a:rPr lang="en-US" dirty="0" smtClean="0"/>
              <a:t>guide </a:t>
            </a:r>
            <a:r>
              <a:rPr lang="en-US" dirty="0"/>
              <a:t>you in the right direction</a:t>
            </a:r>
            <a:r>
              <a:rPr lang="en-US" dirty="0" smtClean="0"/>
              <a:t>.</a:t>
            </a:r>
            <a:endParaRPr lang="en-US" dirty="0"/>
          </a:p>
        </p:txBody>
      </p:sp>
      <p:sp>
        <p:nvSpPr>
          <p:cNvPr id="37" name="TextBox 36"/>
          <p:cNvSpPr txBox="1"/>
          <p:nvPr/>
        </p:nvSpPr>
        <p:spPr>
          <a:xfrm>
            <a:off x="5511976" y="2551136"/>
            <a:ext cx="5327471" cy="923330"/>
          </a:xfrm>
          <a:prstGeom prst="rect">
            <a:avLst/>
          </a:prstGeom>
          <a:noFill/>
        </p:spPr>
        <p:txBody>
          <a:bodyPr wrap="square" rtlCol="0">
            <a:spAutoFit/>
          </a:bodyPr>
          <a:lstStyle/>
          <a:p>
            <a:pPr lvl="0"/>
            <a:r>
              <a:rPr lang="en-US" dirty="0" smtClean="0"/>
              <a:t>We </a:t>
            </a:r>
            <a:r>
              <a:rPr lang="en-US" dirty="0"/>
              <a:t>have embarked on a 3 month </a:t>
            </a:r>
            <a:r>
              <a:rPr lang="en-US" dirty="0" smtClean="0"/>
              <a:t>pilot with </a:t>
            </a:r>
            <a:r>
              <a:rPr lang="en-US" dirty="0"/>
              <a:t>Social Buzz to focus on 3 main tasks, </a:t>
            </a:r>
            <a:r>
              <a:rPr lang="en-US" dirty="0" smtClean="0"/>
              <a:t>aligned with </a:t>
            </a:r>
            <a:r>
              <a:rPr lang="en-US" dirty="0"/>
              <a:t>some of the biggest challenges that </a:t>
            </a:r>
            <a:r>
              <a:rPr lang="en-US" dirty="0" smtClean="0"/>
              <a:t>you're currently </a:t>
            </a:r>
            <a:r>
              <a:rPr lang="en-US" dirty="0"/>
              <a:t>facing. 	</a:t>
            </a:r>
          </a:p>
        </p:txBody>
      </p:sp>
      <p:sp>
        <p:nvSpPr>
          <p:cNvPr id="38" name="TextBox 37"/>
          <p:cNvSpPr txBox="1"/>
          <p:nvPr/>
        </p:nvSpPr>
        <p:spPr>
          <a:xfrm>
            <a:off x="5628782" y="3559676"/>
            <a:ext cx="5340565" cy="1477328"/>
          </a:xfrm>
          <a:prstGeom prst="rect">
            <a:avLst/>
          </a:prstGeom>
          <a:noFill/>
        </p:spPr>
        <p:txBody>
          <a:bodyPr wrap="none" rtlCol="0" anchor="ctr">
            <a:spAutoFit/>
          </a:bodyPr>
          <a:lstStyle/>
          <a:p>
            <a:r>
              <a:rPr lang="en-US" dirty="0" smtClean="0"/>
              <a:t>- we </a:t>
            </a:r>
            <a:r>
              <a:rPr lang="en-US" dirty="0"/>
              <a:t>will be doing an audit of your big data </a:t>
            </a:r>
            <a:r>
              <a:rPr lang="en-US" dirty="0" smtClean="0"/>
              <a:t>practice</a:t>
            </a:r>
          </a:p>
          <a:p>
            <a:r>
              <a:rPr lang="en-US" dirty="0" smtClean="0"/>
              <a:t>- we </a:t>
            </a:r>
            <a:r>
              <a:rPr lang="en-US" dirty="0"/>
              <a:t>will be guiding you through a successful </a:t>
            </a:r>
            <a:r>
              <a:rPr lang="en-US" dirty="0" smtClean="0"/>
              <a:t>IPO</a:t>
            </a:r>
          </a:p>
          <a:p>
            <a:r>
              <a:rPr lang="en-US" dirty="0" smtClean="0"/>
              <a:t>- we </a:t>
            </a:r>
            <a:r>
              <a:rPr lang="en-US" dirty="0"/>
              <a:t>have conducted an analysis of your data to </a:t>
            </a:r>
            <a:r>
              <a:rPr lang="en-US" dirty="0" smtClean="0"/>
              <a:t>find</a:t>
            </a:r>
          </a:p>
          <a:p>
            <a:pPr lvl="0"/>
            <a:r>
              <a:rPr lang="en-US" dirty="0" smtClean="0"/>
              <a:t>   insights </a:t>
            </a:r>
            <a:r>
              <a:rPr lang="en-US" dirty="0"/>
              <a:t>regarding your top 5 most popular </a:t>
            </a:r>
            <a:r>
              <a:rPr lang="en-US" dirty="0" smtClean="0"/>
              <a:t>categories</a:t>
            </a:r>
          </a:p>
          <a:p>
            <a:pPr lvl="0"/>
            <a:r>
              <a:rPr lang="en-US" dirty="0"/>
              <a:t> </a:t>
            </a:r>
            <a:r>
              <a:rPr lang="en-US" dirty="0" smtClean="0"/>
              <a:t>  </a:t>
            </a:r>
            <a:r>
              <a:rPr lang="en-US" dirty="0"/>
              <a:t>of </a:t>
            </a:r>
            <a:r>
              <a:rPr lang="en-US" dirty="0" smtClean="0"/>
              <a:t>content</a:t>
            </a:r>
            <a:endParaRPr lang="en-US" dirty="0"/>
          </a:p>
        </p:txBody>
      </p:sp>
    </p:spTree>
    <p:extLst>
      <p:ext uri="{BB962C8B-B14F-4D97-AF65-F5344CB8AC3E}">
        <p14:creationId xmlns:p14="http://schemas.microsoft.com/office/powerpoint/2010/main" val="17263417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96252" y="-1061349"/>
            <a:ext cx="12192000" cy="8809685"/>
            <a:chOff x="-146279" y="-1061348"/>
            <a:chExt cx="19678054" cy="12627346"/>
          </a:xfrm>
        </p:grpSpPr>
        <p:grpSp>
          <p:nvGrpSpPr>
            <p:cNvPr id="27" name="Group 2"/>
            <p:cNvGrpSpPr/>
            <p:nvPr/>
          </p:nvGrpSpPr>
          <p:grpSpPr>
            <a:xfrm>
              <a:off x="9144000" y="8195696"/>
              <a:ext cx="3545508" cy="3370302"/>
              <a:chOff x="0" y="0"/>
              <a:chExt cx="4727344" cy="4493736"/>
            </a:xfrm>
          </p:grpSpPr>
          <p:grpSp>
            <p:nvGrpSpPr>
              <p:cNvPr id="44" name="Group 3"/>
              <p:cNvGrpSpPr>
                <a:grpSpLocks noChangeAspect="1"/>
              </p:cNvGrpSpPr>
              <p:nvPr/>
            </p:nvGrpSpPr>
            <p:grpSpPr>
              <a:xfrm>
                <a:off x="644072" y="410464"/>
                <a:ext cx="4083272" cy="4083272"/>
                <a:chOff x="0" y="0"/>
                <a:chExt cx="6350000" cy="6350000"/>
              </a:xfrm>
            </p:grpSpPr>
            <p:sp>
              <p:nvSpPr>
                <p:cNvPr id="46"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4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b="321"/>
              <a:stretch>
                <a:fillRect/>
              </a:stretch>
            </p:blipFill>
            <p:spPr>
              <a:xfrm>
                <a:off x="0" y="0"/>
                <a:ext cx="4083272" cy="4091977"/>
              </a:xfrm>
              <a:prstGeom prst="rect">
                <a:avLst/>
              </a:prstGeom>
            </p:spPr>
          </p:pic>
        </p:grpSp>
        <p:sp>
          <p:nvSpPr>
            <p:cNvPr id="28"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29" name="Group 7"/>
            <p:cNvGrpSpPr/>
            <p:nvPr/>
          </p:nvGrpSpPr>
          <p:grpSpPr>
            <a:xfrm>
              <a:off x="-146279" y="406153"/>
              <a:ext cx="2253799" cy="9474693"/>
              <a:chOff x="0" y="0"/>
              <a:chExt cx="3005065" cy="12632924"/>
            </a:xfrm>
          </p:grpSpPr>
          <p:pic>
            <p:nvPicPr>
              <p:cNvPr id="40"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3005065" cy="2794710"/>
              </a:xfrm>
              <a:prstGeom prst="rect">
                <a:avLst/>
              </a:prstGeom>
            </p:spPr>
          </p:pic>
          <p:pic>
            <p:nvPicPr>
              <p:cNvPr id="41"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3279405"/>
                <a:ext cx="3005065" cy="2794710"/>
              </a:xfrm>
              <a:prstGeom prst="rect">
                <a:avLst/>
              </a:prstGeom>
            </p:spPr>
          </p:pic>
          <p:pic>
            <p:nvPicPr>
              <p:cNvPr id="42"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6558809"/>
                <a:ext cx="3005065" cy="2794710"/>
              </a:xfrm>
              <a:prstGeom prst="rect">
                <a:avLst/>
              </a:prstGeom>
            </p:spPr>
          </p:pic>
          <p:pic>
            <p:nvPicPr>
              <p:cNvPr id="43"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9838214"/>
                <a:ext cx="3005065" cy="2794710"/>
              </a:xfrm>
              <a:prstGeom prst="rect">
                <a:avLst/>
              </a:prstGeom>
            </p:spPr>
          </p:pic>
        </p:grpSp>
        <p:grpSp>
          <p:nvGrpSpPr>
            <p:cNvPr id="30" name="Group 12"/>
            <p:cNvGrpSpPr/>
            <p:nvPr/>
          </p:nvGrpSpPr>
          <p:grpSpPr>
            <a:xfrm>
              <a:off x="1298688" y="1464558"/>
              <a:ext cx="3438614" cy="3297100"/>
              <a:chOff x="0" y="154662"/>
              <a:chExt cx="4584818" cy="4396135"/>
            </a:xfrm>
          </p:grpSpPr>
          <p:grpSp>
            <p:nvGrpSpPr>
              <p:cNvPr id="37" name="Group 13"/>
              <p:cNvGrpSpPr>
                <a:grpSpLocks noChangeAspect="1"/>
              </p:cNvGrpSpPr>
              <p:nvPr/>
            </p:nvGrpSpPr>
            <p:grpSpPr>
              <a:xfrm>
                <a:off x="0" y="656398"/>
                <a:ext cx="3894399" cy="3894399"/>
                <a:chOff x="0" y="0"/>
                <a:chExt cx="6350000" cy="6350000"/>
              </a:xfrm>
            </p:grpSpPr>
            <p:sp>
              <p:nvSpPr>
                <p:cNvPr id="39"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38" name="Picture 1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b="321"/>
              <a:stretch>
                <a:fillRect/>
              </a:stretch>
            </p:blipFill>
            <p:spPr>
              <a:xfrm rot="16484543">
                <a:off x="686267" y="150511"/>
                <a:ext cx="3894400" cy="3902702"/>
              </a:xfrm>
              <a:prstGeom prst="rect">
                <a:avLst/>
              </a:prstGeom>
            </p:spPr>
          </p:pic>
        </p:grpSp>
        <p:grpSp>
          <p:nvGrpSpPr>
            <p:cNvPr id="31" name="Group 16"/>
            <p:cNvGrpSpPr/>
            <p:nvPr/>
          </p:nvGrpSpPr>
          <p:grpSpPr>
            <a:xfrm>
              <a:off x="15986267" y="-1061348"/>
              <a:ext cx="3545508" cy="3370302"/>
              <a:chOff x="0" y="0"/>
              <a:chExt cx="4727344" cy="4493736"/>
            </a:xfrm>
          </p:grpSpPr>
          <p:grpSp>
            <p:nvGrpSpPr>
              <p:cNvPr id="34" name="Group 17"/>
              <p:cNvGrpSpPr>
                <a:grpSpLocks noChangeAspect="1"/>
              </p:cNvGrpSpPr>
              <p:nvPr/>
            </p:nvGrpSpPr>
            <p:grpSpPr>
              <a:xfrm>
                <a:off x="644072" y="410464"/>
                <a:ext cx="4083272" cy="4083272"/>
                <a:chOff x="0" y="0"/>
                <a:chExt cx="6350000" cy="6350000"/>
              </a:xfrm>
            </p:grpSpPr>
            <p:sp>
              <p:nvSpPr>
                <p:cNvPr id="36"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35" name="Picture 1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b="321"/>
              <a:stretch>
                <a:fillRect/>
              </a:stretch>
            </p:blipFill>
            <p:spPr>
              <a:xfrm>
                <a:off x="0" y="0"/>
                <a:ext cx="4083272" cy="4091977"/>
              </a:xfrm>
              <a:prstGeom prst="rect">
                <a:avLst/>
              </a:prstGeom>
            </p:spPr>
          </p:pic>
        </p:grpSp>
        <p:pic>
          <p:nvPicPr>
            <p:cNvPr id="32" name="Picture 20"/>
            <p:cNvPicPr>
              <a:picLocks noChangeAspect="1"/>
            </p:cNvPicPr>
            <p:nvPr/>
          </p:nvPicPr>
          <p:blipFill>
            <a:blip r:embed="rId10"/>
            <a:srcRect l="24693" r="24693"/>
            <a:stretch>
              <a:fillRect/>
            </a:stretch>
          </p:blipFill>
          <p:spPr>
            <a:xfrm>
              <a:off x="11007484" y="1028700"/>
              <a:ext cx="6251816" cy="8229600"/>
            </a:xfrm>
            <a:prstGeom prst="rect">
              <a:avLst/>
            </a:prstGeom>
          </p:spPr>
        </p:pic>
        <p:sp>
          <p:nvSpPr>
            <p:cNvPr id="33" name="TextBox 21"/>
            <p:cNvSpPr txBox="1"/>
            <p:nvPr/>
          </p:nvSpPr>
          <p:spPr>
            <a:xfrm>
              <a:off x="3069738" y="2308952"/>
              <a:ext cx="5786868" cy="1624722"/>
            </a:xfrm>
            <a:prstGeom prst="rect">
              <a:avLst/>
            </a:prstGeom>
          </p:spPr>
          <p:txBody>
            <a:bodyPr lIns="0" tIns="0" rIns="0" bIns="0" rtlCol="0" anchor="t">
              <a:spAutoFit/>
            </a:bodyPr>
            <a:lstStyle/>
            <a:p>
              <a:pPr>
                <a:lnSpc>
                  <a:spcPts val="9600"/>
                </a:lnSpc>
              </a:pPr>
              <a:r>
                <a:rPr lang="en-US" sz="6000" spc="-80" dirty="0">
                  <a:solidFill>
                    <a:srgbClr val="FFFFFF"/>
                  </a:solidFill>
                  <a:latin typeface="Arial" panose="020B0604020202020204" pitchFamily="34" charset="0"/>
                  <a:cs typeface="Arial" panose="020B0604020202020204" pitchFamily="34" charset="0"/>
                </a:rPr>
                <a:t>Problem</a:t>
              </a:r>
            </a:p>
          </p:txBody>
        </p:sp>
      </p:grpSp>
      <p:sp>
        <p:nvSpPr>
          <p:cNvPr id="24" name="TextBox 22">
            <a:extLst>
              <a:ext uri="{FF2B5EF4-FFF2-40B4-BE49-F238E27FC236}">
                <a16:creationId xmlns:a16="http://schemas.microsoft.com/office/drawing/2014/main" id="{A4A3F31D-544A-4C23-9D85-378649215BE3}"/>
              </a:ext>
            </a:extLst>
          </p:cNvPr>
          <p:cNvSpPr txBox="1"/>
          <p:nvPr/>
        </p:nvSpPr>
        <p:spPr>
          <a:xfrm>
            <a:off x="1657645" y="4840183"/>
            <a:ext cx="5786869" cy="646587"/>
          </a:xfrm>
          <a:prstGeom prst="rect">
            <a:avLst/>
          </a:prstGeom>
        </p:spPr>
        <p:txBody>
          <a:bodyPr lIns="0" tIns="0" rIns="0" bIns="0" rtlCol="0" anchor="t">
            <a:spAutoFit/>
          </a:bodyPr>
          <a:lstStyle/>
          <a:p>
            <a:pPr>
              <a:lnSpc>
                <a:spcPts val="2660"/>
              </a:lnSpc>
            </a:pPr>
            <a:r>
              <a:rPr lang="en-US" sz="1600" spc="-19" dirty="0">
                <a:solidFill>
                  <a:srgbClr val="FFFFFF"/>
                </a:solidFill>
                <a:latin typeface="Graphik Regular" panose="020B0503030202060203" pitchFamily="34" charset="0"/>
              </a:rPr>
              <a:t>But how to capitalize on it when there is so </a:t>
            </a:r>
            <a:endParaRPr lang="en-US" sz="1600" spc="-19" dirty="0" smtClean="0">
              <a:solidFill>
                <a:srgbClr val="FFFFFF"/>
              </a:solidFill>
              <a:latin typeface="Graphik Regular" panose="020B0503030202060203" pitchFamily="34" charset="0"/>
            </a:endParaRPr>
          </a:p>
          <a:p>
            <a:pPr>
              <a:lnSpc>
                <a:spcPts val="2660"/>
              </a:lnSpc>
            </a:pPr>
            <a:r>
              <a:rPr lang="en-US" sz="1600" spc="-19" dirty="0" smtClean="0">
                <a:solidFill>
                  <a:srgbClr val="FFFFFF"/>
                </a:solidFill>
                <a:latin typeface="Graphik Regular" panose="020B0503030202060203" pitchFamily="34" charset="0"/>
              </a:rPr>
              <a:t>much</a:t>
            </a:r>
            <a:r>
              <a:rPr lang="en-US" sz="1600" spc="-19" dirty="0">
                <a:solidFill>
                  <a:srgbClr val="FFFFFF"/>
                </a:solidFill>
                <a:latin typeface="Graphik Regular" panose="020B0503030202060203" pitchFamily="34" charset="0"/>
              </a:rPr>
              <a:t>?</a:t>
            </a:r>
          </a:p>
        </p:txBody>
      </p:sp>
      <p:sp>
        <p:nvSpPr>
          <p:cNvPr id="25" name="TextBox 23">
            <a:extLst>
              <a:ext uri="{FF2B5EF4-FFF2-40B4-BE49-F238E27FC236}">
                <a16:creationId xmlns:a16="http://schemas.microsoft.com/office/drawing/2014/main" id="{4B02D2F4-84C2-4AF8-81C2-4274DB8DF454}"/>
              </a:ext>
            </a:extLst>
          </p:cNvPr>
          <p:cNvSpPr txBox="1"/>
          <p:nvPr/>
        </p:nvSpPr>
        <p:spPr>
          <a:xfrm>
            <a:off x="1703836" y="2983262"/>
            <a:ext cx="5786869" cy="493790"/>
          </a:xfrm>
          <a:prstGeom prst="rect">
            <a:avLst/>
          </a:prstGeom>
        </p:spPr>
        <p:txBody>
          <a:bodyPr lIns="0" tIns="0" rIns="0" bIns="0" rtlCol="0" anchor="t">
            <a:spAutoFit/>
          </a:bodyPr>
          <a:lstStyle/>
          <a:p>
            <a:pPr>
              <a:lnSpc>
                <a:spcPts val="4480"/>
              </a:lnSpc>
            </a:pPr>
            <a:r>
              <a:rPr lang="en-US" sz="2400" spc="-32" dirty="0">
                <a:solidFill>
                  <a:srgbClr val="FFFFFF"/>
                </a:solidFill>
                <a:latin typeface="Graphik Regular" panose="020B0503030202060203" pitchFamily="34" charset="0"/>
              </a:rPr>
              <a:t>Over </a:t>
            </a:r>
            <a:r>
              <a:rPr lang="en-US" sz="2400" u="sng" spc="-32" dirty="0">
                <a:solidFill>
                  <a:srgbClr val="FFFFFF"/>
                </a:solidFill>
                <a:latin typeface="Graphik Regular" panose="020B0503030202060203" pitchFamily="34" charset="0"/>
              </a:rPr>
              <a:t>100000</a:t>
            </a:r>
            <a:r>
              <a:rPr lang="en-US" sz="2400" spc="-32" dirty="0">
                <a:solidFill>
                  <a:srgbClr val="FFFFFF"/>
                </a:solidFill>
                <a:latin typeface="Graphik Regular" panose="020B0503030202060203" pitchFamily="34" charset="0"/>
              </a:rPr>
              <a:t> posts per day</a:t>
            </a:r>
          </a:p>
        </p:txBody>
      </p:sp>
      <p:sp>
        <p:nvSpPr>
          <p:cNvPr id="47" name="TextBox 24">
            <a:extLst>
              <a:ext uri="{FF2B5EF4-FFF2-40B4-BE49-F238E27FC236}">
                <a16:creationId xmlns:a16="http://schemas.microsoft.com/office/drawing/2014/main" id="{56D90644-7D4E-4882-8064-B20BF3463C9A}"/>
              </a:ext>
            </a:extLst>
          </p:cNvPr>
          <p:cNvSpPr txBox="1"/>
          <p:nvPr/>
        </p:nvSpPr>
        <p:spPr>
          <a:xfrm>
            <a:off x="1703836" y="3673267"/>
            <a:ext cx="5315099" cy="946413"/>
          </a:xfrm>
          <a:prstGeom prst="rect">
            <a:avLst/>
          </a:prstGeom>
        </p:spPr>
        <p:txBody>
          <a:bodyPr lIns="0" tIns="0" rIns="0" bIns="0" rtlCol="0" anchor="t">
            <a:spAutoFit/>
          </a:bodyPr>
          <a:lstStyle>
            <a:defPPr>
              <a:defRPr lang="en-US"/>
            </a:defPPr>
            <a:lvl1pPr>
              <a:lnSpc>
                <a:spcPts val="4480"/>
              </a:lnSpc>
              <a:defRPr sz="2400" spc="-32">
                <a:solidFill>
                  <a:srgbClr val="FFFFFF"/>
                </a:solidFill>
                <a:latin typeface="Graphik Regular" panose="020B0503030202060203" pitchFamily="34" charset="0"/>
              </a:defRPr>
            </a:lvl1pPr>
          </a:lstStyle>
          <a:p>
            <a:r>
              <a:rPr lang="en-US" dirty="0"/>
              <a:t>36,500,000 pieces of content</a:t>
            </a:r>
          </a:p>
          <a:p>
            <a:pPr>
              <a:lnSpc>
                <a:spcPct val="100000"/>
              </a:lnSpc>
            </a:pPr>
            <a:r>
              <a:rPr lang="en-US" dirty="0"/>
              <a:t>per year!</a:t>
            </a:r>
          </a:p>
        </p:txBody>
      </p:sp>
      <p:sp>
        <p:nvSpPr>
          <p:cNvPr id="48" name="TextBox 26">
            <a:extLst>
              <a:ext uri="{FF2B5EF4-FFF2-40B4-BE49-F238E27FC236}">
                <a16:creationId xmlns:a16="http://schemas.microsoft.com/office/drawing/2014/main" id="{00ADAC7B-814A-4ED6-8AB9-8D473ED0DCD5}"/>
              </a:ext>
            </a:extLst>
          </p:cNvPr>
          <p:cNvSpPr txBox="1"/>
          <p:nvPr/>
        </p:nvSpPr>
        <p:spPr>
          <a:xfrm>
            <a:off x="1657645" y="5593542"/>
            <a:ext cx="5676287" cy="654218"/>
          </a:xfrm>
          <a:prstGeom prst="rect">
            <a:avLst/>
          </a:prstGeom>
        </p:spPr>
        <p:txBody>
          <a:bodyPr lIns="0" tIns="0" rIns="0" bIns="0" rtlCol="0" anchor="t">
            <a:spAutoFit/>
          </a:bodyPr>
          <a:lstStyle/>
          <a:p>
            <a:pPr>
              <a:lnSpc>
                <a:spcPts val="2660"/>
              </a:lnSpc>
              <a:spcBef>
                <a:spcPct val="0"/>
              </a:spcBef>
            </a:pPr>
            <a:r>
              <a:rPr lang="en-US" sz="1600" u="sng" spc="-19" dirty="0">
                <a:solidFill>
                  <a:srgbClr val="FFFFFF"/>
                </a:solidFill>
                <a:latin typeface="Graphik Regular" panose="020B0503030202060203" pitchFamily="34" charset="0"/>
              </a:rPr>
              <a:t>Analysis to find Social Buzz's top 5 most </a:t>
            </a:r>
            <a:r>
              <a:rPr lang="en-US" sz="1600" u="sng" spc="-19" dirty="0" smtClean="0">
                <a:solidFill>
                  <a:srgbClr val="FFFFFF"/>
                </a:solidFill>
                <a:latin typeface="Graphik Regular" panose="020B0503030202060203" pitchFamily="34" charset="0"/>
              </a:rPr>
              <a:t>popular</a:t>
            </a:r>
          </a:p>
          <a:p>
            <a:pPr>
              <a:lnSpc>
                <a:spcPts val="2660"/>
              </a:lnSpc>
              <a:spcBef>
                <a:spcPct val="0"/>
              </a:spcBef>
            </a:pPr>
            <a:r>
              <a:rPr lang="en-US" sz="1600" u="sng" spc="-19" dirty="0" smtClean="0">
                <a:solidFill>
                  <a:srgbClr val="FFFFFF"/>
                </a:solidFill>
                <a:latin typeface="Graphik Regular" panose="020B0503030202060203" pitchFamily="34" charset="0"/>
              </a:rPr>
              <a:t> </a:t>
            </a:r>
            <a:r>
              <a:rPr lang="en-US" sz="1600" u="sng" spc="-19" dirty="0">
                <a:solidFill>
                  <a:srgbClr val="FFFFFF"/>
                </a:solidFill>
                <a:latin typeface="Graphik Regular" panose="020B0503030202060203" pitchFamily="34" charset="0"/>
              </a:rPr>
              <a:t>categories of content </a:t>
            </a:r>
          </a:p>
        </p:txBody>
      </p:sp>
    </p:spTree>
    <p:extLst>
      <p:ext uri="{BB962C8B-B14F-4D97-AF65-F5344CB8AC3E}">
        <p14:creationId xmlns:p14="http://schemas.microsoft.com/office/powerpoint/2010/main" val="3248463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44379" y="120317"/>
            <a:ext cx="9625263" cy="6521116"/>
            <a:chOff x="506723" y="406153"/>
            <a:chExt cx="13404211" cy="9474693"/>
          </a:xfrm>
        </p:grpSpPr>
        <p:grpSp>
          <p:nvGrpSpPr>
            <p:cNvPr id="5" name="Group 2"/>
            <p:cNvGrpSpPr/>
            <p:nvPr/>
          </p:nvGrpSpPr>
          <p:grpSpPr>
            <a:xfrm>
              <a:off x="506723" y="406153"/>
              <a:ext cx="9939843" cy="9474693"/>
              <a:chOff x="0" y="0"/>
              <a:chExt cx="13253124" cy="12632924"/>
            </a:xfrm>
          </p:grpSpPr>
          <p:pic>
            <p:nvPicPr>
              <p:cNvPr id="2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2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2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2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2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2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2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3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3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3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3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3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6" name="AutoShape 15"/>
            <p:cNvSpPr/>
            <p:nvPr/>
          </p:nvSpPr>
          <p:spPr>
            <a:xfrm>
              <a:off x="2536163" y="2163857"/>
              <a:ext cx="6049898" cy="5959287"/>
            </a:xfrm>
            <a:prstGeom prst="rect">
              <a:avLst/>
            </a:prstGeom>
            <a:solidFill>
              <a:srgbClr val="FFFFFF"/>
            </a:solidFill>
          </p:spPr>
        </p:sp>
        <p:grpSp>
          <p:nvGrpSpPr>
            <p:cNvPr id="7" name="Group 16"/>
            <p:cNvGrpSpPr>
              <a:grpSpLocks noChangeAspect="1"/>
            </p:cNvGrpSpPr>
            <p:nvPr/>
          </p:nvGrpSpPr>
          <p:grpSpPr>
            <a:xfrm>
              <a:off x="11825797" y="1270731"/>
              <a:ext cx="2085137" cy="2085137"/>
              <a:chOff x="0" y="0"/>
              <a:chExt cx="6350000" cy="6350000"/>
            </a:xfrm>
          </p:grpSpPr>
          <p:sp>
            <p:nvSpPr>
              <p:cNvPr id="22"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8" name="Group 18"/>
            <p:cNvGrpSpPr>
              <a:grpSpLocks noChangeAspect="1"/>
            </p:cNvGrpSpPr>
            <p:nvPr/>
          </p:nvGrpSpPr>
          <p:grpSpPr>
            <a:xfrm>
              <a:off x="11419219" y="1028700"/>
              <a:ext cx="2174041" cy="2165548"/>
              <a:chOff x="0" y="0"/>
              <a:chExt cx="6502400" cy="6477000"/>
            </a:xfrm>
          </p:grpSpPr>
          <p:sp>
            <p:nvSpPr>
              <p:cNvPr id="20"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1"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9" name="Group 21"/>
            <p:cNvGrpSpPr>
              <a:grpSpLocks noChangeAspect="1"/>
            </p:cNvGrpSpPr>
            <p:nvPr/>
          </p:nvGrpSpPr>
          <p:grpSpPr>
            <a:xfrm>
              <a:off x="11825797" y="4221947"/>
              <a:ext cx="2085137" cy="2085137"/>
              <a:chOff x="0" y="0"/>
              <a:chExt cx="6350000" cy="6350000"/>
            </a:xfrm>
          </p:grpSpPr>
          <p:sp>
            <p:nvSpPr>
              <p:cNvPr id="19"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10" name="Group 23"/>
            <p:cNvGrpSpPr>
              <a:grpSpLocks noChangeAspect="1"/>
            </p:cNvGrpSpPr>
            <p:nvPr/>
          </p:nvGrpSpPr>
          <p:grpSpPr>
            <a:xfrm>
              <a:off x="11411515" y="4002073"/>
              <a:ext cx="2187334" cy="2123082"/>
              <a:chOff x="-23042" y="66269"/>
              <a:chExt cx="6542158" cy="6349987"/>
            </a:xfrm>
          </p:grpSpPr>
          <p:sp>
            <p:nvSpPr>
              <p:cNvPr id="17"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18"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11" name="Group 26"/>
            <p:cNvGrpSpPr>
              <a:grpSpLocks noChangeAspect="1"/>
            </p:cNvGrpSpPr>
            <p:nvPr/>
          </p:nvGrpSpPr>
          <p:grpSpPr>
            <a:xfrm>
              <a:off x="11825797" y="7173163"/>
              <a:ext cx="2085137" cy="2085137"/>
              <a:chOff x="0" y="0"/>
              <a:chExt cx="6350000" cy="6350000"/>
            </a:xfrm>
          </p:grpSpPr>
          <p:sp>
            <p:nvSpPr>
              <p:cNvPr id="16"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12" name="Group 28"/>
            <p:cNvGrpSpPr>
              <a:grpSpLocks noChangeAspect="1"/>
            </p:cNvGrpSpPr>
            <p:nvPr/>
          </p:nvGrpSpPr>
          <p:grpSpPr>
            <a:xfrm>
              <a:off x="11419219" y="6931132"/>
              <a:ext cx="2174041" cy="2165548"/>
              <a:chOff x="0" y="0"/>
              <a:chExt cx="6502400" cy="6477000"/>
            </a:xfrm>
          </p:grpSpPr>
          <p:sp>
            <p:nvSpPr>
              <p:cNvPr id="14"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15"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13" name="TextBox 31"/>
            <p:cNvSpPr txBox="1"/>
            <p:nvPr/>
          </p:nvSpPr>
          <p:spPr>
            <a:xfrm>
              <a:off x="2469635" y="2423011"/>
              <a:ext cx="5612273" cy="5224323"/>
            </a:xfrm>
            <a:prstGeom prst="rect">
              <a:avLst/>
            </a:prstGeom>
          </p:spPr>
          <p:txBody>
            <a:bodyPr lIns="0" tIns="0" rIns="0" bIns="0" rtlCol="0" anchor="t">
              <a:spAutoFit/>
            </a:bodyPr>
            <a:lstStyle/>
            <a:p>
              <a:pPr algn="ctr">
                <a:lnSpc>
                  <a:spcPts val="9600"/>
                </a:lnSpc>
              </a:pPr>
              <a:r>
                <a:rPr lang="en-US" sz="6000" spc="-80" dirty="0">
                  <a:solidFill>
                    <a:srgbClr val="000000"/>
                  </a:solidFill>
                  <a:latin typeface="Arial" panose="020B0604020202020204" pitchFamily="34" charset="0"/>
                  <a:cs typeface="Arial" panose="020B0604020202020204" pitchFamily="34" charset="0"/>
                </a:rPr>
                <a:t>The Analytics team</a:t>
              </a:r>
            </a:p>
          </p:txBody>
        </p:sp>
      </p:grpSp>
    </p:spTree>
    <p:extLst>
      <p:ext uri="{BB962C8B-B14F-4D97-AF65-F5344CB8AC3E}">
        <p14:creationId xmlns:p14="http://schemas.microsoft.com/office/powerpoint/2010/main" val="3059164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4" name="Group 3"/>
          <p:cNvGrpSpPr/>
          <p:nvPr/>
        </p:nvGrpSpPr>
        <p:grpSpPr>
          <a:xfrm>
            <a:off x="168442" y="168442"/>
            <a:ext cx="11405937" cy="6497054"/>
            <a:chOff x="445296" y="406153"/>
            <a:chExt cx="16865067" cy="9474693"/>
          </a:xfrm>
        </p:grpSpPr>
        <p:grpSp>
          <p:nvGrpSpPr>
            <p:cNvPr id="5" name="Group 2"/>
            <p:cNvGrpSpPr/>
            <p:nvPr/>
          </p:nvGrpSpPr>
          <p:grpSpPr>
            <a:xfrm>
              <a:off x="445296" y="406153"/>
              <a:ext cx="10042534" cy="9474693"/>
              <a:chOff x="0" y="0"/>
              <a:chExt cx="13390046" cy="12632924"/>
            </a:xfrm>
          </p:grpSpPr>
          <p:pic>
            <p:nvPicPr>
              <p:cNvPr id="32"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r="10232"/>
              <a:stretch>
                <a:fillRect/>
              </a:stretch>
            </p:blipFill>
            <p:spPr>
              <a:xfrm>
                <a:off x="6923321" y="6558809"/>
                <a:ext cx="2697587" cy="2794710"/>
              </a:xfrm>
              <a:prstGeom prst="rect">
                <a:avLst/>
              </a:prstGeom>
            </p:spPr>
          </p:pic>
          <p:pic>
            <p:nvPicPr>
              <p:cNvPr id="33"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923321" y="9838214"/>
                <a:ext cx="3005065" cy="2794710"/>
              </a:xfrm>
              <a:prstGeom prst="rect">
                <a:avLst/>
              </a:prstGeom>
            </p:spPr>
          </p:pic>
          <p:pic>
            <p:nvPicPr>
              <p:cNvPr id="34"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461660" y="3279405"/>
                <a:ext cx="3005065" cy="2794710"/>
              </a:xfrm>
              <a:prstGeom prst="rect">
                <a:avLst/>
              </a:prstGeom>
            </p:spPr>
          </p:pic>
          <p:pic>
            <p:nvPicPr>
              <p:cNvPr id="35"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461660" y="6558809"/>
                <a:ext cx="3005065" cy="2794710"/>
              </a:xfrm>
              <a:prstGeom prst="rect">
                <a:avLst/>
              </a:prstGeom>
            </p:spPr>
          </p:pic>
          <p:pic>
            <p:nvPicPr>
              <p:cNvPr id="36"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461660" y="9838214"/>
                <a:ext cx="3005065" cy="2794710"/>
              </a:xfrm>
              <a:prstGeom prst="rect">
                <a:avLst/>
              </a:prstGeom>
            </p:spPr>
          </p:pic>
          <p:pic>
            <p:nvPicPr>
              <p:cNvPr id="37"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3005065" cy="2794710"/>
              </a:xfrm>
              <a:prstGeom prst="rect">
                <a:avLst/>
              </a:prstGeom>
            </p:spPr>
          </p:pic>
          <p:pic>
            <p:nvPicPr>
              <p:cNvPr id="38"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3279405"/>
                <a:ext cx="3005065" cy="2794710"/>
              </a:xfrm>
              <a:prstGeom prst="rect">
                <a:avLst/>
              </a:prstGeom>
            </p:spPr>
          </p:pic>
          <p:pic>
            <p:nvPicPr>
              <p:cNvPr id="39"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6558809"/>
                <a:ext cx="3005065" cy="2794710"/>
              </a:xfrm>
              <a:prstGeom prst="rect">
                <a:avLst/>
              </a:prstGeom>
            </p:spPr>
          </p:pic>
          <p:pic>
            <p:nvPicPr>
              <p:cNvPr id="40"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9838214"/>
                <a:ext cx="3005065" cy="2794710"/>
              </a:xfrm>
              <a:prstGeom prst="rect">
                <a:avLst/>
              </a:prstGeom>
            </p:spPr>
          </p:pic>
          <p:pic>
            <p:nvPicPr>
              <p:cNvPr id="41"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384981" y="9838214"/>
                <a:ext cx="3005065" cy="2794710"/>
              </a:xfrm>
              <a:prstGeom prst="rect">
                <a:avLst/>
              </a:prstGeom>
            </p:spPr>
          </p:pic>
        </p:grpSp>
        <p:grpSp>
          <p:nvGrpSpPr>
            <p:cNvPr id="6" name="Group 13"/>
            <p:cNvGrpSpPr/>
            <p:nvPr/>
          </p:nvGrpSpPr>
          <p:grpSpPr>
            <a:xfrm>
              <a:off x="1903391" y="1027892"/>
              <a:ext cx="1854962" cy="1781248"/>
              <a:chOff x="0" y="0"/>
              <a:chExt cx="2473282" cy="2374997"/>
            </a:xfrm>
          </p:grpSpPr>
          <p:grpSp>
            <p:nvGrpSpPr>
              <p:cNvPr id="29" name="Group 14"/>
              <p:cNvGrpSpPr>
                <a:grpSpLocks noChangeAspect="1"/>
              </p:cNvGrpSpPr>
              <p:nvPr/>
            </p:nvGrpSpPr>
            <p:grpSpPr>
              <a:xfrm>
                <a:off x="0" y="342565"/>
                <a:ext cx="2032432" cy="2032432"/>
                <a:chOff x="0" y="0"/>
                <a:chExt cx="6350000" cy="6350000"/>
              </a:xfrm>
            </p:grpSpPr>
            <p:sp>
              <p:nvSpPr>
                <p:cNvPr id="31"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0" name="Picture 1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b="321"/>
              <a:stretch>
                <a:fillRect/>
              </a:stretch>
            </p:blipFill>
            <p:spPr>
              <a:xfrm rot="-5115457">
                <a:off x="358154" y="78550"/>
                <a:ext cx="2032432" cy="2036765"/>
              </a:xfrm>
              <a:prstGeom prst="rect">
                <a:avLst/>
              </a:prstGeom>
            </p:spPr>
          </p:pic>
        </p:grpSp>
        <p:grpSp>
          <p:nvGrpSpPr>
            <p:cNvPr id="7" name="Group 17"/>
            <p:cNvGrpSpPr/>
            <p:nvPr/>
          </p:nvGrpSpPr>
          <p:grpSpPr>
            <a:xfrm>
              <a:off x="3758754" y="2639980"/>
              <a:ext cx="1854962" cy="1781248"/>
              <a:chOff x="0" y="0"/>
              <a:chExt cx="2473282" cy="2374997"/>
            </a:xfrm>
          </p:grpSpPr>
          <p:grpSp>
            <p:nvGrpSpPr>
              <p:cNvPr id="26" name="Group 18"/>
              <p:cNvGrpSpPr>
                <a:grpSpLocks noChangeAspect="1"/>
              </p:cNvGrpSpPr>
              <p:nvPr/>
            </p:nvGrpSpPr>
            <p:grpSpPr>
              <a:xfrm>
                <a:off x="0" y="342565"/>
                <a:ext cx="2032432" cy="2032432"/>
                <a:chOff x="0" y="0"/>
                <a:chExt cx="6350000" cy="6350000"/>
              </a:xfrm>
            </p:grpSpPr>
            <p:sp>
              <p:nvSpPr>
                <p:cNvPr id="28"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7" name="Picture 20"/>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b="321"/>
              <a:stretch>
                <a:fillRect/>
              </a:stretch>
            </p:blipFill>
            <p:spPr>
              <a:xfrm rot="-5115457">
                <a:off x="358154" y="78550"/>
                <a:ext cx="2032432" cy="2036765"/>
              </a:xfrm>
              <a:prstGeom prst="rect">
                <a:avLst/>
              </a:prstGeom>
            </p:spPr>
          </p:pic>
        </p:grpSp>
        <p:grpSp>
          <p:nvGrpSpPr>
            <p:cNvPr id="8" name="Group 21"/>
            <p:cNvGrpSpPr/>
            <p:nvPr/>
          </p:nvGrpSpPr>
          <p:grpSpPr>
            <a:xfrm>
              <a:off x="5614117" y="4312605"/>
              <a:ext cx="1794565" cy="1720711"/>
              <a:chOff x="0" y="80717"/>
              <a:chExt cx="2392752" cy="2294280"/>
            </a:xfrm>
          </p:grpSpPr>
          <p:grpSp>
            <p:nvGrpSpPr>
              <p:cNvPr id="23" name="Group 22"/>
              <p:cNvGrpSpPr>
                <a:grpSpLocks noChangeAspect="1"/>
              </p:cNvGrpSpPr>
              <p:nvPr/>
            </p:nvGrpSpPr>
            <p:grpSpPr>
              <a:xfrm>
                <a:off x="0" y="342565"/>
                <a:ext cx="2032432" cy="2032432"/>
                <a:chOff x="0" y="0"/>
                <a:chExt cx="6350000" cy="6350000"/>
              </a:xfrm>
            </p:grpSpPr>
            <p:sp>
              <p:nvSpPr>
                <p:cNvPr id="25"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b="321"/>
              <a:stretch>
                <a:fillRect/>
              </a:stretch>
            </p:blipFill>
            <p:spPr>
              <a:xfrm rot="16484543">
                <a:off x="358153" y="78550"/>
                <a:ext cx="2032431" cy="2036766"/>
              </a:xfrm>
              <a:prstGeom prst="rect">
                <a:avLst/>
              </a:prstGeom>
            </p:spPr>
          </p:pic>
        </p:grpSp>
        <p:grpSp>
          <p:nvGrpSpPr>
            <p:cNvPr id="9" name="Group 25"/>
            <p:cNvGrpSpPr/>
            <p:nvPr/>
          </p:nvGrpSpPr>
          <p:grpSpPr>
            <a:xfrm>
              <a:off x="7469480" y="5924694"/>
              <a:ext cx="1794565" cy="1720709"/>
              <a:chOff x="0" y="80718"/>
              <a:chExt cx="2392752" cy="2294279"/>
            </a:xfrm>
          </p:grpSpPr>
          <p:grpSp>
            <p:nvGrpSpPr>
              <p:cNvPr id="20" name="Group 26"/>
              <p:cNvGrpSpPr>
                <a:grpSpLocks noChangeAspect="1"/>
              </p:cNvGrpSpPr>
              <p:nvPr/>
            </p:nvGrpSpPr>
            <p:grpSpPr>
              <a:xfrm>
                <a:off x="0" y="342565"/>
                <a:ext cx="2032432" cy="2032432"/>
                <a:chOff x="0" y="0"/>
                <a:chExt cx="6350000" cy="6350000"/>
              </a:xfrm>
            </p:grpSpPr>
            <p:sp>
              <p:nvSpPr>
                <p:cNvPr id="22"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1" name="Picture 2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b="321"/>
              <a:stretch>
                <a:fillRect/>
              </a:stretch>
            </p:blipFill>
            <p:spPr>
              <a:xfrm rot="16484543">
                <a:off x="358153" y="78551"/>
                <a:ext cx="2032432" cy="2036766"/>
              </a:xfrm>
              <a:prstGeom prst="rect">
                <a:avLst/>
              </a:prstGeom>
            </p:spPr>
          </p:pic>
        </p:grpSp>
        <p:grpSp>
          <p:nvGrpSpPr>
            <p:cNvPr id="10" name="Group 29"/>
            <p:cNvGrpSpPr/>
            <p:nvPr/>
          </p:nvGrpSpPr>
          <p:grpSpPr>
            <a:xfrm>
              <a:off x="9324843" y="7476244"/>
              <a:ext cx="1854962" cy="1781248"/>
              <a:chOff x="0" y="0"/>
              <a:chExt cx="2473282" cy="2374997"/>
            </a:xfrm>
          </p:grpSpPr>
          <p:grpSp>
            <p:nvGrpSpPr>
              <p:cNvPr id="17" name="Group 30"/>
              <p:cNvGrpSpPr>
                <a:grpSpLocks noChangeAspect="1"/>
              </p:cNvGrpSpPr>
              <p:nvPr/>
            </p:nvGrpSpPr>
            <p:grpSpPr>
              <a:xfrm>
                <a:off x="0" y="342565"/>
                <a:ext cx="2032432" cy="2032432"/>
                <a:chOff x="0" y="0"/>
                <a:chExt cx="6350000" cy="6350000"/>
              </a:xfrm>
            </p:grpSpPr>
            <p:sp>
              <p:nvSpPr>
                <p:cNvPr id="19"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8" name="Picture 3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b="321"/>
              <a:stretch>
                <a:fillRect/>
              </a:stretch>
            </p:blipFill>
            <p:spPr>
              <a:xfrm rot="-5115457">
                <a:off x="358154" y="78550"/>
                <a:ext cx="2032432" cy="2036765"/>
              </a:xfrm>
              <a:prstGeom prst="rect">
                <a:avLst/>
              </a:prstGeom>
            </p:spPr>
          </p:pic>
        </p:grpSp>
        <p:sp>
          <p:nvSpPr>
            <p:cNvPr id="11" name="TextBox 33"/>
            <p:cNvSpPr txBox="1"/>
            <p:nvPr/>
          </p:nvSpPr>
          <p:spPr>
            <a:xfrm>
              <a:off x="10667819" y="1028699"/>
              <a:ext cx="6642544" cy="1653012"/>
            </a:xfrm>
            <a:prstGeom prst="rect">
              <a:avLst/>
            </a:prstGeom>
          </p:spPr>
          <p:txBody>
            <a:bodyPr lIns="0" tIns="0" rIns="0" bIns="0" rtlCol="0" anchor="t">
              <a:spAutoFit/>
            </a:bodyPr>
            <a:lstStyle/>
            <a:p>
              <a:pPr algn="r">
                <a:lnSpc>
                  <a:spcPts val="9600"/>
                </a:lnSpc>
              </a:pPr>
              <a:r>
                <a:rPr lang="en-US" sz="6600" spc="-80" dirty="0">
                  <a:solidFill>
                    <a:srgbClr val="FFFFFF"/>
                  </a:solidFill>
                  <a:latin typeface="Arial" panose="020B0604020202020204" pitchFamily="34" charset="0"/>
                  <a:cs typeface="Arial" panose="020B0604020202020204" pitchFamily="34" charset="0"/>
                </a:rPr>
                <a:t>Process</a:t>
              </a:r>
              <a:endParaRPr lang="en-US" sz="8000" spc="-80" dirty="0">
                <a:solidFill>
                  <a:srgbClr val="FFFFFF"/>
                </a:solidFill>
                <a:latin typeface="Arial" panose="020B0604020202020204" pitchFamily="34" charset="0"/>
                <a:cs typeface="Arial" panose="020B0604020202020204" pitchFamily="34" charset="0"/>
              </a:endParaRPr>
            </a:p>
          </p:txBody>
        </p:sp>
        <p:sp>
          <p:nvSpPr>
            <p:cNvPr id="12" name="TextBox 34"/>
            <p:cNvSpPr txBox="1"/>
            <p:nvPr/>
          </p:nvSpPr>
          <p:spPr>
            <a:xfrm>
              <a:off x="2533259" y="1155687"/>
              <a:ext cx="1229487" cy="1346498"/>
            </a:xfrm>
            <a:prstGeom prst="rect">
              <a:avLst/>
            </a:prstGeom>
          </p:spPr>
          <p:txBody>
            <a:bodyPr lIns="0" tIns="0" rIns="0" bIns="0" rtlCol="0" anchor="t">
              <a:spAutoFit/>
            </a:bodyPr>
            <a:lstStyle/>
            <a:p>
              <a:pPr>
                <a:lnSpc>
                  <a:spcPts val="7192"/>
                </a:lnSpc>
              </a:pPr>
              <a:r>
                <a:rPr lang="en-US" sz="6000" spc="-640" dirty="0">
                  <a:solidFill>
                    <a:srgbClr val="FFFFFF"/>
                  </a:solidFill>
                  <a:latin typeface="Arial" panose="020B0604020202020204" pitchFamily="34" charset="0"/>
                  <a:cs typeface="Arial" panose="020B0604020202020204" pitchFamily="34" charset="0"/>
                </a:rPr>
                <a:t>1</a:t>
              </a:r>
            </a:p>
          </p:txBody>
        </p:sp>
        <p:sp>
          <p:nvSpPr>
            <p:cNvPr id="13" name="TextBox 35"/>
            <p:cNvSpPr txBox="1"/>
            <p:nvPr/>
          </p:nvSpPr>
          <p:spPr>
            <a:xfrm>
              <a:off x="4487725" y="2809139"/>
              <a:ext cx="1229487" cy="1346498"/>
            </a:xfrm>
            <a:prstGeom prst="rect">
              <a:avLst/>
            </a:prstGeom>
          </p:spPr>
          <p:txBody>
            <a:bodyPr lIns="0" tIns="0" rIns="0" bIns="0" rtlCol="0" anchor="t">
              <a:spAutoFit/>
            </a:bodyPr>
            <a:lstStyle/>
            <a:p>
              <a:pPr>
                <a:lnSpc>
                  <a:spcPts val="7192"/>
                </a:lnSpc>
              </a:pPr>
              <a:r>
                <a:rPr lang="en-US" sz="6000" spc="-640" dirty="0">
                  <a:solidFill>
                    <a:srgbClr val="FFFFFF"/>
                  </a:solidFill>
                  <a:latin typeface="Arial" panose="020B0604020202020204" pitchFamily="34" charset="0"/>
                  <a:cs typeface="Arial" panose="020B0604020202020204" pitchFamily="34" charset="0"/>
                </a:rPr>
                <a:t>2</a:t>
              </a:r>
            </a:p>
          </p:txBody>
        </p:sp>
        <p:sp>
          <p:nvSpPr>
            <p:cNvPr id="14" name="TextBox 36"/>
            <p:cNvSpPr txBox="1"/>
            <p:nvPr/>
          </p:nvSpPr>
          <p:spPr>
            <a:xfrm>
              <a:off x="10031245" y="7625694"/>
              <a:ext cx="1229487" cy="1346498"/>
            </a:xfrm>
            <a:prstGeom prst="rect">
              <a:avLst/>
            </a:prstGeom>
          </p:spPr>
          <p:txBody>
            <a:bodyPr lIns="0" tIns="0" rIns="0" bIns="0" rtlCol="0" anchor="t">
              <a:spAutoFit/>
            </a:bodyPr>
            <a:lstStyle/>
            <a:p>
              <a:pPr>
                <a:lnSpc>
                  <a:spcPts val="7192"/>
                </a:lnSpc>
              </a:pPr>
              <a:r>
                <a:rPr lang="en-US" sz="6000" spc="-640" dirty="0" smtClean="0">
                  <a:solidFill>
                    <a:srgbClr val="FFFFFF"/>
                  </a:solidFill>
                  <a:latin typeface="Arial" panose="020B0604020202020204" pitchFamily="34" charset="0"/>
                  <a:cs typeface="Arial" panose="020B0604020202020204" pitchFamily="34" charset="0"/>
                </a:rPr>
                <a:t>5</a:t>
              </a:r>
            </a:p>
          </p:txBody>
        </p:sp>
        <p:sp>
          <p:nvSpPr>
            <p:cNvPr id="15" name="TextBox 37"/>
            <p:cNvSpPr txBox="1"/>
            <p:nvPr/>
          </p:nvSpPr>
          <p:spPr>
            <a:xfrm>
              <a:off x="8118657" y="5999632"/>
              <a:ext cx="1229487" cy="1346498"/>
            </a:xfrm>
            <a:prstGeom prst="rect">
              <a:avLst/>
            </a:prstGeom>
          </p:spPr>
          <p:txBody>
            <a:bodyPr lIns="0" tIns="0" rIns="0" bIns="0" rtlCol="0" anchor="t">
              <a:spAutoFit/>
            </a:bodyPr>
            <a:lstStyle/>
            <a:p>
              <a:pPr>
                <a:lnSpc>
                  <a:spcPts val="7192"/>
                </a:lnSpc>
              </a:pPr>
              <a:r>
                <a:rPr lang="en-US" sz="6000" spc="-640" dirty="0">
                  <a:solidFill>
                    <a:srgbClr val="FFFFFF"/>
                  </a:solidFill>
                  <a:latin typeface="Arial" panose="020B0604020202020204" pitchFamily="34" charset="0"/>
                  <a:cs typeface="Arial" panose="020B0604020202020204" pitchFamily="34" charset="0"/>
                </a:rPr>
                <a:t>4</a:t>
              </a:r>
              <a:endParaRPr lang="en-US" sz="7192" spc="-640" dirty="0">
                <a:solidFill>
                  <a:srgbClr val="FFFFFF"/>
                </a:solidFill>
                <a:latin typeface="Arial" panose="020B0604020202020204" pitchFamily="34" charset="0"/>
                <a:cs typeface="Arial" panose="020B0604020202020204" pitchFamily="34" charset="0"/>
              </a:endParaRPr>
            </a:p>
          </p:txBody>
        </p:sp>
        <p:sp>
          <p:nvSpPr>
            <p:cNvPr id="16" name="TextBox 38"/>
            <p:cNvSpPr txBox="1"/>
            <p:nvPr/>
          </p:nvSpPr>
          <p:spPr>
            <a:xfrm>
              <a:off x="6335980" y="4401518"/>
              <a:ext cx="1229487" cy="1346498"/>
            </a:xfrm>
            <a:prstGeom prst="rect">
              <a:avLst/>
            </a:prstGeom>
          </p:spPr>
          <p:txBody>
            <a:bodyPr lIns="0" tIns="0" rIns="0" bIns="0" rtlCol="0" anchor="t">
              <a:spAutoFit/>
            </a:bodyPr>
            <a:lstStyle/>
            <a:p>
              <a:pPr>
                <a:lnSpc>
                  <a:spcPts val="7192"/>
                </a:lnSpc>
              </a:pPr>
              <a:r>
                <a:rPr lang="en-US" sz="6000" spc="-640" dirty="0" smtClean="0">
                  <a:solidFill>
                    <a:srgbClr val="FFFFFF"/>
                  </a:solidFill>
                  <a:latin typeface="Arial" panose="020B0604020202020204" pitchFamily="34" charset="0"/>
                  <a:cs typeface="Arial" panose="020B0604020202020204" pitchFamily="34" charset="0"/>
                </a:rPr>
                <a:t>3</a:t>
              </a:r>
              <a:endParaRPr lang="en-US" sz="6000" spc="-640" dirty="0">
                <a:solidFill>
                  <a:srgbClr val="FFFFFF"/>
                </a:solidFill>
                <a:latin typeface="Arial" panose="020B0604020202020204" pitchFamily="34" charset="0"/>
                <a:cs typeface="Arial" panose="020B0604020202020204" pitchFamily="34" charset="0"/>
              </a:endParaRPr>
            </a:p>
          </p:txBody>
        </p:sp>
      </p:grpSp>
      <p:sp>
        <p:nvSpPr>
          <p:cNvPr id="2" name="TextBox 1"/>
          <p:cNvSpPr txBox="1"/>
          <p:nvPr/>
        </p:nvSpPr>
        <p:spPr>
          <a:xfrm>
            <a:off x="2409351" y="789600"/>
            <a:ext cx="2639095" cy="369332"/>
          </a:xfrm>
          <a:prstGeom prst="rect">
            <a:avLst/>
          </a:prstGeom>
          <a:noFill/>
        </p:spPr>
        <p:txBody>
          <a:bodyPr wrap="square" rtlCol="0">
            <a:spAutoFit/>
          </a:bodyPr>
          <a:lstStyle/>
          <a:p>
            <a:r>
              <a:rPr lang="en-US" dirty="0">
                <a:solidFill>
                  <a:schemeClr val="bg1"/>
                </a:solidFill>
              </a:rPr>
              <a:t>Data </a:t>
            </a:r>
            <a:r>
              <a:rPr lang="en-US" dirty="0" smtClean="0">
                <a:solidFill>
                  <a:schemeClr val="bg1"/>
                </a:solidFill>
              </a:rPr>
              <a:t>Understanding </a:t>
            </a:r>
            <a:endParaRPr lang="en-IN" dirty="0">
              <a:solidFill>
                <a:schemeClr val="bg1"/>
              </a:solidFill>
            </a:endParaRPr>
          </a:p>
        </p:txBody>
      </p:sp>
      <p:sp>
        <p:nvSpPr>
          <p:cNvPr id="42" name="TextBox 41"/>
          <p:cNvSpPr txBox="1"/>
          <p:nvPr/>
        </p:nvSpPr>
        <p:spPr>
          <a:xfrm>
            <a:off x="3730925" y="2041942"/>
            <a:ext cx="2639095" cy="369332"/>
          </a:xfrm>
          <a:prstGeom prst="rect">
            <a:avLst/>
          </a:prstGeom>
          <a:noFill/>
        </p:spPr>
        <p:txBody>
          <a:bodyPr wrap="square" rtlCol="0">
            <a:spAutoFit/>
          </a:bodyPr>
          <a:lstStyle>
            <a:defPPr>
              <a:defRPr lang="en-US"/>
            </a:defPPr>
            <a:lvl1pPr>
              <a:defRPr>
                <a:solidFill>
                  <a:schemeClr val="bg1"/>
                </a:solidFill>
              </a:defRPr>
            </a:lvl1pPr>
          </a:lstStyle>
          <a:p>
            <a:r>
              <a:rPr lang="en-US" dirty="0"/>
              <a:t>Data Extraction </a:t>
            </a:r>
            <a:endParaRPr lang="en-IN" dirty="0"/>
          </a:p>
        </p:txBody>
      </p:sp>
      <p:sp>
        <p:nvSpPr>
          <p:cNvPr id="43" name="TextBox 42"/>
          <p:cNvSpPr txBox="1"/>
          <p:nvPr/>
        </p:nvSpPr>
        <p:spPr>
          <a:xfrm>
            <a:off x="4918936" y="3107664"/>
            <a:ext cx="2639095" cy="369332"/>
          </a:xfrm>
          <a:prstGeom prst="rect">
            <a:avLst/>
          </a:prstGeom>
          <a:noFill/>
        </p:spPr>
        <p:txBody>
          <a:bodyPr wrap="square" rtlCol="0">
            <a:spAutoFit/>
          </a:bodyPr>
          <a:lstStyle>
            <a:defPPr>
              <a:defRPr lang="en-US"/>
            </a:defPPr>
            <a:lvl1pPr>
              <a:defRPr>
                <a:solidFill>
                  <a:schemeClr val="bg1"/>
                </a:solidFill>
              </a:defRPr>
            </a:lvl1pPr>
          </a:lstStyle>
          <a:p>
            <a:r>
              <a:rPr lang="en-US" dirty="0"/>
              <a:t>Data Modeling </a:t>
            </a:r>
            <a:endParaRPr lang="en-IN" dirty="0"/>
          </a:p>
        </p:txBody>
      </p:sp>
      <p:sp>
        <p:nvSpPr>
          <p:cNvPr id="44" name="TextBox 43"/>
          <p:cNvSpPr txBox="1"/>
          <p:nvPr/>
        </p:nvSpPr>
        <p:spPr>
          <a:xfrm>
            <a:off x="6183665" y="4218343"/>
            <a:ext cx="2639095" cy="369332"/>
          </a:xfrm>
          <a:prstGeom prst="rect">
            <a:avLst/>
          </a:prstGeom>
          <a:noFill/>
        </p:spPr>
        <p:txBody>
          <a:bodyPr wrap="square" rtlCol="0">
            <a:spAutoFit/>
          </a:bodyPr>
          <a:lstStyle>
            <a:defPPr>
              <a:defRPr lang="en-US"/>
            </a:defPPr>
            <a:lvl1pPr>
              <a:defRPr>
                <a:solidFill>
                  <a:schemeClr val="bg1"/>
                </a:solidFill>
              </a:defRPr>
            </a:lvl1pPr>
          </a:lstStyle>
          <a:p>
            <a:r>
              <a:rPr lang="en-US" dirty="0"/>
              <a:t>Data Analysis </a:t>
            </a:r>
            <a:endParaRPr lang="en-IN" dirty="0"/>
          </a:p>
        </p:txBody>
      </p:sp>
      <p:sp>
        <p:nvSpPr>
          <p:cNvPr id="45" name="TextBox 44"/>
          <p:cNvSpPr txBox="1"/>
          <p:nvPr/>
        </p:nvSpPr>
        <p:spPr>
          <a:xfrm>
            <a:off x="7428843" y="5346078"/>
            <a:ext cx="2639095" cy="369332"/>
          </a:xfrm>
          <a:prstGeom prst="rect">
            <a:avLst/>
          </a:prstGeom>
          <a:noFill/>
        </p:spPr>
        <p:txBody>
          <a:bodyPr wrap="square" rtlCol="0">
            <a:spAutoFit/>
          </a:bodyPr>
          <a:lstStyle/>
          <a:p>
            <a:r>
              <a:rPr lang="en-US" dirty="0">
                <a:solidFill>
                  <a:schemeClr val="bg1"/>
                </a:solidFill>
              </a:rPr>
              <a:t>Uncover</a:t>
            </a:r>
            <a:r>
              <a:rPr lang="en-US" dirty="0" smtClean="0"/>
              <a:t> </a:t>
            </a:r>
            <a:r>
              <a:rPr lang="en-US" dirty="0">
                <a:solidFill>
                  <a:schemeClr val="bg1"/>
                </a:solidFill>
              </a:rPr>
              <a:t>Insights</a:t>
            </a:r>
            <a:endParaRPr lang="en-IN" dirty="0">
              <a:solidFill>
                <a:schemeClr val="bg1"/>
              </a:solidFill>
            </a:endParaRPr>
          </a:p>
        </p:txBody>
      </p:sp>
    </p:spTree>
    <p:extLst>
      <p:ext uri="{BB962C8B-B14F-4D97-AF65-F5344CB8AC3E}">
        <p14:creationId xmlns:p14="http://schemas.microsoft.com/office/powerpoint/2010/main" val="39123755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0543" y="475904"/>
            <a:ext cx="11586657" cy="6189591"/>
            <a:chOff x="517112" y="860915"/>
            <a:chExt cx="17253775" cy="8966664"/>
          </a:xfrm>
        </p:grpSpPr>
        <p:pic>
          <p:nvPicPr>
            <p:cNvPr id="5"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6" name="TextBox 3"/>
            <p:cNvSpPr txBox="1"/>
            <p:nvPr/>
          </p:nvSpPr>
          <p:spPr>
            <a:xfrm>
              <a:off x="1028700" y="860915"/>
              <a:ext cx="4636128" cy="1745576"/>
            </a:xfrm>
            <a:prstGeom prst="rect">
              <a:avLst/>
            </a:prstGeom>
          </p:spPr>
          <p:txBody>
            <a:bodyPr lIns="0" tIns="0" rIns="0" bIns="0" rtlCol="0" anchor="t">
              <a:spAutoFit/>
            </a:bodyPr>
            <a:lstStyle/>
            <a:p>
              <a:pPr>
                <a:lnSpc>
                  <a:spcPts val="9600"/>
                </a:lnSpc>
              </a:pPr>
              <a:r>
                <a:rPr lang="en-US" sz="5400" spc="-80" dirty="0">
                  <a:solidFill>
                    <a:srgbClr val="000000"/>
                  </a:solidFill>
                  <a:latin typeface="Arial" panose="020B0604020202020204" pitchFamily="34" charset="0"/>
                  <a:cs typeface="Arial" panose="020B0604020202020204" pitchFamily="34" charset="0"/>
                </a:rPr>
                <a:t>Insights</a:t>
              </a:r>
              <a:endParaRPr lang="en-US" sz="8000" spc="-80" dirty="0">
                <a:solidFill>
                  <a:srgbClr val="000000"/>
                </a:solidFill>
                <a:latin typeface="Arial" panose="020B0604020202020204" pitchFamily="34" charset="0"/>
                <a:cs typeface="Arial" panose="020B0604020202020204" pitchFamily="34" charset="0"/>
              </a:endParaRPr>
            </a:p>
          </p:txBody>
        </p:sp>
        <p:grpSp>
          <p:nvGrpSpPr>
            <p:cNvPr id="7" name="Group 4"/>
            <p:cNvGrpSpPr/>
            <p:nvPr/>
          </p:nvGrpSpPr>
          <p:grpSpPr>
            <a:xfrm>
              <a:off x="517112" y="7810500"/>
              <a:ext cx="17253775" cy="2017079"/>
              <a:chOff x="0" y="0"/>
              <a:chExt cx="23005033" cy="2689439"/>
            </a:xfrm>
          </p:grpSpPr>
          <p:pic>
            <p:nvPicPr>
              <p:cNvPr id="10"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1"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2"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3"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4"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5"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6"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8"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9"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grpSp>
      <p:sp>
        <p:nvSpPr>
          <p:cNvPr id="2" name="TextBox 1"/>
          <p:cNvSpPr txBox="1"/>
          <p:nvPr/>
        </p:nvSpPr>
        <p:spPr>
          <a:xfrm>
            <a:off x="1757055" y="2137834"/>
            <a:ext cx="1313821" cy="1908215"/>
          </a:xfrm>
          <a:prstGeom prst="rect">
            <a:avLst/>
          </a:prstGeom>
          <a:noFill/>
        </p:spPr>
        <p:txBody>
          <a:bodyPr wrap="none" rtlCol="0">
            <a:spAutoFit/>
          </a:bodyPr>
          <a:lstStyle/>
          <a:p>
            <a:r>
              <a:rPr lang="en-US" sz="6000" dirty="0" smtClean="0">
                <a:solidFill>
                  <a:srgbClr val="92D050"/>
                </a:solidFill>
              </a:rPr>
              <a:t>16</a:t>
            </a:r>
          </a:p>
          <a:p>
            <a:r>
              <a:rPr lang="en-US" dirty="0" smtClean="0"/>
              <a:t> </a:t>
            </a:r>
          </a:p>
          <a:p>
            <a:pPr algn="ctr"/>
            <a:r>
              <a:rPr lang="en-US" sz="2000" dirty="0" smtClean="0"/>
              <a:t>unique </a:t>
            </a:r>
          </a:p>
          <a:p>
            <a:pPr algn="ctr"/>
            <a:r>
              <a:rPr lang="en-US" sz="2000" dirty="0" smtClean="0"/>
              <a:t>categories </a:t>
            </a:r>
            <a:endParaRPr lang="en-IN" sz="2000" dirty="0"/>
          </a:p>
        </p:txBody>
      </p:sp>
      <p:sp>
        <p:nvSpPr>
          <p:cNvPr id="17" name="TextBox 16"/>
          <p:cNvSpPr txBox="1"/>
          <p:nvPr/>
        </p:nvSpPr>
        <p:spPr>
          <a:xfrm>
            <a:off x="4556009" y="1961050"/>
            <a:ext cx="2557688" cy="1908215"/>
          </a:xfrm>
          <a:prstGeom prst="rect">
            <a:avLst/>
          </a:prstGeom>
          <a:noFill/>
        </p:spPr>
        <p:txBody>
          <a:bodyPr wrap="none" rtlCol="0">
            <a:spAutoFit/>
          </a:bodyPr>
          <a:lstStyle/>
          <a:p>
            <a:pPr algn="ctr"/>
            <a:r>
              <a:rPr lang="en-US" sz="6000" dirty="0" smtClean="0">
                <a:solidFill>
                  <a:srgbClr val="92D050"/>
                </a:solidFill>
              </a:rPr>
              <a:t>1967</a:t>
            </a:r>
          </a:p>
          <a:p>
            <a:r>
              <a:rPr lang="en-US" dirty="0" smtClean="0"/>
              <a:t> </a:t>
            </a:r>
          </a:p>
          <a:p>
            <a:pPr algn="ctr"/>
            <a:r>
              <a:rPr lang="en-US" sz="2000" dirty="0" smtClean="0"/>
              <a:t>Reactions to “animals”</a:t>
            </a:r>
          </a:p>
          <a:p>
            <a:pPr algn="ctr"/>
            <a:r>
              <a:rPr lang="en-US" sz="2000" dirty="0" smtClean="0"/>
              <a:t>Category</a:t>
            </a:r>
            <a:endParaRPr lang="en-IN" sz="2000" dirty="0"/>
          </a:p>
        </p:txBody>
      </p:sp>
      <p:sp>
        <p:nvSpPr>
          <p:cNvPr id="18" name="TextBox 17"/>
          <p:cNvSpPr txBox="1"/>
          <p:nvPr/>
        </p:nvSpPr>
        <p:spPr>
          <a:xfrm>
            <a:off x="8724396" y="1961050"/>
            <a:ext cx="1471108" cy="2000548"/>
          </a:xfrm>
          <a:prstGeom prst="rect">
            <a:avLst/>
          </a:prstGeom>
          <a:noFill/>
        </p:spPr>
        <p:txBody>
          <a:bodyPr wrap="none" rtlCol="0">
            <a:spAutoFit/>
          </a:bodyPr>
          <a:lstStyle/>
          <a:p>
            <a:pPr algn="ctr"/>
            <a:r>
              <a:rPr lang="en-US" sz="6000" dirty="0" smtClean="0">
                <a:solidFill>
                  <a:srgbClr val="92D050"/>
                </a:solidFill>
              </a:rPr>
              <a:t>Dec</a:t>
            </a:r>
            <a:endParaRPr lang="en-US" sz="2800" dirty="0" smtClean="0">
              <a:solidFill>
                <a:srgbClr val="92D050"/>
              </a:solidFill>
            </a:endParaRPr>
          </a:p>
          <a:p>
            <a:pPr algn="ctr"/>
            <a:endParaRPr lang="en-US" sz="2400" dirty="0" smtClean="0">
              <a:solidFill>
                <a:srgbClr val="92D050"/>
              </a:solidFill>
            </a:endParaRPr>
          </a:p>
          <a:p>
            <a:pPr algn="ctr"/>
            <a:r>
              <a:rPr lang="en-US" sz="2000" dirty="0" smtClean="0"/>
              <a:t>Month </a:t>
            </a:r>
            <a:r>
              <a:rPr lang="en-US" sz="2000" dirty="0"/>
              <a:t>with </a:t>
            </a:r>
          </a:p>
          <a:p>
            <a:r>
              <a:rPr lang="en-US" sz="2000" dirty="0"/>
              <a:t>Most Posts</a:t>
            </a:r>
          </a:p>
        </p:txBody>
      </p:sp>
    </p:spTree>
    <p:extLst>
      <p:ext uri="{BB962C8B-B14F-4D97-AF65-F5344CB8AC3E}">
        <p14:creationId xmlns:p14="http://schemas.microsoft.com/office/powerpoint/2010/main" val="2316472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21895" y="-1395663"/>
            <a:ext cx="14197264" cy="9625264"/>
            <a:chOff x="0" y="-1685151"/>
            <a:chExt cx="20060754" cy="13869826"/>
          </a:xfrm>
        </p:grpSpPr>
        <p:grpSp>
          <p:nvGrpSpPr>
            <p:cNvPr id="5" name="Group 2"/>
            <p:cNvGrpSpPr/>
            <p:nvPr/>
          </p:nvGrpSpPr>
          <p:grpSpPr>
            <a:xfrm>
              <a:off x="555213" y="9490985"/>
              <a:ext cx="17253775" cy="2017079"/>
              <a:chOff x="0" y="0"/>
              <a:chExt cx="23005033" cy="2689439"/>
            </a:xfrm>
          </p:grpSpPr>
          <p:pic>
            <p:nvPicPr>
              <p:cNvPr id="24"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25"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26"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27"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28"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9"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30"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6" name="Group 10"/>
            <p:cNvGrpSpPr/>
            <p:nvPr/>
          </p:nvGrpSpPr>
          <p:grpSpPr>
            <a:xfrm rot="1153642">
              <a:off x="979455" y="8814373"/>
              <a:ext cx="3545508" cy="3370302"/>
              <a:chOff x="0" y="0"/>
              <a:chExt cx="4727344" cy="4493736"/>
            </a:xfrm>
          </p:grpSpPr>
          <p:grpSp>
            <p:nvGrpSpPr>
              <p:cNvPr id="21" name="Group 11"/>
              <p:cNvGrpSpPr>
                <a:grpSpLocks noChangeAspect="1"/>
              </p:cNvGrpSpPr>
              <p:nvPr/>
            </p:nvGrpSpPr>
            <p:grpSpPr>
              <a:xfrm>
                <a:off x="644072" y="410464"/>
                <a:ext cx="4083272" cy="4083272"/>
                <a:chOff x="0" y="0"/>
                <a:chExt cx="6350000" cy="6350000"/>
              </a:xfrm>
            </p:grpSpPr>
            <p:sp>
              <p:nvSpPr>
                <p:cNvPr id="23"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2"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7" name="Group 14"/>
            <p:cNvGrpSpPr/>
            <p:nvPr/>
          </p:nvGrpSpPr>
          <p:grpSpPr>
            <a:xfrm>
              <a:off x="655751" y="-710238"/>
              <a:ext cx="17253775" cy="2017079"/>
              <a:chOff x="0" y="0"/>
              <a:chExt cx="23005033" cy="2689439"/>
            </a:xfrm>
          </p:grpSpPr>
          <p:pic>
            <p:nvPicPr>
              <p:cNvPr id="14"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5"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6"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7"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8"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19"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0"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8" name="AutoShape 22"/>
            <p:cNvSpPr/>
            <p:nvPr/>
          </p:nvSpPr>
          <p:spPr>
            <a:xfrm>
              <a:off x="0" y="0"/>
              <a:ext cx="2386482" cy="10287000"/>
            </a:xfrm>
            <a:prstGeom prst="rect">
              <a:avLst/>
            </a:prstGeom>
            <a:solidFill>
              <a:srgbClr val="A100FF"/>
            </a:solidFill>
          </p:spPr>
        </p:sp>
        <p:grpSp>
          <p:nvGrpSpPr>
            <p:cNvPr id="9" name="Group 23"/>
            <p:cNvGrpSpPr/>
            <p:nvPr/>
          </p:nvGrpSpPr>
          <p:grpSpPr>
            <a:xfrm>
              <a:off x="16515246" y="-1685151"/>
              <a:ext cx="3545508" cy="3370302"/>
              <a:chOff x="0" y="0"/>
              <a:chExt cx="4727344" cy="4493736"/>
            </a:xfrm>
          </p:grpSpPr>
          <p:grpSp>
            <p:nvGrpSpPr>
              <p:cNvPr id="11" name="Group 24"/>
              <p:cNvGrpSpPr>
                <a:grpSpLocks noChangeAspect="1"/>
              </p:cNvGrpSpPr>
              <p:nvPr/>
            </p:nvGrpSpPr>
            <p:grpSpPr>
              <a:xfrm>
                <a:off x="644072" y="410464"/>
                <a:ext cx="4083272" cy="4083272"/>
                <a:chOff x="0" y="0"/>
                <a:chExt cx="6350000" cy="6350000"/>
              </a:xfrm>
            </p:grpSpPr>
            <p:sp>
              <p:nvSpPr>
                <p:cNvPr id="13"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10" name="slide2" descr="Sheet 1">
              <a:extLst>
                <a:ext uri="{FF2B5EF4-FFF2-40B4-BE49-F238E27FC236}">
                  <a16:creationId xmlns:a16="http://schemas.microsoft.com/office/drawing/2014/main" id="{FC191D80-F7C4-42B5-9170-AD56EFB735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6494" y="2473252"/>
              <a:ext cx="15568300" cy="4684909"/>
            </a:xfrm>
            <a:prstGeom prst="rect">
              <a:avLst/>
            </a:prstGeom>
          </p:spPr>
        </p:pic>
      </p:grpSp>
    </p:spTree>
    <p:extLst>
      <p:ext uri="{BB962C8B-B14F-4D97-AF65-F5344CB8AC3E}">
        <p14:creationId xmlns:p14="http://schemas.microsoft.com/office/powerpoint/2010/main" val="3294508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26067" b="15142"/>
          <a:stretch/>
        </p:blipFill>
        <p:spPr>
          <a:xfrm>
            <a:off x="1598930" y="680694"/>
            <a:ext cx="9999116" cy="5780425"/>
          </a:xfrm>
          <a:prstGeom prst="rect">
            <a:avLst/>
          </a:prstGeom>
        </p:spPr>
      </p:pic>
      <p:grpSp>
        <p:nvGrpSpPr>
          <p:cNvPr id="5" name="Group 2"/>
          <p:cNvGrpSpPr/>
          <p:nvPr/>
        </p:nvGrpSpPr>
        <p:grpSpPr>
          <a:xfrm>
            <a:off x="-328963" y="6360257"/>
            <a:ext cx="12210727" cy="1399795"/>
            <a:chOff x="0" y="0"/>
            <a:chExt cx="23005033" cy="2689439"/>
          </a:xfrm>
        </p:grpSpPr>
        <p:pic>
          <p:nvPicPr>
            <p:cNvPr id="24"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760969" y="0"/>
              <a:ext cx="2891870" cy="2689439"/>
            </a:xfrm>
            <a:prstGeom prst="rect">
              <a:avLst/>
            </a:prstGeom>
          </p:spPr>
        </p:pic>
        <p:pic>
          <p:nvPicPr>
            <p:cNvPr id="25"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408776" y="0"/>
              <a:ext cx="2891870" cy="2689439"/>
            </a:xfrm>
            <a:prstGeom prst="rect">
              <a:avLst/>
            </a:prstGeom>
          </p:spPr>
        </p:pic>
        <p:pic>
          <p:nvPicPr>
            <p:cNvPr id="26"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056582" y="0"/>
              <a:ext cx="2891870" cy="2689439"/>
            </a:xfrm>
            <a:prstGeom prst="rect">
              <a:avLst/>
            </a:prstGeom>
          </p:spPr>
        </p:pic>
        <p:pic>
          <p:nvPicPr>
            <p:cNvPr id="27"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0113163" y="0"/>
              <a:ext cx="2891870" cy="2689439"/>
            </a:xfrm>
            <a:prstGeom prst="rect">
              <a:avLst/>
            </a:prstGeom>
          </p:spPr>
        </p:pic>
        <p:pic>
          <p:nvPicPr>
            <p:cNvPr id="28"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704388" y="0"/>
              <a:ext cx="2891870" cy="2689439"/>
            </a:xfrm>
            <a:prstGeom prst="rect">
              <a:avLst/>
            </a:prstGeom>
          </p:spPr>
        </p:pic>
        <p:pic>
          <p:nvPicPr>
            <p:cNvPr id="29"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352194" y="0"/>
              <a:ext cx="2891870" cy="2689439"/>
            </a:xfrm>
            <a:prstGeom prst="rect">
              <a:avLst/>
            </a:prstGeom>
          </p:spPr>
        </p:pic>
        <p:pic>
          <p:nvPicPr>
            <p:cNvPr id="30"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2891870" cy="2689439"/>
            </a:xfrm>
            <a:prstGeom prst="rect">
              <a:avLst/>
            </a:prstGeom>
          </p:spPr>
        </p:pic>
      </p:grpSp>
      <p:grpSp>
        <p:nvGrpSpPr>
          <p:cNvPr id="6" name="Group 10"/>
          <p:cNvGrpSpPr/>
          <p:nvPr/>
        </p:nvGrpSpPr>
        <p:grpSpPr>
          <a:xfrm rot="1153642">
            <a:off x="-28722" y="5890707"/>
            <a:ext cx="2509203" cy="2338894"/>
            <a:chOff x="0" y="0"/>
            <a:chExt cx="4727344" cy="4493736"/>
          </a:xfrm>
        </p:grpSpPr>
        <p:grpSp>
          <p:nvGrpSpPr>
            <p:cNvPr id="21" name="Group 11"/>
            <p:cNvGrpSpPr>
              <a:grpSpLocks noChangeAspect="1"/>
            </p:cNvGrpSpPr>
            <p:nvPr/>
          </p:nvGrpSpPr>
          <p:grpSpPr>
            <a:xfrm>
              <a:off x="644072" y="410464"/>
              <a:ext cx="4083272" cy="4083272"/>
              <a:chOff x="0" y="0"/>
              <a:chExt cx="6350000" cy="6350000"/>
            </a:xfrm>
          </p:grpSpPr>
          <p:sp>
            <p:nvSpPr>
              <p:cNvPr id="23"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2"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b="321"/>
            <a:stretch>
              <a:fillRect/>
            </a:stretch>
          </p:blipFill>
          <p:spPr>
            <a:xfrm>
              <a:off x="0" y="0"/>
              <a:ext cx="4083272" cy="4091977"/>
            </a:xfrm>
            <a:prstGeom prst="rect">
              <a:avLst/>
            </a:prstGeom>
          </p:spPr>
        </p:pic>
      </p:grpSp>
      <p:grpSp>
        <p:nvGrpSpPr>
          <p:cNvPr id="7" name="Group 14"/>
          <p:cNvGrpSpPr/>
          <p:nvPr/>
        </p:nvGrpSpPr>
        <p:grpSpPr>
          <a:xfrm>
            <a:off x="-257811" y="-719101"/>
            <a:ext cx="12210727" cy="1399795"/>
            <a:chOff x="0" y="0"/>
            <a:chExt cx="23005033" cy="2689439"/>
          </a:xfrm>
        </p:grpSpPr>
        <p:pic>
          <p:nvPicPr>
            <p:cNvPr id="14"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760969" y="0"/>
              <a:ext cx="2891870" cy="2689439"/>
            </a:xfrm>
            <a:prstGeom prst="rect">
              <a:avLst/>
            </a:prstGeom>
          </p:spPr>
        </p:pic>
        <p:pic>
          <p:nvPicPr>
            <p:cNvPr id="15"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408776" y="0"/>
              <a:ext cx="2891870" cy="2689439"/>
            </a:xfrm>
            <a:prstGeom prst="rect">
              <a:avLst/>
            </a:prstGeom>
          </p:spPr>
        </p:pic>
        <p:pic>
          <p:nvPicPr>
            <p:cNvPr id="16"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056582" y="0"/>
              <a:ext cx="2891870" cy="2689439"/>
            </a:xfrm>
            <a:prstGeom prst="rect">
              <a:avLst/>
            </a:prstGeom>
          </p:spPr>
        </p:pic>
        <p:pic>
          <p:nvPicPr>
            <p:cNvPr id="17"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0113163" y="0"/>
              <a:ext cx="2891870" cy="2689439"/>
            </a:xfrm>
            <a:prstGeom prst="rect">
              <a:avLst/>
            </a:prstGeom>
          </p:spPr>
        </p:pic>
        <p:pic>
          <p:nvPicPr>
            <p:cNvPr id="18"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704388" y="0"/>
              <a:ext cx="2891870" cy="2689439"/>
            </a:xfrm>
            <a:prstGeom prst="rect">
              <a:avLst/>
            </a:prstGeom>
          </p:spPr>
        </p:pic>
        <p:pic>
          <p:nvPicPr>
            <p:cNvPr id="19"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352194" y="0"/>
              <a:ext cx="2891870" cy="2689439"/>
            </a:xfrm>
            <a:prstGeom prst="rect">
              <a:avLst/>
            </a:prstGeom>
          </p:spPr>
        </p:pic>
        <p:pic>
          <p:nvPicPr>
            <p:cNvPr id="20"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2891870" cy="2689439"/>
            </a:xfrm>
            <a:prstGeom prst="rect">
              <a:avLst/>
            </a:prstGeom>
          </p:spPr>
        </p:pic>
      </p:grpSp>
      <p:sp>
        <p:nvSpPr>
          <p:cNvPr id="8" name="AutoShape 22"/>
          <p:cNvSpPr/>
          <p:nvPr/>
        </p:nvSpPr>
        <p:spPr>
          <a:xfrm>
            <a:off x="-721895" y="-226216"/>
            <a:ext cx="1688945" cy="7138885"/>
          </a:xfrm>
          <a:prstGeom prst="rect">
            <a:avLst/>
          </a:prstGeom>
          <a:solidFill>
            <a:srgbClr val="A100FF"/>
          </a:solidFill>
        </p:spPr>
      </p:sp>
      <p:grpSp>
        <p:nvGrpSpPr>
          <p:cNvPr id="9" name="Group 23"/>
          <p:cNvGrpSpPr/>
          <p:nvPr/>
        </p:nvGrpSpPr>
        <p:grpSpPr>
          <a:xfrm>
            <a:off x="10966166" y="-1395663"/>
            <a:ext cx="2509203" cy="2338894"/>
            <a:chOff x="0" y="0"/>
            <a:chExt cx="4727344" cy="4493736"/>
          </a:xfrm>
        </p:grpSpPr>
        <p:grpSp>
          <p:nvGrpSpPr>
            <p:cNvPr id="11" name="Group 24"/>
            <p:cNvGrpSpPr>
              <a:grpSpLocks noChangeAspect="1"/>
            </p:cNvGrpSpPr>
            <p:nvPr/>
          </p:nvGrpSpPr>
          <p:grpSpPr>
            <a:xfrm>
              <a:off x="644072" y="410464"/>
              <a:ext cx="4083272" cy="4083272"/>
              <a:chOff x="0" y="0"/>
              <a:chExt cx="6350000" cy="6350000"/>
            </a:xfrm>
          </p:grpSpPr>
          <p:sp>
            <p:nvSpPr>
              <p:cNvPr id="13"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b="321"/>
            <a:stretch>
              <a:fillRect/>
            </a:stretch>
          </p:blipFill>
          <p:spPr>
            <a:xfrm>
              <a:off x="0" y="0"/>
              <a:ext cx="4083272" cy="4091977"/>
            </a:xfrm>
            <a:prstGeom prst="rect">
              <a:avLst/>
            </a:prstGeom>
          </p:spPr>
        </p:pic>
      </p:grpSp>
    </p:spTree>
    <p:extLst>
      <p:ext uri="{BB962C8B-B14F-4D97-AF65-F5344CB8AC3E}">
        <p14:creationId xmlns:p14="http://schemas.microsoft.com/office/powerpoint/2010/main" val="1400766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595</TotalTime>
  <Words>1647</Words>
  <Application>Microsoft Office PowerPoint</Application>
  <PresentationFormat>Widescreen</PresentationFormat>
  <Paragraphs>150</Paragraphs>
  <Slides>11</Slides>
  <Notes>11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11</vt:i4>
      </vt:variant>
    </vt:vector>
  </HeadingPairs>
  <TitlesOfParts>
    <vt:vector size="18" baseType="lpstr">
      <vt:lpstr>Arial</vt:lpstr>
      <vt:lpstr>Calibri</vt:lpstr>
      <vt:lpstr>Graphik Regular</vt:lpstr>
      <vt:lpstr>Office Theme</vt:lpstr>
      <vt:lpstr>1_Office Theme</vt:lpstr>
      <vt:lpstr>2_Office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cp:lastModifiedBy>
  <cp:revision>37</cp:revision>
  <dcterms:created xsi:type="dcterms:W3CDTF">2022-12-07T14:40:25Z</dcterms:created>
  <dcterms:modified xsi:type="dcterms:W3CDTF">2022-12-08T14:26:07Z</dcterms:modified>
</cp:coreProperties>
</file>