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88" r:id="rId1"/>
  </p:sldMasterIdLst>
  <p:notesMasterIdLst>
    <p:notesMasterId r:id="rId13"/>
  </p:notesMasterIdLst>
  <p:sldIdLst>
    <p:sldId id="256" r:id="rId2"/>
    <p:sldId id="257" r:id="rId3"/>
    <p:sldId id="258" r:id="rId4"/>
    <p:sldId id="259" r:id="rId5"/>
    <p:sldId id="260" r:id="rId6"/>
    <p:sldId id="262" r:id="rId7"/>
    <p:sldId id="261" r:id="rId8"/>
    <p:sldId id="263" r:id="rId9"/>
    <p:sldId id="264" r:id="rId10"/>
    <p:sldId id="265" r:id="rId11"/>
    <p:sldId id="266" r:id="rId12"/>
  </p:sldIdLst>
  <p:sldSz cx="9144000" cy="5143500" type="screen16x9"/>
  <p:notesSz cx="6858000" cy="9144000"/>
  <p:embeddedFontLst>
    <p:embeddedFont>
      <p:font typeface="Gill Sans MT" panose="020B0502020104020203" pitchFamily="34" charset="0"/>
      <p:regular r:id="rId14"/>
      <p:bold r:id="rId15"/>
      <p:italic r:id="rId16"/>
      <p:boldItalic r:id="rId17"/>
    </p:embeddedFont>
    <p:embeddedFont>
      <p:font typeface="Playfair Display" panose="020B0604020202020204" charset="0"/>
      <p:regular r:id="rId18"/>
      <p:bold r:id="rId19"/>
      <p:italic r:id="rId20"/>
      <p:boldItalic r:id="rId21"/>
    </p:embeddedFont>
    <p:embeddedFont>
      <p:font typeface="Playfair Display Regular" panose="020B0604020202020204" charset="0"/>
      <p:regular r:id="rId22"/>
      <p:bold r:id="rId23"/>
      <p:italic r:id="rId24"/>
      <p:boldItalic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d Tarab" initials="MT" lastIdx="1" clrIdx="0">
    <p:extLst>
      <p:ext uri="{19B8F6BF-5375-455C-9EA6-DF929625EA0E}">
        <p15:presenceInfo xmlns:p15="http://schemas.microsoft.com/office/powerpoint/2012/main" userId="abaa520598c96a9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E37AB1-626B-465D-9FF2-2E575737A018}">
  <a:tblStyle styleId="{E4E37AB1-626B-465D-9FF2-2E575737A01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474"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98cb516f92_0_2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98cb516f92_0_2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99fb4cf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99fb4cf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98cb516f92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98cb516f92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98cb516f92_0_1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98cb516f92_0_1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98cb516f92_0_1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98cb516f92_0_1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98cb516f92_0_1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98cb516f92_0_1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98cb516f92_0_20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98cb516f92_0_20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98cb516f92_0_19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98cb516f92_0_19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99fb4cfc9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99fb4cfc9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98cb516f92_0_2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cb516f92_0_2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chemeClr val="tx1">
                    <a:lumMod val="75000"/>
                    <a:lumOff val="2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3284890-85D2-4D7B-8EF5-15A9C1DB8F42}" type="datetimeFigureOut">
              <a:rPr lang="en-US" smtClean="0"/>
              <a:t>4/30/2021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9563724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4230735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702945"/>
            <a:ext cx="973956" cy="373761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3352" y="702945"/>
            <a:ext cx="4648867" cy="37376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7562992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10728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56"/>
        <p:cNvGrpSpPr/>
        <p:nvPr/>
      </p:nvGrpSpPr>
      <p:grpSpPr>
        <a:xfrm>
          <a:off x="0" y="0"/>
          <a:ext cx="0" cy="0"/>
          <a:chOff x="0" y="0"/>
          <a:chExt cx="0" cy="0"/>
        </a:xfrm>
      </p:grpSpPr>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235355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0"/>
        <p:cNvGrpSpPr/>
        <p:nvPr/>
      </p:nvGrpSpPr>
      <p:grpSpPr>
        <a:xfrm>
          <a:off x="0" y="0"/>
          <a:ext cx="0" cy="0"/>
          <a:chOff x="0" y="0"/>
          <a:chExt cx="0" cy="0"/>
        </a:xfrm>
      </p:grpSpPr>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19432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37"/>
        <p:cNvGrpSpPr/>
        <p:nvPr/>
      </p:nvGrpSpPr>
      <p:grpSpPr>
        <a:xfrm>
          <a:off x="0" y="0"/>
          <a:ext cx="0" cy="0"/>
          <a:chOff x="0" y="0"/>
          <a:chExt cx="0" cy="0"/>
        </a:xfrm>
      </p:grpSpPr>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26689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5661D-6934-4B32-B92C-470368BF1EC6}" type="datetimeFigureOut">
              <a:rPr lang="en-US" smtClean="0"/>
              <a:t>4/30/2021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4174992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6F822A4-8DA6-4447-9B1F-C5DB58435268}" type="datetimeFigureOut">
              <a:rPr lang="en-US" smtClean="0"/>
              <a:t>4/30/2021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5474512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86434" y="1978533"/>
            <a:ext cx="3203828" cy="232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1978533"/>
            <a:ext cx="3202685" cy="232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548D31E-DCDA-41A7-9C67-C4B11B94D21D}" type="datetimeFigureOut">
              <a:rPr lang="en-US" smtClean="0"/>
              <a:t>4/30/2021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0603238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87577" y="1735075"/>
            <a:ext cx="3202686" cy="528065"/>
          </a:xfrm>
        </p:spPr>
        <p:txBody>
          <a:bodyPr anchor="b" anchorCtr="1">
            <a:normAutofit/>
          </a:bodyPr>
          <a:lstStyle>
            <a:lvl1pPr marL="0" indent="0" algn="ctr">
              <a:buNone/>
              <a:defRPr sz="1425" b="0" cap="all" spc="75" baseline="0">
                <a:solidFill>
                  <a:schemeClr val="accent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87577" y="2357438"/>
            <a:ext cx="3202686" cy="19475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2357438"/>
            <a:ext cx="3190113" cy="194758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1735075"/>
            <a:ext cx="3202686" cy="528065"/>
          </a:xfrm>
        </p:spPr>
        <p:txBody>
          <a:bodyPr anchor="b" anchorCtr="1">
            <a:normAutofit/>
          </a:bodyPr>
          <a:lstStyle>
            <a:lvl1pPr marL="0" indent="0" algn="ctr">
              <a:buNone/>
              <a:defRPr sz="1425" b="0" cap="all" spc="75" baseline="0">
                <a:solidFill>
                  <a:schemeClr val="accent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Date Placeholder 6"/>
          <p:cNvSpPr>
            <a:spLocks noGrp="1"/>
          </p:cNvSpPr>
          <p:nvPr>
            <p:ph type="dt" sz="half" idx="10"/>
          </p:nvPr>
        </p:nvSpPr>
        <p:spPr/>
        <p:txBody>
          <a:bodyPr/>
          <a:lstStyle/>
          <a:p>
            <a:fld id="{8664C608-40B1-4030-A28D-5B74BC98ADCE}" type="datetimeFigureOut">
              <a:rPr lang="en-US" smtClean="0"/>
              <a:t>4/30/2021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7301269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4/30/2021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6299731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4/30/2021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78757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603504"/>
            <a:ext cx="3611880" cy="39364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9" name="Date Placeholder 8"/>
          <p:cNvSpPr>
            <a:spLocks noGrp="1"/>
          </p:cNvSpPr>
          <p:nvPr>
            <p:ph type="dt" sz="half" idx="10"/>
          </p:nvPr>
        </p:nvSpPr>
        <p:spPr/>
        <p:txBody>
          <a:bodyPr/>
          <a:lstStyle/>
          <a:p>
            <a:fld id="{DA16AA21-1863-4931-97CB-99D0A168701B}" type="datetimeFigureOut">
              <a:rPr lang="en-US" smtClean="0"/>
              <a:t>4/30/2021</a:t>
            </a:fld>
            <a:endParaRPr lang="en-US" dirty="0"/>
          </a:p>
        </p:txBody>
      </p:sp>
      <p:sp>
        <p:nvSpPr>
          <p:cNvPr id="10" name="Footer Placeholder 9"/>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46554981"/>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18" name="Rectangle 17"/>
          <p:cNvSpPr/>
          <p:nvPr/>
        </p:nvSpPr>
        <p:spPr>
          <a:xfrm>
            <a:off x="1" y="0"/>
            <a:ext cx="4571999"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6392" y="1682871"/>
            <a:ext cx="3371249" cy="850980"/>
          </a:xfrm>
          <a:solidFill>
            <a:srgbClr val="FFFFFF"/>
          </a:solidFill>
          <a:ln>
            <a:solidFill>
              <a:srgbClr val="404040"/>
            </a:solidFill>
          </a:ln>
        </p:spPr>
        <p:txBody>
          <a:bodyPr anchor="ctr" anchorCtr="1">
            <a:noAutofit/>
          </a:bodyPr>
          <a:lstStyle>
            <a:lvl1pPr>
              <a:defRPr sz="165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0"/>
            <a:ext cx="4576573" cy="5143500"/>
          </a:xfrm>
          <a:solidFill>
            <a:schemeClr val="tx1">
              <a:lumMod val="85000"/>
            </a:schemeClr>
          </a:solidFill>
        </p:spPr>
        <p:txBody>
          <a:bodyPr anchor="t"/>
          <a:lstStyle>
            <a:lvl1pPr marL="0" indent="0">
              <a:buNone/>
              <a:defRPr sz="2400">
                <a:solidFill>
                  <a:schemeClr val="bg1">
                    <a:lumMod val="85000"/>
                    <a:lumOff val="1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36676" y="2662439"/>
            <a:ext cx="2846070" cy="1645528"/>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772C379-9A7C-4C87-A116-CBE9F58B04C5}" type="datetimeFigureOut">
              <a:rPr lang="en-US" smtClean="0"/>
              <a:t>4/30/2021</a:t>
            </a:fld>
            <a:endParaRPr lang="en-US" dirty="0"/>
          </a:p>
        </p:txBody>
      </p:sp>
      <p:sp>
        <p:nvSpPr>
          <p:cNvPr id="9" name="Footer Placeholder 8"/>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49733663"/>
      </p:ext>
    </p:extLst>
  </p:cSld>
  <p:clrMapOvr>
    <a:overrideClrMapping bg1="dk1" tx1="lt1" bg2="dk2" tx2="lt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73352" y="723519"/>
            <a:ext cx="5797296" cy="89154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3352" y="1978534"/>
            <a:ext cx="5797296" cy="23264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866072" y="4679112"/>
            <a:ext cx="2065310"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8664C608-40B1-4030-A28D-5B74BC98ADCE}" type="datetimeFigureOut">
              <a:rPr lang="en-US" smtClean="0"/>
              <a:t>4/30/2021</a:t>
            </a:fld>
            <a:endParaRPr lang="en-US" dirty="0"/>
          </a:p>
        </p:txBody>
      </p:sp>
      <p:sp>
        <p:nvSpPr>
          <p:cNvPr id="5" name="Footer Placeholder 4"/>
          <p:cNvSpPr>
            <a:spLocks noGrp="1"/>
          </p:cNvSpPr>
          <p:nvPr>
            <p:ph type="ftr" sz="quarter" idx="3"/>
          </p:nvPr>
        </p:nvSpPr>
        <p:spPr>
          <a:xfrm>
            <a:off x="1200150" y="4677156"/>
            <a:ext cx="4425892" cy="240030"/>
          </a:xfrm>
          <a:prstGeom prst="rect">
            <a:avLst/>
          </a:prstGeom>
        </p:spPr>
        <p:txBody>
          <a:bodyPr vert="horz" lIns="91440" tIns="45720" rIns="91440" bIns="45720" rtlCol="0" anchor="ctr"/>
          <a:lstStyle>
            <a:lvl1pPr algn="l">
              <a:defRPr sz="788">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069192" y="4663440"/>
            <a:ext cx="274320" cy="274320"/>
          </a:xfrm>
          <a:prstGeom prst="ellipse">
            <a:avLst/>
          </a:prstGeom>
          <a:solidFill>
            <a:srgbClr val="1D1D1D">
              <a:alpha val="69804"/>
            </a:srgbClr>
          </a:solidFill>
        </p:spPr>
        <p:txBody>
          <a:bodyPr vert="horz" lIns="18288" tIns="45720" rIns="18288" bIns="45720" rtlCol="0" anchor="ctr">
            <a:noAutofit/>
          </a:bodyPr>
          <a:lstStyle>
            <a:lvl1pPr algn="ctr">
              <a:defRPr sz="825" spc="0" baseline="0">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82946565"/>
      </p:ext>
    </p:extLst>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Lst>
  <p:hf sldNum="0" hdr="0" ftr="0" dt="0"/>
  <p:txStyles>
    <p:titleStyle>
      <a:lvl1pPr algn="ctr" defTabSz="685800" rtl="0" eaLnBrk="1" latinLnBrk="0" hangingPunct="1">
        <a:lnSpc>
          <a:spcPct val="90000"/>
        </a:lnSpc>
        <a:spcBef>
          <a:spcPct val="0"/>
        </a:spcBef>
        <a:buNone/>
        <a:defRPr sz="2100" kern="1200" cap="all" spc="150" baseline="0">
          <a:solidFill>
            <a:schemeClr val="tx1">
              <a:lumMod val="85000"/>
              <a:lumOff val="15000"/>
            </a:schemeClr>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3" name="Picture 2">
            <a:extLst>
              <a:ext uri="{FF2B5EF4-FFF2-40B4-BE49-F238E27FC236}">
                <a16:creationId xmlns:a16="http://schemas.microsoft.com/office/drawing/2014/main" id="{3A8A43CE-1AA7-47B5-9191-AABE8DB92C4D}"/>
              </a:ext>
            </a:extLst>
          </p:cNvPr>
          <p:cNvPicPr>
            <a:picLocks noChangeAspect="1"/>
          </p:cNvPicPr>
          <p:nvPr/>
        </p:nvPicPr>
        <p:blipFill>
          <a:blip r:embed="rId3"/>
          <a:stretch>
            <a:fillRect/>
          </a:stretch>
        </p:blipFill>
        <p:spPr>
          <a:xfrm>
            <a:off x="292100" y="268750"/>
            <a:ext cx="4279900" cy="3079950"/>
          </a:xfrm>
          <a:prstGeom prst="rect">
            <a:avLst/>
          </a:prstGeom>
        </p:spPr>
      </p:pic>
      <p:sp>
        <p:nvSpPr>
          <p:cNvPr id="128" name="Google Shape;128;p13"/>
          <p:cNvSpPr txBox="1">
            <a:spLocks noGrp="1"/>
          </p:cNvSpPr>
          <p:nvPr>
            <p:ph type="title"/>
          </p:nvPr>
        </p:nvSpPr>
        <p:spPr>
          <a:xfrm>
            <a:off x="292100" y="34491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Micro-Credit Defaulter Project</a:t>
            </a:r>
            <a:endParaRPr dirty="0"/>
          </a:p>
          <a:p>
            <a:pPr marL="0" lvl="0" indent="0" algn="l" rtl="0">
              <a:spcBef>
                <a:spcPts val="0"/>
              </a:spcBef>
              <a:spcAft>
                <a:spcPts val="0"/>
              </a:spcAft>
              <a:buNone/>
            </a:pPr>
            <a:r>
              <a:rPr lang="en" dirty="0"/>
              <a:t>Machine Learning</a:t>
            </a:r>
            <a:endParaRPr dirty="0"/>
          </a:p>
        </p:txBody>
      </p:sp>
      <p:sp>
        <p:nvSpPr>
          <p:cNvPr id="129" name="Google Shape;129;p13"/>
          <p:cNvSpPr txBox="1">
            <a:spLocks noGrp="1"/>
          </p:cNvSpPr>
          <p:nvPr>
            <p:ph type="body" idx="1"/>
          </p:nvPr>
        </p:nvSpPr>
        <p:spPr>
          <a:xfrm>
            <a:off x="292100" y="4466000"/>
            <a:ext cx="3916500" cy="544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chemeClr val="bg1"/>
                </a:solidFill>
              </a:rPr>
              <a:t>By, MOHD TARAB</a:t>
            </a:r>
            <a:endParaRPr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4" name="Google Shape;214;p22"/>
          <p:cNvSpPr txBox="1"/>
          <p:nvPr/>
        </p:nvSpPr>
        <p:spPr>
          <a:xfrm>
            <a:off x="161768" y="0"/>
            <a:ext cx="8474100" cy="2244436"/>
          </a:xfrm>
          <a:prstGeom prst="rect">
            <a:avLst/>
          </a:prstGeom>
          <a:noFill/>
          <a:ln>
            <a:noFill/>
          </a:ln>
        </p:spPr>
        <p:txBody>
          <a:bodyPr spcFirstLastPara="1" wrap="square" lIns="91425" tIns="91425" rIns="91425" bIns="91425" anchor="t" anchorCtr="0">
            <a:noAutofit/>
          </a:bodyPr>
          <a:lstStyle/>
          <a:p>
            <a:pPr marL="139700" lvl="0" algn="l" rtl="0">
              <a:spcBef>
                <a:spcPts val="0"/>
              </a:spcBef>
              <a:spcAft>
                <a:spcPts val="0"/>
              </a:spcAft>
              <a:buSzPts val="1400"/>
            </a:pPr>
            <a:r>
              <a:rPr lang="en" sz="2800" dirty="0">
                <a:latin typeface="Times New Roman"/>
                <a:ea typeface="Times New Roman"/>
                <a:cs typeface="Times New Roman"/>
                <a:sym typeface="Times New Roman"/>
              </a:rPr>
              <a:t>CONCLUSION</a:t>
            </a:r>
            <a:r>
              <a:rPr lang="en" sz="1600" dirty="0">
                <a:latin typeface="Times New Roman"/>
                <a:ea typeface="Times New Roman"/>
                <a:cs typeface="Times New Roman"/>
                <a:sym typeface="Times New Roman"/>
              </a:rPr>
              <a:t>:- </a:t>
            </a:r>
          </a:p>
          <a:p>
            <a:pPr marL="457200" lvl="0" indent="-317500" algn="l" rtl="0">
              <a:spcBef>
                <a:spcPts val="0"/>
              </a:spcBef>
              <a:spcAft>
                <a:spcPts val="0"/>
              </a:spcAft>
              <a:buSzPts val="1400"/>
              <a:buFont typeface="Times New Roman"/>
              <a:buChar char="●"/>
            </a:pPr>
            <a:r>
              <a:rPr lang="en" sz="1600" dirty="0">
                <a:latin typeface="Times New Roman"/>
                <a:ea typeface="Times New Roman"/>
                <a:cs typeface="Times New Roman"/>
                <a:sym typeface="Times New Roman"/>
              </a:rPr>
              <a:t>After removing the outliers the distribution of Target Variable was maintained almost same as before.</a:t>
            </a:r>
            <a:endParaRPr sz="1600"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sz="1600" dirty="0">
                <a:latin typeface="Times New Roman"/>
                <a:ea typeface="Times New Roman"/>
                <a:cs typeface="Times New Roman"/>
                <a:sym typeface="Times New Roman"/>
              </a:rPr>
              <a:t>Removal of the data ‘pcircle’ as it has only one unique array, ‘pdate’ &amp; ‘year’  as month and day has been separated.</a:t>
            </a:r>
            <a:endParaRPr sz="1600" dirty="0">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Char char="●"/>
            </a:pPr>
            <a:r>
              <a:rPr lang="en" sz="1600" dirty="0">
                <a:latin typeface="Times New Roman"/>
                <a:ea typeface="Times New Roman"/>
                <a:cs typeface="Times New Roman"/>
                <a:sym typeface="Times New Roman"/>
              </a:rPr>
              <a:t>If Age on the cellular network is more than  6000 days or 8000 days then the customers are predicted not to be the defaulters and the customer who have joined recently or below 6000 days may be there is a chance of predicting them as a defaulters.</a:t>
            </a:r>
            <a:endParaRPr sz="1600" dirty="0">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Char char="●"/>
            </a:pPr>
            <a:r>
              <a:rPr lang="en" sz="1600" dirty="0">
                <a:latin typeface="Times New Roman"/>
                <a:ea typeface="Times New Roman"/>
                <a:cs typeface="Times New Roman"/>
                <a:sym typeface="Times New Roman"/>
              </a:rPr>
              <a:t>Maximum loan amount of 6 Rupiah in last 90 days defaulters ranging from 22000 to 24000 when compared to 12 Rupiah.</a:t>
            </a:r>
            <a:endParaRPr sz="1600" dirty="0">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Char char="●"/>
            </a:pPr>
            <a:r>
              <a:rPr lang="en" sz="1600" dirty="0">
                <a:latin typeface="Times New Roman"/>
                <a:ea typeface="Times New Roman"/>
                <a:cs typeface="Times New Roman"/>
                <a:sym typeface="Times New Roman"/>
              </a:rPr>
              <a:t>Amount loan of 6 Rupiah in the last 90 days has been taken by a maximum number of customers.</a:t>
            </a:r>
            <a:endParaRPr sz="1600" dirty="0">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Char char="●"/>
            </a:pPr>
            <a:r>
              <a:rPr lang="en" sz="1600" dirty="0">
                <a:latin typeface="Times New Roman"/>
                <a:ea typeface="Times New Roman"/>
                <a:cs typeface="Times New Roman"/>
                <a:sym typeface="Times New Roman"/>
              </a:rPr>
              <a:t>Maximum defaulters which have not paid the loan or the total amount of loans taken by the users in last 90 days is maximum for 6 Rupiah i.e. The amount of 6 Rupiah is the amount where the maximum number of users have paid and not paid the loan.</a:t>
            </a:r>
            <a:endParaRPr sz="1600" dirty="0">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Char char="●"/>
            </a:pPr>
            <a:r>
              <a:rPr lang="en" sz="1600" dirty="0">
                <a:latin typeface="Times New Roman"/>
                <a:ea typeface="Times New Roman"/>
                <a:cs typeface="Times New Roman"/>
                <a:sym typeface="Times New Roman"/>
              </a:rPr>
              <a:t>It has also come to our notice that the maximum amount of loan in the last 90 days is maximum for 6 Rupiah with respect to the 12 Rupiah.</a:t>
            </a:r>
            <a:endParaRPr sz="1600" dirty="0">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Char char="●"/>
            </a:pPr>
            <a:r>
              <a:rPr lang="en" sz="1600" dirty="0">
                <a:solidFill>
                  <a:srgbClr val="222222"/>
                </a:solidFill>
                <a:highlight>
                  <a:srgbClr val="FFFFFF"/>
                </a:highlight>
                <a:latin typeface="Times New Roman"/>
                <a:ea typeface="Times New Roman"/>
                <a:cs typeface="Times New Roman"/>
                <a:sym typeface="Times New Roman"/>
              </a:rPr>
              <a:t> I am choosing RandomForest to be my best model in order to predict the target variable.</a:t>
            </a:r>
            <a:endParaRPr sz="1600" dirty="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600">
                <a:solidFill>
                  <a:schemeClr val="tx1"/>
                </a:solidFill>
                <a:latin typeface="Playfair Display Regular"/>
                <a:ea typeface="Playfair Display Regular"/>
                <a:cs typeface="Playfair Display Regular"/>
                <a:sym typeface="Playfair Display Regular"/>
              </a:rPr>
              <a:t>THANK YOU</a:t>
            </a:r>
            <a:endParaRPr sz="5600">
              <a:solidFill>
                <a:schemeClr val="tx1"/>
              </a:solidFill>
              <a:latin typeface="Playfair Display Regular"/>
              <a:ea typeface="Playfair Display Regular"/>
              <a:cs typeface="Playfair Display Regular"/>
              <a:sym typeface="Playfair Display Regul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196050" y="218075"/>
            <a:ext cx="878285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BackGround &amp; Problem Statement:</a:t>
            </a:r>
            <a:endParaRPr dirty="0"/>
          </a:p>
        </p:txBody>
      </p:sp>
      <p:sp>
        <p:nvSpPr>
          <p:cNvPr id="136" name="Google Shape;136;p14"/>
          <p:cNvSpPr txBox="1">
            <a:spLocks noGrp="1"/>
          </p:cNvSpPr>
          <p:nvPr>
            <p:ph type="body" idx="1"/>
          </p:nvPr>
        </p:nvSpPr>
        <p:spPr>
          <a:xfrm>
            <a:off x="802725" y="1172675"/>
            <a:ext cx="3686100" cy="3752750"/>
          </a:xfrm>
          <a:prstGeom prst="rect">
            <a:avLst/>
          </a:prstGeom>
        </p:spPr>
        <p:txBody>
          <a:bodyPr spcFirstLastPara="1" wrap="square" lIns="91425" tIns="91425" rIns="91425" bIns="91425" anchor="t" anchorCtr="0">
            <a:noAutofit/>
          </a:bodyPr>
          <a:lstStyle/>
          <a:p>
            <a:pPr marL="419100" indent="-285750" algn="just">
              <a:buSzPts val="1500"/>
            </a:pPr>
            <a:r>
              <a:rPr lang="en" sz="1500" dirty="0">
                <a:solidFill>
                  <a:schemeClr val="bg1"/>
                </a:solidFill>
                <a:latin typeface="Times New Roman"/>
                <a:ea typeface="Times New Roman"/>
                <a:cs typeface="Times New Roman"/>
                <a:sym typeface="Times New Roman"/>
              </a:rPr>
              <a:t>Client - Telecom Industry from Indonesia.</a:t>
            </a:r>
            <a:endParaRPr sz="1500" dirty="0">
              <a:solidFill>
                <a:schemeClr val="bg1"/>
              </a:solidFill>
              <a:latin typeface="Times New Roman"/>
              <a:ea typeface="Times New Roman"/>
              <a:cs typeface="Times New Roman"/>
              <a:sym typeface="Times New Roman"/>
            </a:endParaRPr>
          </a:p>
          <a:p>
            <a:pPr marL="419100" indent="-285750" algn="just">
              <a:buSzPts val="1500"/>
            </a:pPr>
            <a:r>
              <a:rPr lang="en" sz="1500" dirty="0">
                <a:solidFill>
                  <a:schemeClr val="bg1"/>
                </a:solidFill>
                <a:latin typeface="Times New Roman"/>
                <a:ea typeface="Times New Roman"/>
                <a:cs typeface="Times New Roman"/>
                <a:sym typeface="Times New Roman"/>
              </a:rPr>
              <a:t>MFI is an organization which provides financial services to low income groups.</a:t>
            </a:r>
            <a:endParaRPr sz="1500" dirty="0">
              <a:solidFill>
                <a:schemeClr val="bg1"/>
              </a:solidFill>
              <a:latin typeface="Times New Roman"/>
              <a:ea typeface="Times New Roman"/>
              <a:cs typeface="Times New Roman"/>
              <a:sym typeface="Times New Roman"/>
            </a:endParaRPr>
          </a:p>
          <a:p>
            <a:pPr marL="419100" indent="-285750" algn="just">
              <a:buSzPts val="1500"/>
            </a:pPr>
            <a:r>
              <a:rPr lang="en" sz="1500" dirty="0">
                <a:solidFill>
                  <a:schemeClr val="bg1"/>
                </a:solidFill>
                <a:latin typeface="Times New Roman"/>
                <a:ea typeface="Times New Roman"/>
                <a:cs typeface="Times New Roman"/>
                <a:sym typeface="Times New Roman"/>
              </a:rPr>
              <a:t>They are collaborating with MFI to provide the micro credit on mobile balances</a:t>
            </a:r>
            <a:endParaRPr sz="1500" dirty="0">
              <a:solidFill>
                <a:schemeClr val="bg1"/>
              </a:solidFill>
              <a:latin typeface="Times New Roman"/>
              <a:ea typeface="Times New Roman"/>
              <a:cs typeface="Times New Roman"/>
              <a:sym typeface="Times New Roman"/>
            </a:endParaRPr>
          </a:p>
          <a:p>
            <a:pPr marL="419100" indent="-285750" algn="just">
              <a:buSzPts val="1500"/>
            </a:pPr>
            <a:r>
              <a:rPr lang="en" sz="1500" dirty="0">
                <a:solidFill>
                  <a:schemeClr val="bg1"/>
                </a:solidFill>
                <a:latin typeface="Times New Roman"/>
                <a:ea typeface="Times New Roman"/>
                <a:cs typeface="Times New Roman"/>
                <a:sym typeface="Times New Roman"/>
              </a:rPr>
              <a:t>These credits to be paid back in 5 days otherwise he or she is a defaulters.</a:t>
            </a:r>
            <a:endParaRPr sz="1500" dirty="0">
              <a:solidFill>
                <a:schemeClr val="bg1"/>
              </a:solidFill>
              <a:latin typeface="Times New Roman"/>
              <a:ea typeface="Times New Roman"/>
              <a:cs typeface="Times New Roman"/>
              <a:sym typeface="Times New Roman"/>
            </a:endParaRPr>
          </a:p>
          <a:p>
            <a:pPr marL="419100" indent="-285750" algn="just">
              <a:buSzPts val="1500"/>
            </a:pPr>
            <a:r>
              <a:rPr lang="en" sz="1500" dirty="0">
                <a:solidFill>
                  <a:schemeClr val="bg1"/>
                </a:solidFill>
                <a:latin typeface="Times New Roman"/>
                <a:ea typeface="Times New Roman"/>
                <a:cs typeface="Times New Roman"/>
                <a:sym typeface="Times New Roman"/>
              </a:rPr>
              <a:t>There are two loan amount : 5 and 10 Indonesian Rupiah which is having a pay back amount of 6 and 12 Rupiah.</a:t>
            </a:r>
            <a:endParaRPr sz="1500" dirty="0">
              <a:solidFill>
                <a:schemeClr val="bg1"/>
              </a:solidFill>
              <a:latin typeface="Times New Roman"/>
              <a:ea typeface="Times New Roman"/>
              <a:cs typeface="Times New Roman"/>
              <a:sym typeface="Times New Roman"/>
            </a:endParaRPr>
          </a:p>
        </p:txBody>
      </p:sp>
      <p:sp>
        <p:nvSpPr>
          <p:cNvPr id="137" name="Google Shape;137;p14"/>
          <p:cNvSpPr txBox="1">
            <a:spLocks noGrp="1"/>
          </p:cNvSpPr>
          <p:nvPr>
            <p:ph type="body" idx="2"/>
          </p:nvPr>
        </p:nvSpPr>
        <p:spPr>
          <a:xfrm>
            <a:off x="5016499" y="1172675"/>
            <a:ext cx="3831475" cy="3469575"/>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SzPts val="1600"/>
              <a:buFont typeface="Times New Roman"/>
              <a:buChar char="●"/>
            </a:pPr>
            <a:r>
              <a:rPr lang="en" sz="1500" dirty="0">
                <a:solidFill>
                  <a:schemeClr val="bg1"/>
                </a:solidFill>
                <a:latin typeface="Times New Roman"/>
                <a:ea typeface="Times New Roman"/>
                <a:cs typeface="Times New Roman"/>
                <a:sym typeface="Times New Roman"/>
              </a:rPr>
              <a:t>Companies having problems in selecting their customers as if they can pay back the loan amount in 5 days of issuance of loan.</a:t>
            </a:r>
            <a:endParaRPr sz="1500" dirty="0">
              <a:solidFill>
                <a:schemeClr val="bg1"/>
              </a:solidFill>
              <a:latin typeface="Times New Roman"/>
              <a:ea typeface="Times New Roman"/>
              <a:cs typeface="Times New Roman"/>
              <a:sym typeface="Times New Roman"/>
            </a:endParaRPr>
          </a:p>
          <a:p>
            <a:pPr marL="457200" lvl="0" indent="-336550" algn="just" rtl="0">
              <a:spcBef>
                <a:spcPts val="1000"/>
              </a:spcBef>
              <a:spcAft>
                <a:spcPts val="0"/>
              </a:spcAft>
              <a:buSzPts val="1700"/>
              <a:buFont typeface="Times New Roman"/>
              <a:buChar char="●"/>
            </a:pPr>
            <a:r>
              <a:rPr lang="en" sz="1500" dirty="0">
                <a:solidFill>
                  <a:schemeClr val="bg1"/>
                </a:solidFill>
                <a:latin typeface="Times New Roman"/>
                <a:ea typeface="Times New Roman"/>
                <a:cs typeface="Times New Roman"/>
                <a:sym typeface="Times New Roman"/>
              </a:rPr>
              <a:t>Loan amount = 5 and 10 Indonesian Rupiah on mobile balance, payback amount 6 &amp; 12 respectively , Projects is based on the reality basis.</a:t>
            </a:r>
            <a:endParaRPr sz="1500" dirty="0">
              <a:solidFill>
                <a:schemeClr val="bg1"/>
              </a:solidFill>
              <a:latin typeface="Times New Roman"/>
              <a:ea typeface="Times New Roman"/>
              <a:cs typeface="Times New Roman"/>
              <a:sym typeface="Times New Roman"/>
            </a:endParaRPr>
          </a:p>
          <a:p>
            <a:pPr marL="457200" lvl="0" indent="0" algn="just" rtl="0">
              <a:spcBef>
                <a:spcPts val="1600"/>
              </a:spcBef>
              <a:spcAft>
                <a:spcPts val="1600"/>
              </a:spcAft>
              <a:buNone/>
            </a:pPr>
            <a:endParaRPr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5"/>
          <p:cNvSpPr txBox="1">
            <a:spLocks noGrp="1"/>
          </p:cNvSpPr>
          <p:nvPr>
            <p:ph type="title"/>
          </p:nvPr>
        </p:nvSpPr>
        <p:spPr>
          <a:xfrm>
            <a:off x="538750" y="238100"/>
            <a:ext cx="3709200" cy="64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Shared</a:t>
            </a:r>
            <a:endParaRPr dirty="0"/>
          </a:p>
        </p:txBody>
      </p:sp>
      <p:sp>
        <p:nvSpPr>
          <p:cNvPr id="144" name="Google Shape;144;p15"/>
          <p:cNvSpPr txBox="1">
            <a:spLocks noGrp="1"/>
          </p:cNvSpPr>
          <p:nvPr>
            <p:ph type="body" idx="1"/>
          </p:nvPr>
        </p:nvSpPr>
        <p:spPr>
          <a:xfrm>
            <a:off x="332225" y="887900"/>
            <a:ext cx="4360200" cy="40191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Times New Roman"/>
              <a:buChar char="●"/>
            </a:pPr>
            <a:r>
              <a:rPr lang="en" sz="1700" dirty="0">
                <a:solidFill>
                  <a:schemeClr val="bg1"/>
                </a:solidFill>
                <a:latin typeface="Times New Roman"/>
                <a:ea typeface="Times New Roman"/>
                <a:cs typeface="Times New Roman"/>
                <a:sym typeface="Times New Roman"/>
              </a:rPr>
              <a:t>There are no null values present.</a:t>
            </a:r>
            <a:endParaRPr sz="1700" dirty="0">
              <a:solidFill>
                <a:schemeClr val="bg1"/>
              </a:solidFill>
              <a:latin typeface="Times New Roman"/>
              <a:ea typeface="Times New Roman"/>
              <a:cs typeface="Times New Roman"/>
              <a:sym typeface="Times New Roman"/>
            </a:endParaRPr>
          </a:p>
          <a:p>
            <a:pPr marL="457200" lvl="0" indent="-336550" algn="l" rtl="0">
              <a:spcBef>
                <a:spcPts val="0"/>
              </a:spcBef>
              <a:spcAft>
                <a:spcPts val="0"/>
              </a:spcAft>
              <a:buSzPts val="1700"/>
              <a:buFont typeface="Times New Roman"/>
              <a:buChar char="●"/>
            </a:pPr>
            <a:r>
              <a:rPr lang="en" sz="1700" dirty="0">
                <a:solidFill>
                  <a:schemeClr val="bg1"/>
                </a:solidFill>
                <a:latin typeface="Times New Roman"/>
                <a:ea typeface="Times New Roman"/>
                <a:cs typeface="Times New Roman"/>
                <a:sym typeface="Times New Roman"/>
              </a:rPr>
              <a:t>Target variable is “Label” 1 = Non Defaulters with 87.98% records , 0= Defaulters with 12.01% records.</a:t>
            </a:r>
            <a:endParaRPr sz="1700" dirty="0">
              <a:solidFill>
                <a:schemeClr val="bg1"/>
              </a:solidFill>
              <a:latin typeface="Times New Roman"/>
              <a:ea typeface="Times New Roman"/>
              <a:cs typeface="Times New Roman"/>
              <a:sym typeface="Times New Roman"/>
            </a:endParaRPr>
          </a:p>
          <a:p>
            <a:pPr marL="457200" lvl="0" indent="-336550" algn="l" rtl="0">
              <a:spcBef>
                <a:spcPts val="0"/>
              </a:spcBef>
              <a:spcAft>
                <a:spcPts val="0"/>
              </a:spcAft>
              <a:buSzPts val="1700"/>
              <a:buFont typeface="Times New Roman"/>
              <a:buChar char="●"/>
            </a:pPr>
            <a:r>
              <a:rPr lang="en" sz="1700" dirty="0">
                <a:solidFill>
                  <a:schemeClr val="bg1"/>
                </a:solidFill>
                <a:latin typeface="Times New Roman"/>
                <a:ea typeface="Times New Roman"/>
                <a:cs typeface="Times New Roman"/>
                <a:sym typeface="Times New Roman"/>
              </a:rPr>
              <a:t>As the data is expensive , so we are not allowed to lose more than 8 to 10 percentage of the data.</a:t>
            </a:r>
            <a:endParaRPr sz="1700" dirty="0">
              <a:solidFill>
                <a:schemeClr val="bg1"/>
              </a:solidFill>
              <a:latin typeface="Times New Roman"/>
              <a:ea typeface="Times New Roman"/>
              <a:cs typeface="Times New Roman"/>
              <a:sym typeface="Times New Roman"/>
            </a:endParaRPr>
          </a:p>
          <a:p>
            <a:pPr marL="457200" lvl="0" indent="-336550" algn="l" rtl="0">
              <a:spcBef>
                <a:spcPts val="0"/>
              </a:spcBef>
              <a:spcAft>
                <a:spcPts val="0"/>
              </a:spcAft>
              <a:buSzPts val="1700"/>
              <a:buFont typeface="Times New Roman"/>
              <a:buChar char="●"/>
            </a:pPr>
            <a:r>
              <a:rPr lang="en" sz="1700" dirty="0">
                <a:solidFill>
                  <a:schemeClr val="bg1"/>
                </a:solidFill>
                <a:latin typeface="Times New Roman"/>
                <a:ea typeface="Times New Roman"/>
                <a:cs typeface="Times New Roman"/>
                <a:sym typeface="Times New Roman"/>
              </a:rPr>
              <a:t>Shape of the data is : 209593 rows * 36 columns.</a:t>
            </a:r>
            <a:endParaRPr sz="1700" dirty="0">
              <a:solidFill>
                <a:schemeClr val="bg1"/>
              </a:solidFill>
              <a:latin typeface="Times New Roman"/>
              <a:ea typeface="Times New Roman"/>
              <a:cs typeface="Times New Roman"/>
              <a:sym typeface="Times New Roman"/>
            </a:endParaRPr>
          </a:p>
          <a:p>
            <a:pPr marL="457200" lvl="0" indent="-336550" algn="l" rtl="0">
              <a:spcBef>
                <a:spcPts val="0"/>
              </a:spcBef>
              <a:spcAft>
                <a:spcPts val="0"/>
              </a:spcAft>
              <a:buSzPts val="1700"/>
              <a:buFont typeface="Times New Roman"/>
              <a:buChar char="●"/>
            </a:pPr>
            <a:r>
              <a:rPr lang="en" sz="1700" dirty="0">
                <a:solidFill>
                  <a:schemeClr val="bg1"/>
                </a:solidFill>
                <a:latin typeface="Times New Roman"/>
                <a:ea typeface="Times New Roman"/>
                <a:cs typeface="Times New Roman"/>
                <a:sym typeface="Times New Roman"/>
              </a:rPr>
              <a:t>Data types are int64(12), object(1), float(21), datetime64(1</a:t>
            </a:r>
            <a:r>
              <a:rPr lang="en" sz="1700" dirty="0">
                <a:latin typeface="Times New Roman"/>
                <a:ea typeface="Times New Roman"/>
                <a:cs typeface="Times New Roman"/>
                <a:sym typeface="Times New Roman"/>
              </a:rPr>
              <a:t>).</a:t>
            </a:r>
            <a:endParaRPr sz="1700" dirty="0">
              <a:latin typeface="Times New Roman"/>
              <a:ea typeface="Times New Roman"/>
              <a:cs typeface="Times New Roman"/>
              <a:sym typeface="Times New Roman"/>
            </a:endParaRPr>
          </a:p>
        </p:txBody>
      </p:sp>
      <p:pic>
        <p:nvPicPr>
          <p:cNvPr id="145" name="Google Shape;145;p15"/>
          <p:cNvPicPr preferRelativeResize="0"/>
          <p:nvPr/>
        </p:nvPicPr>
        <p:blipFill>
          <a:blip r:embed="rId3">
            <a:alphaModFix/>
          </a:blip>
          <a:stretch>
            <a:fillRect/>
          </a:stretch>
        </p:blipFill>
        <p:spPr>
          <a:xfrm>
            <a:off x="4572000" y="194500"/>
            <a:ext cx="4360198" cy="4754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title"/>
          </p:nvPr>
        </p:nvSpPr>
        <p:spPr>
          <a:xfrm>
            <a:off x="211624" y="206925"/>
            <a:ext cx="6278075"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 Cleaning Steps:</a:t>
            </a:r>
            <a:endParaRPr/>
          </a:p>
        </p:txBody>
      </p:sp>
      <p:sp>
        <p:nvSpPr>
          <p:cNvPr id="152" name="Google Shape;152;p16"/>
          <p:cNvSpPr/>
          <p:nvPr/>
        </p:nvSpPr>
        <p:spPr>
          <a:xfrm>
            <a:off x="6077224" y="4366007"/>
            <a:ext cx="2137500" cy="618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Checking Uniqueness</a:t>
            </a:r>
            <a:endParaRPr/>
          </a:p>
        </p:txBody>
      </p:sp>
      <p:sp>
        <p:nvSpPr>
          <p:cNvPr id="153" name="Google Shape;153;p16"/>
          <p:cNvSpPr/>
          <p:nvPr/>
        </p:nvSpPr>
        <p:spPr>
          <a:xfrm>
            <a:off x="4192324" y="4098507"/>
            <a:ext cx="1884900" cy="618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Dropping Columns</a:t>
            </a:r>
            <a:endParaRPr/>
          </a:p>
        </p:txBody>
      </p:sp>
      <p:sp>
        <p:nvSpPr>
          <p:cNvPr id="154" name="Google Shape;154;p16"/>
          <p:cNvSpPr/>
          <p:nvPr/>
        </p:nvSpPr>
        <p:spPr>
          <a:xfrm>
            <a:off x="422524" y="3225764"/>
            <a:ext cx="1884900" cy="618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Checking Missing Values</a:t>
            </a:r>
            <a:endParaRPr/>
          </a:p>
        </p:txBody>
      </p:sp>
      <p:sp>
        <p:nvSpPr>
          <p:cNvPr id="155" name="Google Shape;155;p16"/>
          <p:cNvSpPr/>
          <p:nvPr/>
        </p:nvSpPr>
        <p:spPr>
          <a:xfrm>
            <a:off x="2307424" y="3763807"/>
            <a:ext cx="1884900" cy="618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Separate columns of year, day , month. </a:t>
            </a:r>
            <a:endParaRPr/>
          </a:p>
        </p:txBody>
      </p:sp>
      <p:pic>
        <p:nvPicPr>
          <p:cNvPr id="3" name="Picture 2">
            <a:extLst>
              <a:ext uri="{FF2B5EF4-FFF2-40B4-BE49-F238E27FC236}">
                <a16:creationId xmlns:a16="http://schemas.microsoft.com/office/drawing/2014/main" id="{8AE0BACB-B3DB-425C-A2FE-A6B53AB541EA}"/>
              </a:ext>
            </a:extLst>
          </p:cNvPr>
          <p:cNvPicPr>
            <a:picLocks noChangeAspect="1"/>
          </p:cNvPicPr>
          <p:nvPr/>
        </p:nvPicPr>
        <p:blipFill>
          <a:blip r:embed="rId3"/>
          <a:stretch>
            <a:fillRect/>
          </a:stretch>
        </p:blipFill>
        <p:spPr>
          <a:xfrm>
            <a:off x="422524" y="1025250"/>
            <a:ext cx="2381251" cy="158591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2305050" y="440625"/>
            <a:ext cx="6418350" cy="46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Distribution of the Target Variable</a:t>
            </a:r>
            <a:endParaRPr sz="2000" dirty="0"/>
          </a:p>
        </p:txBody>
      </p:sp>
      <p:pic>
        <p:nvPicPr>
          <p:cNvPr id="164" name="Google Shape;164;p17"/>
          <p:cNvPicPr preferRelativeResize="0"/>
          <p:nvPr/>
        </p:nvPicPr>
        <p:blipFill>
          <a:blip r:embed="rId3">
            <a:alphaModFix/>
          </a:blip>
          <a:stretch>
            <a:fillRect/>
          </a:stretch>
        </p:blipFill>
        <p:spPr>
          <a:xfrm>
            <a:off x="2763325" y="1523604"/>
            <a:ext cx="3617350" cy="327562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9"/>
          <p:cNvSpPr txBox="1">
            <a:spLocks noGrp="1"/>
          </p:cNvSpPr>
          <p:nvPr>
            <p:ph type="title"/>
          </p:nvPr>
        </p:nvSpPr>
        <p:spPr>
          <a:xfrm>
            <a:off x="1878425" y="218100"/>
            <a:ext cx="5583300" cy="43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dirty="0"/>
              <a:t>Correlation</a:t>
            </a:r>
            <a:endParaRPr sz="2600" dirty="0"/>
          </a:p>
        </p:txBody>
      </p:sp>
      <p:pic>
        <p:nvPicPr>
          <p:cNvPr id="3" name="Picture 2">
            <a:extLst>
              <a:ext uri="{FF2B5EF4-FFF2-40B4-BE49-F238E27FC236}">
                <a16:creationId xmlns:a16="http://schemas.microsoft.com/office/drawing/2014/main" id="{02FCFEC7-7A7F-4A4D-8EF5-A92EACF6EECD}"/>
              </a:ext>
            </a:extLst>
          </p:cNvPr>
          <p:cNvPicPr>
            <a:picLocks noChangeAspect="1"/>
          </p:cNvPicPr>
          <p:nvPr/>
        </p:nvPicPr>
        <p:blipFill rotWithShape="1">
          <a:blip r:embed="rId3"/>
          <a:srcRect l="2847" t="12716" r="4652" b="7777"/>
          <a:stretch/>
        </p:blipFill>
        <p:spPr>
          <a:xfrm>
            <a:off x="260350" y="654050"/>
            <a:ext cx="8458200" cy="4089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8"/>
          <p:cNvSpPr txBox="1">
            <a:spLocks noGrp="1"/>
          </p:cNvSpPr>
          <p:nvPr>
            <p:ph type="title"/>
          </p:nvPr>
        </p:nvSpPr>
        <p:spPr>
          <a:xfrm>
            <a:off x="211625" y="175775"/>
            <a:ext cx="4328400" cy="66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Maxmnt_loan90 VS payback90 with Label Data</a:t>
            </a:r>
            <a:endParaRPr sz="2000"/>
          </a:p>
        </p:txBody>
      </p:sp>
      <p:sp>
        <p:nvSpPr>
          <p:cNvPr id="173" name="Google Shape;173;p18"/>
          <p:cNvSpPr txBox="1">
            <a:spLocks noGrp="1"/>
          </p:cNvSpPr>
          <p:nvPr>
            <p:ph type="title" idx="4294967295"/>
          </p:nvPr>
        </p:nvSpPr>
        <p:spPr>
          <a:xfrm>
            <a:off x="4814888" y="176213"/>
            <a:ext cx="4329112" cy="6651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Maxmnt_loan90 VS aon with Label Data</a:t>
            </a:r>
            <a:endParaRPr sz="2000"/>
          </a:p>
        </p:txBody>
      </p:sp>
      <p:pic>
        <p:nvPicPr>
          <p:cNvPr id="174" name="Google Shape;174;p18"/>
          <p:cNvPicPr preferRelativeResize="0"/>
          <p:nvPr/>
        </p:nvPicPr>
        <p:blipFill>
          <a:blip r:embed="rId3">
            <a:alphaModFix/>
          </a:blip>
          <a:stretch>
            <a:fillRect/>
          </a:stretch>
        </p:blipFill>
        <p:spPr>
          <a:xfrm>
            <a:off x="582725" y="841175"/>
            <a:ext cx="3586200" cy="3997523"/>
          </a:xfrm>
          <a:prstGeom prst="rect">
            <a:avLst/>
          </a:prstGeom>
          <a:noFill/>
          <a:ln>
            <a:noFill/>
          </a:ln>
        </p:spPr>
      </p:pic>
      <p:pic>
        <p:nvPicPr>
          <p:cNvPr id="175" name="Google Shape;175;p18"/>
          <p:cNvPicPr preferRelativeResize="0"/>
          <p:nvPr/>
        </p:nvPicPr>
        <p:blipFill>
          <a:blip r:embed="rId4">
            <a:alphaModFix/>
          </a:blip>
          <a:stretch>
            <a:fillRect/>
          </a:stretch>
        </p:blipFill>
        <p:spPr>
          <a:xfrm>
            <a:off x="4943100" y="841175"/>
            <a:ext cx="3586200" cy="39975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0"/>
          <p:cNvSpPr txBox="1">
            <a:spLocks noGrp="1"/>
          </p:cNvSpPr>
          <p:nvPr>
            <p:ph type="title"/>
          </p:nvPr>
        </p:nvSpPr>
        <p:spPr>
          <a:xfrm>
            <a:off x="2044700" y="230800"/>
            <a:ext cx="4334800" cy="60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Key Metrics Used:</a:t>
            </a:r>
            <a:endParaRPr dirty="0"/>
          </a:p>
        </p:txBody>
      </p:sp>
      <p:sp>
        <p:nvSpPr>
          <p:cNvPr id="194" name="Google Shape;194;p20"/>
          <p:cNvSpPr/>
          <p:nvPr/>
        </p:nvSpPr>
        <p:spPr>
          <a:xfrm>
            <a:off x="785400" y="2354613"/>
            <a:ext cx="1884900" cy="618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600"/>
              </a:spcAft>
              <a:buNone/>
            </a:pPr>
            <a:r>
              <a:rPr lang="en" sz="1350" b="1">
                <a:latin typeface="Playfair Display"/>
                <a:ea typeface="Playfair Display"/>
                <a:cs typeface="Playfair Display"/>
                <a:sym typeface="Playfair Display"/>
              </a:rPr>
              <a:t>Roc_AUC_score</a:t>
            </a:r>
            <a:endParaRPr sz="1600" b="1">
              <a:latin typeface="Playfair Display"/>
              <a:ea typeface="Playfair Display"/>
              <a:cs typeface="Playfair Display"/>
              <a:sym typeface="Playfair Display"/>
            </a:endParaRPr>
          </a:p>
        </p:txBody>
      </p:sp>
      <p:sp>
        <p:nvSpPr>
          <p:cNvPr id="195" name="Google Shape;195;p20"/>
          <p:cNvSpPr/>
          <p:nvPr/>
        </p:nvSpPr>
        <p:spPr>
          <a:xfrm>
            <a:off x="2687100" y="1736013"/>
            <a:ext cx="1884900" cy="618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600"/>
              </a:spcAft>
              <a:buNone/>
            </a:pPr>
            <a:endParaRPr sz="1600" b="1" dirty="0">
              <a:latin typeface="Playfair Display"/>
              <a:ea typeface="Playfair Display"/>
              <a:cs typeface="Playfair Display"/>
              <a:sym typeface="Playfair Display"/>
            </a:endParaRPr>
          </a:p>
        </p:txBody>
      </p:sp>
      <p:sp>
        <p:nvSpPr>
          <p:cNvPr id="196" name="Google Shape;196;p20"/>
          <p:cNvSpPr/>
          <p:nvPr/>
        </p:nvSpPr>
        <p:spPr>
          <a:xfrm>
            <a:off x="4559150" y="1114588"/>
            <a:ext cx="1884900" cy="618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600"/>
              </a:spcAft>
              <a:buNone/>
            </a:pPr>
            <a:r>
              <a:rPr lang="en" sz="1350" b="1">
                <a:latin typeface="Playfair Display"/>
                <a:ea typeface="Playfair Display"/>
                <a:cs typeface="Playfair Display"/>
                <a:sym typeface="Playfair Display"/>
              </a:rPr>
              <a:t>Confusion Matrix</a:t>
            </a:r>
            <a:endParaRPr sz="1600" b="1">
              <a:latin typeface="Playfair Display"/>
              <a:ea typeface="Playfair Display"/>
              <a:cs typeface="Playfair Display"/>
              <a:sym typeface="Playfair Display"/>
            </a:endParaRPr>
          </a:p>
        </p:txBody>
      </p:sp>
      <p:sp>
        <p:nvSpPr>
          <p:cNvPr id="197" name="Google Shape;197;p20"/>
          <p:cNvSpPr/>
          <p:nvPr/>
        </p:nvSpPr>
        <p:spPr>
          <a:xfrm>
            <a:off x="819002" y="3682976"/>
            <a:ext cx="1884900" cy="618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600"/>
              </a:spcAft>
              <a:buNone/>
            </a:pPr>
            <a:r>
              <a:rPr lang="en" sz="1350" b="1">
                <a:latin typeface="Playfair Display"/>
                <a:ea typeface="Playfair Display"/>
                <a:cs typeface="Playfair Display"/>
                <a:sym typeface="Playfair Display"/>
              </a:rPr>
              <a:t>F1 - Score</a:t>
            </a:r>
            <a:endParaRPr sz="1600" b="1">
              <a:latin typeface="Playfair Display"/>
              <a:ea typeface="Playfair Display"/>
              <a:cs typeface="Playfair Display"/>
              <a:sym typeface="Playfair Display"/>
            </a:endParaRPr>
          </a:p>
        </p:txBody>
      </p:sp>
      <p:sp>
        <p:nvSpPr>
          <p:cNvPr id="198" name="Google Shape;198;p20"/>
          <p:cNvSpPr/>
          <p:nvPr/>
        </p:nvSpPr>
        <p:spPr>
          <a:xfrm>
            <a:off x="4594525" y="3668488"/>
            <a:ext cx="1884900" cy="618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600"/>
              </a:spcAft>
              <a:buNone/>
            </a:pPr>
            <a:r>
              <a:rPr lang="en-IN" sz="1350" b="1" dirty="0" err="1">
                <a:latin typeface="Playfair Display"/>
                <a:ea typeface="Playfair Display"/>
                <a:cs typeface="Playfair Display"/>
                <a:sym typeface="Playfair Display"/>
              </a:rPr>
              <a:t>Cross_val_score</a:t>
            </a:r>
            <a:endParaRPr lang="en-IN" sz="1600" b="1" dirty="0">
              <a:latin typeface="Playfair Display"/>
              <a:ea typeface="Playfair Display"/>
              <a:cs typeface="Playfair Display"/>
              <a:sym typeface="Playfair Display"/>
            </a:endParaRPr>
          </a:p>
        </p:txBody>
      </p:sp>
      <p:sp>
        <p:nvSpPr>
          <p:cNvPr id="199" name="Google Shape;199;p20"/>
          <p:cNvSpPr/>
          <p:nvPr/>
        </p:nvSpPr>
        <p:spPr>
          <a:xfrm>
            <a:off x="2703902" y="3064376"/>
            <a:ext cx="1884900" cy="618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600"/>
              </a:spcAft>
              <a:buNone/>
            </a:pPr>
            <a:endParaRPr sz="1600" b="1" dirty="0">
              <a:latin typeface="Playfair Display"/>
              <a:ea typeface="Playfair Display"/>
              <a:cs typeface="Playfair Display"/>
              <a:sym typeface="Playfair Display"/>
            </a:endParaRPr>
          </a:p>
        </p:txBody>
      </p:sp>
      <p:sp>
        <p:nvSpPr>
          <p:cNvPr id="200" name="Google Shape;200;p20"/>
          <p:cNvSpPr/>
          <p:nvPr/>
        </p:nvSpPr>
        <p:spPr>
          <a:xfrm>
            <a:off x="4588802" y="2354613"/>
            <a:ext cx="1884900" cy="618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50" b="1"/>
              <a:t>T</a:t>
            </a:r>
            <a:r>
              <a:rPr lang="en" sz="1350" b="1">
                <a:latin typeface="Playfair Display"/>
                <a:ea typeface="Playfair Display"/>
                <a:cs typeface="Playfair Display"/>
                <a:sym typeface="Playfair Display"/>
              </a:rPr>
              <a:t>rue positive rate and False positive rate Statistical graph.</a:t>
            </a:r>
            <a:endParaRPr sz="1600" b="1">
              <a:latin typeface="Playfair Display"/>
              <a:ea typeface="Playfair Display"/>
              <a:cs typeface="Playfair Display"/>
              <a:sym typeface="Playfair Display"/>
            </a:endParaRPr>
          </a:p>
        </p:txBody>
      </p:sp>
      <p:sp>
        <p:nvSpPr>
          <p:cNvPr id="201" name="Google Shape;201;p20"/>
          <p:cNvSpPr/>
          <p:nvPr/>
        </p:nvSpPr>
        <p:spPr>
          <a:xfrm>
            <a:off x="785400" y="1096412"/>
            <a:ext cx="1884900" cy="618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350" b="1" dirty="0">
                <a:latin typeface="Playfair Display Regular"/>
                <a:ea typeface="Playfair Display Regular"/>
                <a:cs typeface="Playfair Display Regular"/>
                <a:sym typeface="Playfair Display Regular"/>
              </a:rPr>
              <a:t>Accuracy score</a:t>
            </a:r>
            <a:endParaRPr sz="1350" b="1" dirty="0">
              <a:latin typeface="Playfair Display Regular"/>
              <a:ea typeface="Playfair Display Regular"/>
              <a:cs typeface="Playfair Display Regular"/>
              <a:sym typeface="Playfair Display Regular"/>
            </a:endParaRPr>
          </a:p>
          <a:p>
            <a:pPr marL="0" lvl="0" indent="0" algn="l" rtl="0">
              <a:spcBef>
                <a:spcPts val="60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1"/>
          <p:cNvSpPr txBox="1">
            <a:spLocks noGrp="1"/>
          </p:cNvSpPr>
          <p:nvPr>
            <p:ph type="title"/>
          </p:nvPr>
        </p:nvSpPr>
        <p:spPr>
          <a:xfrm>
            <a:off x="2717400" y="206925"/>
            <a:ext cx="3709200" cy="58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Model Testing</a:t>
            </a:r>
            <a:endParaRPr/>
          </a:p>
        </p:txBody>
      </p:sp>
      <p:pic>
        <p:nvPicPr>
          <p:cNvPr id="3" name="Picture 2">
            <a:extLst>
              <a:ext uri="{FF2B5EF4-FFF2-40B4-BE49-F238E27FC236}">
                <a16:creationId xmlns:a16="http://schemas.microsoft.com/office/drawing/2014/main" id="{C64289C0-AC4C-4024-B6B4-EFD529CBA6C6}"/>
              </a:ext>
            </a:extLst>
          </p:cNvPr>
          <p:cNvPicPr>
            <a:picLocks noChangeAspect="1"/>
          </p:cNvPicPr>
          <p:nvPr/>
        </p:nvPicPr>
        <p:blipFill rotWithShape="1">
          <a:blip r:embed="rId3"/>
          <a:srcRect l="-2013" t="39798" r="14306" b="17962"/>
          <a:stretch/>
        </p:blipFill>
        <p:spPr>
          <a:xfrm>
            <a:off x="292100" y="2571750"/>
            <a:ext cx="8020050" cy="1866900"/>
          </a:xfrm>
          <a:prstGeom prst="rect">
            <a:avLst/>
          </a:prstGeom>
        </p:spPr>
      </p:pic>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635D4D"/>
      </a:dk2>
      <a:lt2>
        <a:srgbClr val="D8D6BA"/>
      </a:lt2>
      <a:accent1>
        <a:srgbClr val="9CBEBD"/>
      </a:accent1>
      <a:accent2>
        <a:srgbClr val="D2CB6C"/>
      </a:accent2>
      <a:accent3>
        <a:srgbClr val="9D9A93"/>
      </a:accent3>
      <a:accent4>
        <a:srgbClr val="C89F5D"/>
      </a:accent4>
      <a:accent5>
        <a:srgbClr val="A9A57C"/>
      </a:accent5>
      <a:accent6>
        <a:srgbClr val="95A39D"/>
      </a:accent6>
      <a:hlink>
        <a:srgbClr val="D25814"/>
      </a:hlink>
      <a:folHlink>
        <a:srgbClr val="849A0A"/>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68</TotalTime>
  <Words>537</Words>
  <Application>Microsoft Office PowerPoint</Application>
  <PresentationFormat>On-screen Show (16:9)</PresentationFormat>
  <Paragraphs>44</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Gill Sans MT</vt:lpstr>
      <vt:lpstr>Times New Roman</vt:lpstr>
      <vt:lpstr>Playfair Display</vt:lpstr>
      <vt:lpstr>Arial</vt:lpstr>
      <vt:lpstr>Playfair Display Regular</vt:lpstr>
      <vt:lpstr>Parcel</vt:lpstr>
      <vt:lpstr>Micro-Credit Defaulter Project Machine Learning</vt:lpstr>
      <vt:lpstr>BackGround &amp; Problem Statement:</vt:lpstr>
      <vt:lpstr>Data Shared</vt:lpstr>
      <vt:lpstr>Data Cleaning Steps:</vt:lpstr>
      <vt:lpstr>Distribution of the Target Variable</vt:lpstr>
      <vt:lpstr>Correlation</vt:lpstr>
      <vt:lpstr>Maxmnt_loan90 VS aon with Label Data</vt:lpstr>
      <vt:lpstr>Key Metrics Used:</vt:lpstr>
      <vt:lpstr>Model Testing</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Project Machine Learning</dc:title>
  <dc:creator>Mohd Tarab</dc:creator>
  <cp:lastModifiedBy>Mohd Tarab</cp:lastModifiedBy>
  <cp:revision>3</cp:revision>
  <dcterms:modified xsi:type="dcterms:W3CDTF">2021-04-30T15:17:27Z</dcterms:modified>
</cp:coreProperties>
</file>