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29" r:id="rId7"/>
    <p:sldId id="309" r:id="rId8"/>
    <p:sldId id="312" r:id="rId9"/>
    <p:sldId id="313" r:id="rId10"/>
    <p:sldId id="310" r:id="rId11"/>
    <p:sldId id="328" r:id="rId12"/>
    <p:sldId id="331" r:id="rId13"/>
    <p:sldId id="330" r:id="rId14"/>
    <p:sldId id="314" r:id="rId15"/>
    <p:sldId id="315" r:id="rId16"/>
    <p:sldId id="316" r:id="rId17"/>
    <p:sldId id="317" r:id="rId18"/>
    <p:sldId id="326" r:id="rId19"/>
    <p:sldId id="325" r:id="rId20"/>
    <p:sldId id="318" r:id="rId21"/>
    <p:sldId id="323" r:id="rId22"/>
    <p:sldId id="322" r:id="rId23"/>
    <p:sldId id="321" r:id="rId24"/>
    <p:sldId id="324" r:id="rId25"/>
    <p:sldId id="319" r:id="rId26"/>
    <p:sldId id="33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ME" initials="H" lastIdx="1" clrIdx="0">
    <p:extLst>
      <p:ext uri="{19B8F6BF-5375-455C-9EA6-DF929625EA0E}">
        <p15:presenceInfo xmlns:p15="http://schemas.microsoft.com/office/powerpoint/2012/main" xmlns="" userId="HO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19" autoAdjust="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8/15/2022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8/15/2022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8/15/2022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8/15/2022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8/15/2022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8/15/2022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8/15/2022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8/15/2022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8/15/2022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pPr/>
              <a:t>8/15/2022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im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F452A527-3631-41ED-858D-3777A7D149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6729450" y="41610"/>
            <a:ext cx="4813072" cy="3494791"/>
          </a:xfrm>
        </p:spPr>
        <p:txBody>
          <a:bodyPr>
            <a:normAutofit/>
          </a:bodyPr>
          <a:lstStyle/>
          <a:p>
            <a:r>
              <a:rPr lang="en-US" sz="5000" dirty="0">
                <a:latin typeface="Arial" panose="020B0604020202020204" pitchFamily="34" charset="0"/>
                <a:cs typeface="Arial" panose="020B0604020202020204" pitchFamily="34" charset="0"/>
              </a:rPr>
              <a:t>Exploratory Data Analysis</a:t>
            </a:r>
            <a:br>
              <a:rPr lang="en-US" sz="5000" dirty="0">
                <a:latin typeface="Arial" panose="020B0604020202020204" pitchFamily="34" charset="0"/>
                <a:cs typeface="Arial" panose="020B0604020202020204" pitchFamily="34" charset="0"/>
              </a:rPr>
            </a:br>
            <a:endParaRPr lang="en-US" sz="5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6729449" y="3536401"/>
            <a:ext cx="4829101" cy="1189836"/>
          </a:xfrm>
        </p:spPr>
        <p:txBody>
          <a:bodyPr>
            <a:noAutofit/>
          </a:bodyPr>
          <a:lstStyle/>
          <a:p>
            <a:r>
              <a:rPr lang="en-US" sz="4400" b="1" dirty="0">
                <a:solidFill>
                  <a:schemeClr val="bg2">
                    <a:lumMod val="10000"/>
                  </a:schemeClr>
                </a:solidFill>
                <a:latin typeface="Calibri" panose="020F0502020204030204" pitchFamily="34" charset="0"/>
                <a:cs typeface="Calibri" panose="020F0502020204030204" pitchFamily="34" charset="0"/>
              </a:rPr>
              <a:t>Gold Atlantis</a:t>
            </a:r>
            <a:r>
              <a:rPr lang="en-US" sz="4400" b="1" dirty="0">
                <a:latin typeface="Calibri" panose="020F0502020204030204" pitchFamily="34" charset="0"/>
                <a:cs typeface="Calibri" panose="020F0502020204030204" pitchFamily="34" charset="0"/>
              </a:rPr>
              <a:t>:</a:t>
            </a:r>
            <a:r>
              <a:rPr lang="en-US" sz="2800" b="1" dirty="0">
                <a:latin typeface="Calibri" panose="020F0502020204030204" pitchFamily="34" charset="0"/>
                <a:cs typeface="Calibri" panose="020F0502020204030204" pitchFamily="34" charset="0"/>
              </a:rPr>
              <a:t> </a:t>
            </a:r>
            <a:br>
              <a:rPr lang="en-US" sz="2800" b="1" dirty="0">
                <a:latin typeface="Calibri" panose="020F0502020204030204" pitchFamily="34" charset="0"/>
                <a:cs typeface="Calibri" panose="020F0502020204030204" pitchFamily="34" charset="0"/>
              </a:rPr>
            </a:br>
            <a:r>
              <a:rPr lang="en-US" sz="2800" b="1" dirty="0">
                <a:solidFill>
                  <a:schemeClr val="bg2">
                    <a:lumMod val="10000"/>
                  </a:schemeClr>
                </a:solidFill>
                <a:latin typeface="Calibri" panose="020F0502020204030204" pitchFamily="34" charset="0"/>
                <a:cs typeface="Calibri" panose="020F0502020204030204" pitchFamily="34" charset="0"/>
              </a:rPr>
              <a:t>Repaying the credit</a:t>
            </a:r>
          </a:p>
        </p:txBody>
      </p:sp>
      <p:pic>
        <p:nvPicPr>
          <p:cNvPr id="6" name="Picture 5">
            <a:extLst>
              <a:ext uri="{FF2B5EF4-FFF2-40B4-BE49-F238E27FC236}">
                <a16:creationId xmlns:a16="http://schemas.microsoft.com/office/drawing/2014/main" xmlns="" id="{8940CBE3-3F91-419A-A649-32AB388ECA8B}"/>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xmlns="" id="{D28A9C89-B313-458F-9C85-515930A51A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E9211A39-2880-4CB9-89A5-605C2E18812B}"/>
              </a:ext>
            </a:extLst>
          </p:cNvPr>
          <p:cNvSpPr txBox="1"/>
          <p:nvPr/>
        </p:nvSpPr>
        <p:spPr>
          <a:xfrm>
            <a:off x="7192537" y="6180892"/>
            <a:ext cx="4792570" cy="646331"/>
          </a:xfrm>
          <a:prstGeom prst="rect">
            <a:avLst/>
          </a:prstGeom>
          <a:noFill/>
        </p:spPr>
        <p:txBody>
          <a:bodyPr wrap="square">
            <a:spAutoFit/>
          </a:bodyPr>
          <a:lstStyle/>
          <a:p>
            <a:r>
              <a:rPr lang="en-US" sz="1800" dirty="0"/>
              <a:t>              </a:t>
            </a:r>
            <a:r>
              <a:rPr lang="en-US" sz="1600" dirty="0">
                <a:latin typeface="Calisto MT" panose="02040603050505030304" pitchFamily="18" charset="0"/>
              </a:rPr>
              <a:t>Mohammed Abdul Shukoor </a:t>
            </a:r>
            <a:r>
              <a:rPr lang="en-US" dirty="0">
                <a:latin typeface="Calisto MT" panose="02040603050505030304" pitchFamily="18" charset="0"/>
              </a:rPr>
              <a:t/>
            </a:r>
            <a:br>
              <a:rPr lang="en-US" dirty="0">
                <a:latin typeface="Calisto MT" panose="02040603050505030304" pitchFamily="18" charset="0"/>
              </a:rPr>
            </a:br>
            <a:r>
              <a:rPr lang="en-US" dirty="0">
                <a:latin typeface="Calisto MT" panose="02040603050505030304" pitchFamily="18" charset="0"/>
              </a:rPr>
              <a:t>                 </a:t>
            </a:r>
            <a:r>
              <a:rPr lang="en-US" dirty="0">
                <a:solidFill>
                  <a:schemeClr val="tx1">
                    <a:lumMod val="75000"/>
                    <a:lumOff val="25000"/>
                  </a:schemeClr>
                </a:solidFill>
                <a:latin typeface="Brush Script MT" panose="03060802040406070304" pitchFamily="66" charset="0"/>
              </a:rPr>
              <a:t>Torture the data and it’ll confess to anything…</a:t>
            </a:r>
          </a:p>
        </p:txBody>
      </p:sp>
      <p:pic>
        <p:nvPicPr>
          <p:cNvPr id="9" name="Picture 2">
            <a:extLst>
              <a:ext uri="{FF2B5EF4-FFF2-40B4-BE49-F238E27FC236}">
                <a16:creationId xmlns:a16="http://schemas.microsoft.com/office/drawing/2014/main" xmlns="" id="{E6D78E52-8819-472F-83FF-3D791F0EA50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096000" y="4841014"/>
            <a:ext cx="6096000" cy="13398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5915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A25559-FDA0-4831-B230-30C1C02F7D47}"/>
              </a:ext>
            </a:extLst>
          </p:cNvPr>
          <p:cNvSpPr>
            <a:spLocks noGrp="1"/>
          </p:cNvSpPr>
          <p:nvPr>
            <p:ph type="title"/>
          </p:nvPr>
        </p:nvSpPr>
        <p:spPr>
          <a:xfrm>
            <a:off x="1036320" y="286603"/>
            <a:ext cx="3854657" cy="1450757"/>
          </a:xfrm>
        </p:spPr>
        <p:txBody>
          <a:bodyPr>
            <a:normAutofit/>
          </a:bodyPr>
          <a:lstStyle/>
          <a:p>
            <a:r>
              <a:rPr lang="en-US" sz="2400" dirty="0"/>
              <a:t>Target v/s Occupation Type:</a:t>
            </a:r>
          </a:p>
        </p:txBody>
      </p:sp>
      <p:pic>
        <p:nvPicPr>
          <p:cNvPr id="5" name="Content Placeholder 4">
            <a:extLst>
              <a:ext uri="{FF2B5EF4-FFF2-40B4-BE49-F238E27FC236}">
                <a16:creationId xmlns:a16="http://schemas.microsoft.com/office/drawing/2014/main" xmlns="" id="{913CA314-12B9-4941-9CB3-4CD229B49C5E}"/>
              </a:ext>
            </a:extLst>
          </p:cNvPr>
          <p:cNvPicPr>
            <a:picLocks noGrp="1" noChangeAspect="1"/>
          </p:cNvPicPr>
          <p:nvPr>
            <p:ph idx="1"/>
          </p:nvPr>
        </p:nvPicPr>
        <p:blipFill>
          <a:blip r:embed="rId2"/>
          <a:stretch>
            <a:fillRect/>
          </a:stretch>
        </p:blipFill>
        <p:spPr>
          <a:xfrm>
            <a:off x="5012417" y="0"/>
            <a:ext cx="6143263" cy="6315740"/>
          </a:xfrm>
        </p:spPr>
      </p:pic>
      <p:sp>
        <p:nvSpPr>
          <p:cNvPr id="6" name="Title 1">
            <a:extLst>
              <a:ext uri="{FF2B5EF4-FFF2-40B4-BE49-F238E27FC236}">
                <a16:creationId xmlns:a16="http://schemas.microsoft.com/office/drawing/2014/main" xmlns="" id="{3A5A715F-8EAC-4843-B652-A9EDDC249B1B}"/>
              </a:ext>
            </a:extLst>
          </p:cNvPr>
          <p:cNvSpPr txBox="1">
            <a:spLocks/>
          </p:cNvSpPr>
          <p:nvPr/>
        </p:nvSpPr>
        <p:spPr>
          <a:xfrm>
            <a:off x="1049190" y="1940310"/>
            <a:ext cx="4006264" cy="356616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marL="457200" lvl="1" algn="l" rtl="0" eaLnBrk="0" fontAlgn="base" hangingPunct="0">
              <a:spcBef>
                <a:spcPct val="0"/>
              </a:spcBef>
              <a:spcAft>
                <a:spcPct val="0"/>
              </a:spcAft>
            </a:pPr>
            <a:endParaRPr lang="en-US" sz="2000" kern="0" dirty="0">
              <a:solidFill>
                <a:srgbClr val="002060"/>
              </a:solidFill>
            </a:endParaRPr>
          </a:p>
        </p:txBody>
      </p:sp>
      <p:sp>
        <p:nvSpPr>
          <p:cNvPr id="7" name="Title 1">
            <a:extLst>
              <a:ext uri="{FF2B5EF4-FFF2-40B4-BE49-F238E27FC236}">
                <a16:creationId xmlns:a16="http://schemas.microsoft.com/office/drawing/2014/main" xmlns="" id="{9D86223A-6AC5-49D0-9334-715F9BF0BABA}"/>
              </a:ext>
            </a:extLst>
          </p:cNvPr>
          <p:cNvSpPr txBox="1">
            <a:spLocks/>
          </p:cNvSpPr>
          <p:nvPr/>
        </p:nvSpPr>
        <p:spPr>
          <a:xfrm>
            <a:off x="1201590" y="2092710"/>
            <a:ext cx="4006264" cy="356616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marL="457200" lvl="1" algn="l" rtl="0" eaLnBrk="0" fontAlgn="base" hangingPunct="0">
              <a:spcBef>
                <a:spcPct val="0"/>
              </a:spcBef>
              <a:spcAft>
                <a:spcPct val="0"/>
              </a:spcAft>
            </a:pPr>
            <a:endParaRPr lang="en-US" sz="2000" kern="0" dirty="0">
              <a:solidFill>
                <a:srgbClr val="002060"/>
              </a:solidFill>
            </a:endParaRPr>
          </a:p>
        </p:txBody>
      </p:sp>
      <p:sp>
        <p:nvSpPr>
          <p:cNvPr id="8" name="Rectangle 1">
            <a:extLst>
              <a:ext uri="{FF2B5EF4-FFF2-40B4-BE49-F238E27FC236}">
                <a16:creationId xmlns:a16="http://schemas.microsoft.com/office/drawing/2014/main" xmlns="" id="{2EDC76F3-6801-4AF6-9F76-E5AFF9AB2BCF}"/>
              </a:ext>
            </a:extLst>
          </p:cNvPr>
          <p:cNvSpPr>
            <a:spLocks noChangeArrowheads="1"/>
          </p:cNvSpPr>
          <p:nvPr/>
        </p:nvSpPr>
        <p:spPr bwMode="auto">
          <a:xfrm>
            <a:off x="1049190" y="2016244"/>
            <a:ext cx="3854657" cy="19697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2060"/>
                </a:solidFill>
                <a:effectLst/>
                <a:latin typeface="Lato" panose="020F0502020204030203" pitchFamily="34" charset="0"/>
              </a:rPr>
              <a:t>Pensioners have applied the most for the loan in case of Defaulters and Non-Defaulters.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00206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2060"/>
                </a:solidFill>
                <a:effectLst/>
                <a:latin typeface="Lato" panose="020F0502020204030203" pitchFamily="34" charset="0"/>
              </a:rPr>
              <a:t>Pensioner being highest followed by </a:t>
            </a:r>
            <a:r>
              <a:rPr kumimoji="0" lang="en-US" altLang="en-US" sz="1600" b="0" i="0" u="none" strike="noStrike" cap="none" normalizeH="0" baseline="0" dirty="0">
                <a:ln>
                  <a:noFill/>
                </a:ln>
                <a:solidFill>
                  <a:srgbClr val="002060"/>
                </a:solidFill>
                <a:effectLst/>
                <a:latin typeface="SFMono-Regular"/>
              </a:rPr>
              <a:t>laborers</a:t>
            </a:r>
            <a:r>
              <a:rPr kumimoji="0" lang="en-US" altLang="en-US" sz="1600" b="0" i="0" u="none" strike="noStrike" cap="none" normalizeH="0" baseline="0" dirty="0">
                <a:ln>
                  <a:noFill/>
                </a:ln>
                <a:solidFill>
                  <a:srgbClr val="002060"/>
                </a:solidFill>
                <a:effectLst/>
                <a:latin typeface="Lato" panose="020F0502020204030203" pitchFamily="34" charset="0"/>
              </a:rPr>
              <a:t> have high risk to default.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xmlns="" val="2250616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40E87E-0EB9-4ECE-89BD-EC79F147F9F6}"/>
              </a:ext>
            </a:extLst>
          </p:cNvPr>
          <p:cNvSpPr>
            <a:spLocks noGrp="1"/>
          </p:cNvSpPr>
          <p:nvPr>
            <p:ph type="title"/>
          </p:nvPr>
        </p:nvSpPr>
        <p:spPr>
          <a:xfrm>
            <a:off x="1189463" y="144965"/>
            <a:ext cx="10058400" cy="1029241"/>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Amount of Total Income of the of both the Defaulters and </a:t>
            </a:r>
            <a:r>
              <a:rPr lang="en-US" sz="2400" dirty="0" err="1">
                <a:solidFill>
                  <a:schemeClr val="tx1"/>
                </a:solidFill>
                <a:latin typeface="Arial" panose="020B0604020202020204" pitchFamily="34" charset="0"/>
                <a:cs typeface="Arial" panose="020B0604020202020204" pitchFamily="34" charset="0"/>
              </a:rPr>
              <a:t>Non_Defaulters</a:t>
            </a:r>
            <a:r>
              <a:rPr lang="en-US" sz="2400" dirty="0">
                <a:solidFill>
                  <a:schemeClr val="tx1"/>
                </a:solidFill>
                <a:latin typeface="Arial" panose="020B0604020202020204" pitchFamily="34" charset="0"/>
                <a:cs typeface="Arial" panose="020B0604020202020204" pitchFamily="34" charset="0"/>
              </a:rPr>
              <a:t>:</a:t>
            </a:r>
          </a:p>
        </p:txBody>
      </p:sp>
      <p:pic>
        <p:nvPicPr>
          <p:cNvPr id="6" name="Content Placeholder 5">
            <a:extLst>
              <a:ext uri="{FF2B5EF4-FFF2-40B4-BE49-F238E27FC236}">
                <a16:creationId xmlns:a16="http://schemas.microsoft.com/office/drawing/2014/main" xmlns="" id="{878F1259-33AE-4E25-BCBE-C835F2AFACCB}"/>
              </a:ext>
            </a:extLst>
          </p:cNvPr>
          <p:cNvPicPr>
            <a:picLocks noGrp="1" noChangeAspect="1"/>
          </p:cNvPicPr>
          <p:nvPr>
            <p:ph idx="1"/>
          </p:nvPr>
        </p:nvPicPr>
        <p:blipFill>
          <a:blip r:embed="rId2"/>
          <a:stretch>
            <a:fillRect/>
          </a:stretch>
        </p:blipFill>
        <p:spPr>
          <a:xfrm>
            <a:off x="0" y="2074128"/>
            <a:ext cx="12110224" cy="2308302"/>
          </a:xfrm>
        </p:spPr>
      </p:pic>
      <p:pic>
        <p:nvPicPr>
          <p:cNvPr id="7174" name="Picture 6">
            <a:extLst>
              <a:ext uri="{FF2B5EF4-FFF2-40B4-BE49-F238E27FC236}">
                <a16:creationId xmlns:a16="http://schemas.microsoft.com/office/drawing/2014/main" xmlns="" id="{B192DF3A-5AC6-4310-BA0B-B036C44B75A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7922" y="4493941"/>
            <a:ext cx="11273883" cy="19068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7428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9BD7F-619C-4C0C-A89A-D5138E06F8A7}"/>
              </a:ext>
            </a:extLst>
          </p:cNvPr>
          <p:cNvSpPr>
            <a:spLocks noGrp="1"/>
          </p:cNvSpPr>
          <p:nvPr>
            <p:ph type="title"/>
          </p:nvPr>
        </p:nvSpPr>
        <p:spPr>
          <a:xfrm>
            <a:off x="1208792" y="-134363"/>
            <a:ext cx="10058400" cy="1450757"/>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Amount of Credit of the of both the Defaulters and </a:t>
            </a:r>
            <a:r>
              <a:rPr lang="en-US" sz="2400" dirty="0" err="1">
                <a:solidFill>
                  <a:schemeClr val="tx1"/>
                </a:solidFill>
                <a:latin typeface="Arial" panose="020B0604020202020204" pitchFamily="34" charset="0"/>
                <a:cs typeface="Arial" panose="020B0604020202020204" pitchFamily="34" charset="0"/>
              </a:rPr>
              <a:t>Non_Defaulters</a:t>
            </a:r>
            <a:r>
              <a:rPr lang="en-US" sz="2400" dirty="0">
                <a:solidFill>
                  <a:schemeClr val="tx1"/>
                </a:solidFill>
                <a:latin typeface="Arial" panose="020B0604020202020204" pitchFamily="34" charset="0"/>
                <a:cs typeface="Arial" panose="020B0604020202020204" pitchFamily="34" charset="0"/>
              </a:rPr>
              <a:t>:</a:t>
            </a:r>
            <a:endParaRPr lang="en-US" sz="2400" dirty="0"/>
          </a:p>
        </p:txBody>
      </p:sp>
      <p:pic>
        <p:nvPicPr>
          <p:cNvPr id="5" name="Content Placeholder 4">
            <a:extLst>
              <a:ext uri="{FF2B5EF4-FFF2-40B4-BE49-F238E27FC236}">
                <a16:creationId xmlns:a16="http://schemas.microsoft.com/office/drawing/2014/main" xmlns="" id="{7386E9A5-DAC3-49D9-861C-B20A9E0EC4F0}"/>
              </a:ext>
            </a:extLst>
          </p:cNvPr>
          <p:cNvPicPr>
            <a:picLocks noGrp="1" noChangeAspect="1"/>
          </p:cNvPicPr>
          <p:nvPr>
            <p:ph idx="1"/>
          </p:nvPr>
        </p:nvPicPr>
        <p:blipFill>
          <a:blip r:embed="rId2"/>
          <a:stretch>
            <a:fillRect/>
          </a:stretch>
        </p:blipFill>
        <p:spPr>
          <a:xfrm>
            <a:off x="0" y="1929160"/>
            <a:ext cx="12192000" cy="2308303"/>
          </a:xfrm>
        </p:spPr>
      </p:pic>
      <p:pic>
        <p:nvPicPr>
          <p:cNvPr id="10244" name="Picture 4">
            <a:extLst>
              <a:ext uri="{FF2B5EF4-FFF2-40B4-BE49-F238E27FC236}">
                <a16:creationId xmlns:a16="http://schemas.microsoft.com/office/drawing/2014/main" xmlns="" id="{B4A6891B-E799-47DF-A605-3A63D77A0EE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8282" y="4326673"/>
            <a:ext cx="11433718" cy="20629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6995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4997AA-13E6-496C-85BD-6E5F83F1189C}"/>
              </a:ext>
            </a:extLst>
          </p:cNvPr>
          <p:cNvSpPr>
            <a:spLocks noGrp="1"/>
          </p:cNvSpPr>
          <p:nvPr>
            <p:ph type="title"/>
          </p:nvPr>
        </p:nvSpPr>
        <p:spPr>
          <a:xfrm>
            <a:off x="1167160" y="-167818"/>
            <a:ext cx="10058400" cy="1450757"/>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Amount of Goods Price of both the Defaulters and </a:t>
            </a:r>
            <a:r>
              <a:rPr lang="en-US" sz="2400" dirty="0" err="1">
                <a:solidFill>
                  <a:schemeClr val="tx1"/>
                </a:solidFill>
                <a:latin typeface="Arial" panose="020B0604020202020204" pitchFamily="34" charset="0"/>
                <a:cs typeface="Arial" panose="020B0604020202020204" pitchFamily="34" charset="0"/>
              </a:rPr>
              <a:t>Non_Defaulters</a:t>
            </a:r>
            <a:r>
              <a:rPr lang="en-US" sz="2400" dirty="0">
                <a:solidFill>
                  <a:schemeClr val="tx1"/>
                </a:solidFill>
                <a:latin typeface="Arial" panose="020B0604020202020204" pitchFamily="34" charset="0"/>
                <a:cs typeface="Arial" panose="020B0604020202020204" pitchFamily="34" charset="0"/>
              </a:rPr>
              <a:t>:</a:t>
            </a:r>
            <a:endParaRPr lang="en-US" sz="2400" dirty="0"/>
          </a:p>
        </p:txBody>
      </p:sp>
      <p:pic>
        <p:nvPicPr>
          <p:cNvPr id="5" name="Content Placeholder 4">
            <a:extLst>
              <a:ext uri="{FF2B5EF4-FFF2-40B4-BE49-F238E27FC236}">
                <a16:creationId xmlns:a16="http://schemas.microsoft.com/office/drawing/2014/main" xmlns="" id="{C1221AB1-9402-4AE8-9E0B-69385752E23E}"/>
              </a:ext>
            </a:extLst>
          </p:cNvPr>
          <p:cNvPicPr>
            <a:picLocks noGrp="1" noChangeAspect="1"/>
          </p:cNvPicPr>
          <p:nvPr>
            <p:ph idx="1"/>
          </p:nvPr>
        </p:nvPicPr>
        <p:blipFill>
          <a:blip r:embed="rId2"/>
          <a:stretch>
            <a:fillRect/>
          </a:stretch>
        </p:blipFill>
        <p:spPr>
          <a:xfrm>
            <a:off x="0" y="2062977"/>
            <a:ext cx="12191999" cy="2352906"/>
          </a:xfrm>
        </p:spPr>
      </p:pic>
      <p:pic>
        <p:nvPicPr>
          <p:cNvPr id="8196" name="Picture 4">
            <a:extLst>
              <a:ext uri="{FF2B5EF4-FFF2-40B4-BE49-F238E27FC236}">
                <a16:creationId xmlns:a16="http://schemas.microsoft.com/office/drawing/2014/main" xmlns="" id="{F79A675B-52EE-4BDF-8DC9-FC2BC7E6AA1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24828" y="4415883"/>
            <a:ext cx="11251581" cy="19849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1883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E2A6D-71EB-43D4-BFAB-474076D638DA}"/>
              </a:ext>
            </a:extLst>
          </p:cNvPr>
          <p:cNvSpPr>
            <a:spLocks noGrp="1"/>
          </p:cNvSpPr>
          <p:nvPr>
            <p:ph type="title"/>
          </p:nvPr>
        </p:nvSpPr>
        <p:spPr>
          <a:xfrm>
            <a:off x="1124043" y="163940"/>
            <a:ext cx="10058400" cy="1450757"/>
          </a:xfrm>
        </p:spPr>
        <p:txBody>
          <a:bodyPr>
            <a:normAutofit/>
          </a:bodyPr>
          <a:lstStyle/>
          <a:p>
            <a:r>
              <a:rPr lang="en-US" sz="3600" dirty="0">
                <a:solidFill>
                  <a:schemeClr val="tx1"/>
                </a:solidFill>
                <a:latin typeface="Arial Narrow" panose="020B0606020202030204" pitchFamily="34" charset="0"/>
              </a:rPr>
              <a:t>Analysis of the </a:t>
            </a:r>
            <a:r>
              <a:rPr lang="en-US" sz="3600" dirty="0">
                <a:solidFill>
                  <a:schemeClr val="tx1"/>
                </a:solidFill>
                <a:latin typeface="Arial Narrow" panose="020B0606020202030204" pitchFamily="34" charset="0"/>
                <a:cs typeface="Arial" panose="020B0604020202020204" pitchFamily="34" charset="0"/>
              </a:rPr>
              <a:t>Amount of Total Income, Amount of Credit, Amount of Goods Price of the Applicants:</a:t>
            </a:r>
            <a:endParaRPr lang="en-US" sz="3600" dirty="0">
              <a:latin typeface="Arial Narrow" panose="020B0606020202030204" pitchFamily="34" charset="0"/>
            </a:endParaRPr>
          </a:p>
        </p:txBody>
      </p:sp>
      <p:sp>
        <p:nvSpPr>
          <p:cNvPr id="3" name="Content Placeholder 2">
            <a:extLst>
              <a:ext uri="{FF2B5EF4-FFF2-40B4-BE49-F238E27FC236}">
                <a16:creationId xmlns:a16="http://schemas.microsoft.com/office/drawing/2014/main" xmlns="" id="{312914BE-7B6A-4946-9A1A-A9DD840A7C39}"/>
              </a:ext>
            </a:extLst>
          </p:cNvPr>
          <p:cNvSpPr>
            <a:spLocks noGrp="1"/>
          </p:cNvSpPr>
          <p:nvPr>
            <p:ph idx="1"/>
          </p:nvPr>
        </p:nvSpPr>
        <p:spPr/>
        <p:txBody>
          <a:bodyPr/>
          <a:lstStyle/>
          <a:p>
            <a:pPr marL="0" indent="0" algn="l">
              <a:buNone/>
            </a:pPr>
            <a:r>
              <a:rPr lang="en-US" b="0" i="0" dirty="0">
                <a:solidFill>
                  <a:srgbClr val="002060"/>
                </a:solidFill>
                <a:effectLst/>
                <a:latin typeface="Lato" panose="020B0604020202020204" pitchFamily="34" charset="0"/>
              </a:rPr>
              <a:t>People with target one has largely staggered income as compared to target zero. Dist. plot clearly shows that the shape in Income total, Credit and Good Price is similar for Target 0 and similar for Target 1.</a:t>
            </a:r>
          </a:p>
          <a:p>
            <a:pPr marL="0" indent="0" algn="l">
              <a:buNone/>
            </a:pPr>
            <a:r>
              <a:rPr lang="en-US" b="0" i="0" dirty="0">
                <a:solidFill>
                  <a:srgbClr val="002060"/>
                </a:solidFill>
                <a:effectLst/>
                <a:latin typeface="Lato" panose="020B0604020202020204" pitchFamily="34" charset="0"/>
              </a:rPr>
              <a:t>The plots are also highlighting that people who have difficulty in paying back loans with respect to their income, loan amount, price of goods against which loan is procured.</a:t>
            </a:r>
          </a:p>
          <a:p>
            <a:pPr marL="0" indent="0" algn="l">
              <a:buNone/>
            </a:pPr>
            <a:r>
              <a:rPr lang="en-US" b="0" i="0" dirty="0">
                <a:solidFill>
                  <a:srgbClr val="002060"/>
                </a:solidFill>
                <a:effectLst/>
                <a:latin typeface="Lato" panose="020B0604020202020204" pitchFamily="34" charset="0"/>
              </a:rPr>
              <a:t>Dist. plot highlights the curve shape which is wider for Target 1 in comparison to Target 0 which is narrower with well-defined edges.</a:t>
            </a:r>
          </a:p>
          <a:p>
            <a:endParaRPr lang="en-US" dirty="0">
              <a:solidFill>
                <a:srgbClr val="002060"/>
              </a:solidFill>
            </a:endParaRPr>
          </a:p>
        </p:txBody>
      </p:sp>
    </p:spTree>
    <p:extLst>
      <p:ext uri="{BB962C8B-B14F-4D97-AF65-F5344CB8AC3E}">
        <p14:creationId xmlns:p14="http://schemas.microsoft.com/office/powerpoint/2010/main" xmlns="" val="283447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9B03F-0980-49DE-950E-85C9B40817AD}"/>
              </a:ext>
            </a:extLst>
          </p:cNvPr>
          <p:cNvSpPr>
            <a:spLocks noGrp="1"/>
          </p:cNvSpPr>
          <p:nvPr>
            <p:ph type="title"/>
          </p:nvPr>
        </p:nvSpPr>
        <p:spPr/>
        <p:txBody>
          <a:bodyPr>
            <a:normAutofit fontScale="90000"/>
          </a:bodyPr>
          <a:lstStyle/>
          <a:p>
            <a:pPr algn="l">
              <a:buFont typeface="Arial" panose="020B0604020202020204" pitchFamily="34" charset="0"/>
              <a:buChar char="•"/>
            </a:pPr>
            <a:r>
              <a:rPr lang="en-US" sz="4000" dirty="0">
                <a:solidFill>
                  <a:schemeClr val="tx1"/>
                </a:solidFill>
              </a:rPr>
              <a:t>Family v/s Education v/s credit </a:t>
            </a:r>
            <a:r>
              <a:rPr lang="en-US" sz="4000" dirty="0" err="1">
                <a:solidFill>
                  <a:schemeClr val="tx1"/>
                </a:solidFill>
              </a:rPr>
              <a:t>wrt</a:t>
            </a:r>
            <a:r>
              <a:rPr lang="en-US" sz="4000" dirty="0">
                <a:solidFill>
                  <a:schemeClr val="tx1"/>
                </a:solidFill>
              </a:rPr>
              <a:t> Target:</a:t>
            </a:r>
            <a:br>
              <a:rPr lang="en-US" sz="4000" dirty="0">
                <a:solidFill>
                  <a:schemeClr val="tx1"/>
                </a:solidFill>
              </a:rPr>
            </a:br>
            <a:r>
              <a:rPr lang="en-US" sz="4000" dirty="0">
                <a:solidFill>
                  <a:schemeClr val="tx1"/>
                </a:solidFill>
              </a:rPr>
              <a:t/>
            </a:r>
            <a:br>
              <a:rPr lang="en-US" sz="4000" dirty="0">
                <a:solidFill>
                  <a:schemeClr val="tx1"/>
                </a:solidFill>
              </a:rPr>
            </a:br>
            <a:endParaRPr lang="en-US" sz="4000" dirty="0">
              <a:solidFill>
                <a:schemeClr val="tx1"/>
              </a:solidFill>
            </a:endParaRPr>
          </a:p>
        </p:txBody>
      </p:sp>
      <p:pic>
        <p:nvPicPr>
          <p:cNvPr id="3074" name="Picture 2">
            <a:extLst>
              <a:ext uri="{FF2B5EF4-FFF2-40B4-BE49-F238E27FC236}">
                <a16:creationId xmlns:a16="http://schemas.microsoft.com/office/drawing/2014/main" xmlns="" id="{F9028FBC-38DA-4233-B6B8-D284490AE9F7}"/>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 y="774936"/>
            <a:ext cx="12192000" cy="2654064"/>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a:extLst>
              <a:ext uri="{FF2B5EF4-FFF2-40B4-BE49-F238E27FC236}">
                <a16:creationId xmlns:a16="http://schemas.microsoft.com/office/drawing/2014/main" xmlns="" id="{149A1197-F01B-4DA9-B81B-E08799F5970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657600"/>
            <a:ext cx="12191999" cy="27208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93038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AECAF-6A2A-45BF-97CB-1ECE0DE64DAE}"/>
              </a:ext>
            </a:extLst>
          </p:cNvPr>
          <p:cNvSpPr>
            <a:spLocks noGrp="1"/>
          </p:cNvSpPr>
          <p:nvPr>
            <p:ph type="title"/>
          </p:nvPr>
        </p:nvSpPr>
        <p:spPr>
          <a:xfrm>
            <a:off x="949841" y="776178"/>
            <a:ext cx="10058400" cy="584790"/>
          </a:xfrm>
        </p:spPr>
        <p:txBody>
          <a:bodyPr>
            <a:normAutofit fontScale="90000"/>
          </a:bodyPr>
          <a:lstStyle/>
          <a:p>
            <a:r>
              <a:rPr lang="en-US" sz="4000" dirty="0">
                <a:solidFill>
                  <a:schemeClr val="tx1"/>
                </a:solidFill>
              </a:rPr>
              <a:t>Family v/s Education v/s credit </a:t>
            </a:r>
            <a:r>
              <a:rPr lang="en-US" sz="4000" dirty="0" err="1">
                <a:solidFill>
                  <a:schemeClr val="tx1"/>
                </a:solidFill>
              </a:rPr>
              <a:t>wrt</a:t>
            </a:r>
            <a:r>
              <a:rPr lang="en-US" sz="4000" dirty="0">
                <a:solidFill>
                  <a:schemeClr val="tx1"/>
                </a:solidFill>
              </a:rPr>
              <a:t> Target:</a:t>
            </a:r>
            <a:br>
              <a:rPr lang="en-US" sz="4000" dirty="0">
                <a:solidFill>
                  <a:schemeClr val="tx1"/>
                </a:solidFill>
              </a:rPr>
            </a:br>
            <a:r>
              <a:rPr lang="en-US" sz="4000" dirty="0">
                <a:solidFill>
                  <a:schemeClr val="tx1"/>
                </a:solidFill>
              </a:rPr>
              <a:t>for immersive analysis</a:t>
            </a:r>
            <a:endParaRPr lang="en-US" sz="4000" dirty="0"/>
          </a:p>
        </p:txBody>
      </p:sp>
      <p:pic>
        <p:nvPicPr>
          <p:cNvPr id="12290" name="Picture 2">
            <a:extLst>
              <a:ext uri="{FF2B5EF4-FFF2-40B4-BE49-F238E27FC236}">
                <a16:creationId xmlns:a16="http://schemas.microsoft.com/office/drawing/2014/main" xmlns="" id="{9AFBB368-A773-4FB3-A1CA-246F8011A253}"/>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66801" y="2108200"/>
            <a:ext cx="10058400" cy="37607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74268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4C3A3-3E98-4093-A9EA-013708348635}"/>
              </a:ext>
            </a:extLst>
          </p:cNvPr>
          <p:cNvSpPr>
            <a:spLocks noGrp="1"/>
          </p:cNvSpPr>
          <p:nvPr>
            <p:ph type="title"/>
          </p:nvPr>
        </p:nvSpPr>
        <p:spPr/>
        <p:txBody>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xmlns="" id="{E7CA1EA7-2CE5-44FA-A319-FC9E75B171A3}"/>
              </a:ext>
            </a:extLst>
          </p:cNvPr>
          <p:cNvSpPr>
            <a:spLocks noGrp="1"/>
          </p:cNvSpPr>
          <p:nvPr>
            <p:ph idx="1"/>
          </p:nvPr>
        </p:nvSpPr>
        <p:spPr>
          <a:xfrm>
            <a:off x="1097280" y="1918630"/>
            <a:ext cx="10058400" cy="3760891"/>
          </a:xfrm>
        </p:spPr>
        <p:txBody>
          <a:bodyPr>
            <a:normAutofit/>
          </a:bodyPr>
          <a:lstStyle/>
          <a:p>
            <a:r>
              <a:rPr lang="en-US" dirty="0">
                <a:solidFill>
                  <a:srgbClr val="002060"/>
                </a:solidFill>
                <a:latin typeface="Arial" panose="020B0604020202020204" pitchFamily="34" charset="0"/>
                <a:cs typeface="Arial" panose="020B0604020202020204" pitchFamily="34" charset="0"/>
              </a:rPr>
              <a:t>we have extensively covered pre-processing steps required to analyze data as well as Null value imputation methods </a:t>
            </a:r>
          </a:p>
          <a:p>
            <a:r>
              <a:rPr lang="en-US" dirty="0">
                <a:solidFill>
                  <a:srgbClr val="002060"/>
                </a:solidFill>
                <a:latin typeface="Arial" panose="020B0604020202020204" pitchFamily="34" charset="0"/>
                <a:cs typeface="Arial" panose="020B0604020202020204" pitchFamily="34" charset="0"/>
              </a:rPr>
              <a:t>We have also covered step by step analyzing techniques such as Univariate analysis, Bivariate analysis, Multivariate analysis,  etc. </a:t>
            </a:r>
          </a:p>
          <a:p>
            <a:endParaRPr lang="en-US" dirty="0">
              <a:solidFill>
                <a:srgbClr val="002060"/>
              </a:solidFill>
              <a:latin typeface="Arial" panose="020B0604020202020204" pitchFamily="34" charset="0"/>
              <a:cs typeface="Arial" panose="020B0604020202020204" pitchFamily="34" charset="0"/>
            </a:endParaRPr>
          </a:p>
          <a:p>
            <a:pPr lvl="1"/>
            <a:r>
              <a:rPr lang="en-US" u="sng" dirty="0">
                <a:solidFill>
                  <a:srgbClr val="00B0F0"/>
                </a:solidFill>
                <a:cs typeface="Arial" panose="020B0604020202020204" pitchFamily="34" charset="0"/>
                <a:hlinkClick r:id="rId2">
                  <a:extLst>
                    <a:ext uri="{A12FA001-AC4F-418D-AE19-62706E023703}">
                      <ahyp:hlinkClr xmlns:ahyp="http://schemas.microsoft.com/office/drawing/2018/hyperlinkcolor" xmlns="" val="tx"/>
                    </a:ext>
                  </a:extLst>
                </a:hlinkClick>
              </a:rPr>
              <a:t>https://CIMA</a:t>
            </a:r>
            <a:r>
              <a:rPr lang="en-US" u="sng" dirty="0">
                <a:solidFill>
                  <a:srgbClr val="00B0F0"/>
                </a:solidFill>
                <a:cs typeface="Arial" panose="020B0604020202020204" pitchFamily="34" charset="0"/>
              </a:rPr>
              <a:t>_Analytics.com/credit-repay-exploratory-data-analysis-8f5f266b2426</a:t>
            </a:r>
          </a:p>
        </p:txBody>
      </p:sp>
    </p:spTree>
    <p:extLst>
      <p:ext uri="{BB962C8B-B14F-4D97-AF65-F5344CB8AC3E}">
        <p14:creationId xmlns:p14="http://schemas.microsoft.com/office/powerpoint/2010/main" xmlns="" val="334658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D15E2-08F6-43DD-B05C-0F6ACAA9E393}"/>
              </a:ext>
            </a:extLst>
          </p:cNvPr>
          <p:cNvSpPr>
            <a:spLocks noGrp="1"/>
          </p:cNvSpPr>
          <p:nvPr>
            <p:ph type="title"/>
          </p:nvPr>
        </p:nvSpPr>
        <p:spPr>
          <a:xfrm>
            <a:off x="1066800" y="442720"/>
            <a:ext cx="10058400" cy="1450757"/>
          </a:xfrm>
        </p:spPr>
        <p:txBody>
          <a:bodyPr>
            <a:normAutofit/>
          </a:bodyPr>
          <a:lstStyle/>
          <a:p>
            <a:r>
              <a:rPr lang="en-US" sz="4000" dirty="0">
                <a:solidFill>
                  <a:schemeClr val="tx1"/>
                </a:solidFill>
              </a:rPr>
              <a:t>Factors whether an Applicant will be a </a:t>
            </a:r>
            <a:r>
              <a:rPr lang="en-US" sz="4000" dirty="0" err="1">
                <a:solidFill>
                  <a:schemeClr val="tx1"/>
                </a:solidFill>
              </a:rPr>
              <a:t>Repayer</a:t>
            </a:r>
            <a:r>
              <a:rPr lang="en-US" sz="4000" dirty="0">
                <a:solidFill>
                  <a:schemeClr val="tx1"/>
                </a:solidFill>
              </a:rPr>
              <a:t>:  </a:t>
            </a:r>
          </a:p>
        </p:txBody>
      </p:sp>
      <p:sp>
        <p:nvSpPr>
          <p:cNvPr id="3" name="Content Placeholder 2">
            <a:extLst>
              <a:ext uri="{FF2B5EF4-FFF2-40B4-BE49-F238E27FC236}">
                <a16:creationId xmlns:a16="http://schemas.microsoft.com/office/drawing/2014/main" xmlns="" id="{54FFC175-148D-4D22-868E-D3691691D9A1}"/>
              </a:ext>
            </a:extLst>
          </p:cNvPr>
          <p:cNvSpPr>
            <a:spLocks noGrp="1"/>
          </p:cNvSpPr>
          <p:nvPr>
            <p:ph idx="1"/>
          </p:nvPr>
        </p:nvSpPr>
        <p:spPr/>
        <p:txBody>
          <a:bodyPr/>
          <a:lstStyle/>
          <a:p>
            <a:r>
              <a:rPr lang="en-US" dirty="0">
                <a:solidFill>
                  <a:srgbClr val="002060"/>
                </a:solidFill>
                <a:latin typeface="+mj-lt"/>
              </a:rPr>
              <a:t>* Gender-wise, as Male is in higher proportion so their may be chances of Males to be defaulter in      majority.   </a:t>
            </a:r>
          </a:p>
          <a:p>
            <a:r>
              <a:rPr lang="en-US" dirty="0">
                <a:solidFill>
                  <a:srgbClr val="002060"/>
                </a:solidFill>
                <a:latin typeface="+mj-lt"/>
              </a:rPr>
              <a:t>* Students and Businessman have very least defaulters.  </a:t>
            </a:r>
          </a:p>
          <a:p>
            <a:r>
              <a:rPr lang="en-US" dirty="0">
                <a:solidFill>
                  <a:srgbClr val="002060"/>
                </a:solidFill>
                <a:latin typeface="+mj-lt"/>
              </a:rPr>
              <a:t>* Applicants whom income statement is above 7,00,000 are less likely to be defaulter.</a:t>
            </a:r>
          </a:p>
          <a:p>
            <a:r>
              <a:rPr lang="en-US" dirty="0">
                <a:solidFill>
                  <a:srgbClr val="002060"/>
                </a:solidFill>
                <a:latin typeface="+mj-lt"/>
              </a:rPr>
              <a:t>* People with zero to two children tend to repay the loans. </a:t>
            </a:r>
          </a:p>
        </p:txBody>
      </p:sp>
    </p:spTree>
    <p:extLst>
      <p:ext uri="{BB962C8B-B14F-4D97-AF65-F5344CB8AC3E}">
        <p14:creationId xmlns:p14="http://schemas.microsoft.com/office/powerpoint/2010/main" xmlns="" val="268950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52FCA-3D71-4861-B45D-99456BF71945}"/>
              </a:ext>
            </a:extLst>
          </p:cNvPr>
          <p:cNvSpPr>
            <a:spLocks noGrp="1"/>
          </p:cNvSpPr>
          <p:nvPr>
            <p:ph type="title"/>
          </p:nvPr>
        </p:nvSpPr>
        <p:spPr>
          <a:xfrm>
            <a:off x="1097280" y="442720"/>
            <a:ext cx="10058400" cy="1450757"/>
          </a:xfrm>
        </p:spPr>
        <p:txBody>
          <a:bodyPr>
            <a:normAutofit/>
          </a:bodyPr>
          <a:lstStyle/>
          <a:p>
            <a:r>
              <a:rPr lang="en-US" sz="4000" dirty="0">
                <a:solidFill>
                  <a:schemeClr val="tx1"/>
                </a:solidFill>
              </a:rPr>
              <a:t>Factors whether an applicant may be a Defaulter:</a:t>
            </a:r>
          </a:p>
        </p:txBody>
      </p:sp>
      <p:sp>
        <p:nvSpPr>
          <p:cNvPr id="3" name="Content Placeholder 2">
            <a:extLst>
              <a:ext uri="{FF2B5EF4-FFF2-40B4-BE49-F238E27FC236}">
                <a16:creationId xmlns:a16="http://schemas.microsoft.com/office/drawing/2014/main" xmlns="" id="{E0F80B34-156B-4E3D-B6E1-1A51D028A060}"/>
              </a:ext>
            </a:extLst>
          </p:cNvPr>
          <p:cNvSpPr>
            <a:spLocks noGrp="1"/>
          </p:cNvSpPr>
          <p:nvPr>
            <p:ph idx="1"/>
          </p:nvPr>
        </p:nvSpPr>
        <p:spPr/>
        <p:txBody>
          <a:bodyPr>
            <a:normAutofit lnSpcReduction="10000"/>
          </a:bodyPr>
          <a:lstStyle/>
          <a:p>
            <a:r>
              <a:rPr lang="en-US" dirty="0">
                <a:solidFill>
                  <a:srgbClr val="002060"/>
                </a:solidFill>
                <a:latin typeface="+mj-lt"/>
              </a:rPr>
              <a:t>* Male is in higher proportion so they are at relatively defaulter rate.    </a:t>
            </a:r>
          </a:p>
          <a:p>
            <a:r>
              <a:rPr lang="en-US" dirty="0">
                <a:solidFill>
                  <a:srgbClr val="002060"/>
                </a:solidFill>
                <a:latin typeface="+mj-lt"/>
              </a:rPr>
              <a:t>* People who have civil marriage or who are single defaulters in majority.</a:t>
            </a:r>
          </a:p>
          <a:p>
            <a:r>
              <a:rPr lang="en-US" dirty="0">
                <a:solidFill>
                  <a:srgbClr val="002060"/>
                </a:solidFill>
                <a:latin typeface="+mj-lt"/>
              </a:rPr>
              <a:t>* People with lower and secondary education.  </a:t>
            </a:r>
          </a:p>
          <a:p>
            <a:r>
              <a:rPr lang="en-US" dirty="0">
                <a:solidFill>
                  <a:srgbClr val="002060"/>
                </a:solidFill>
                <a:latin typeface="+mj-lt"/>
              </a:rPr>
              <a:t>* Can avoid low-skilled </a:t>
            </a:r>
            <a:r>
              <a:rPr lang="en-US" dirty="0" err="1">
                <a:solidFill>
                  <a:srgbClr val="002060"/>
                </a:solidFill>
                <a:latin typeface="+mj-lt"/>
              </a:rPr>
              <a:t>labours</a:t>
            </a:r>
            <a:r>
              <a:rPr lang="en-US" dirty="0">
                <a:solidFill>
                  <a:srgbClr val="002060"/>
                </a:solidFill>
                <a:latin typeface="+mj-lt"/>
              </a:rPr>
              <a:t> or </a:t>
            </a:r>
            <a:r>
              <a:rPr lang="en-US" dirty="0" err="1">
                <a:solidFill>
                  <a:srgbClr val="002060"/>
                </a:solidFill>
                <a:latin typeface="+mj-lt"/>
              </a:rPr>
              <a:t>labourers</a:t>
            </a:r>
            <a:r>
              <a:rPr lang="en-US" dirty="0">
                <a:solidFill>
                  <a:srgbClr val="002060"/>
                </a:solidFill>
                <a:latin typeface="+mj-lt"/>
              </a:rPr>
              <a:t> for higher amount of loan as </a:t>
            </a:r>
            <a:r>
              <a:rPr lang="en-US" dirty="0" err="1">
                <a:solidFill>
                  <a:srgbClr val="002060"/>
                </a:solidFill>
                <a:latin typeface="+mj-lt"/>
              </a:rPr>
              <a:t>thier</a:t>
            </a:r>
            <a:r>
              <a:rPr lang="en-US" dirty="0">
                <a:solidFill>
                  <a:srgbClr val="002060"/>
                </a:solidFill>
                <a:latin typeface="+mj-lt"/>
              </a:rPr>
              <a:t> defaulter rate is high.  </a:t>
            </a:r>
          </a:p>
          <a:p>
            <a:r>
              <a:rPr lang="en-US" dirty="0">
                <a:solidFill>
                  <a:srgbClr val="002060"/>
                </a:solidFill>
                <a:latin typeface="+mj-lt"/>
              </a:rPr>
              <a:t>* Applicants who are having children 3 or more than 3 are also defaulters and also applicants having children more than 5 are     defaulters and </a:t>
            </a:r>
            <a:r>
              <a:rPr lang="en-US" dirty="0" err="1">
                <a:solidFill>
                  <a:srgbClr val="002060"/>
                </a:solidFill>
                <a:latin typeface="+mj-lt"/>
              </a:rPr>
              <a:t>thier</a:t>
            </a:r>
            <a:r>
              <a:rPr lang="en-US" dirty="0">
                <a:solidFill>
                  <a:srgbClr val="002060"/>
                </a:solidFill>
                <a:latin typeface="+mj-lt"/>
              </a:rPr>
              <a:t> applications can to be rejected. </a:t>
            </a:r>
          </a:p>
          <a:p>
            <a:r>
              <a:rPr lang="en-US" dirty="0">
                <a:solidFill>
                  <a:srgbClr val="002060"/>
                </a:solidFill>
                <a:latin typeface="+mj-lt"/>
              </a:rPr>
              <a:t>* When the credit amount is beyond 3 lacs there is an increase in defaulters.</a:t>
            </a:r>
          </a:p>
        </p:txBody>
      </p:sp>
    </p:spTree>
    <p:extLst>
      <p:ext uri="{BB962C8B-B14F-4D97-AF65-F5344CB8AC3E}">
        <p14:creationId xmlns:p14="http://schemas.microsoft.com/office/powerpoint/2010/main" xmlns="" val="64480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47F5C-50EC-416A-AE8C-6F6BB4225673}"/>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Problem Statement:</a:t>
            </a:r>
          </a:p>
        </p:txBody>
      </p:sp>
      <p:sp>
        <p:nvSpPr>
          <p:cNvPr id="3" name="Content Placeholder 2">
            <a:extLst>
              <a:ext uri="{FF2B5EF4-FFF2-40B4-BE49-F238E27FC236}">
                <a16:creationId xmlns:a16="http://schemas.microsoft.com/office/drawing/2014/main" xmlns="" id="{5B97EB29-04B3-481C-9297-735FBEB2759E}"/>
              </a:ext>
            </a:extLst>
          </p:cNvPr>
          <p:cNvSpPr>
            <a:spLocks noGrp="1"/>
          </p:cNvSpPr>
          <p:nvPr>
            <p:ph idx="1"/>
          </p:nvPr>
        </p:nvSpPr>
        <p:spPr>
          <a:xfrm>
            <a:off x="1097280" y="1996069"/>
            <a:ext cx="10058400" cy="3873024"/>
          </a:xfrm>
        </p:spPr>
        <p:txBody>
          <a:bodyPr/>
          <a:lstStyle/>
          <a:p>
            <a:pPr lvl="0">
              <a:lnSpc>
                <a:spcPct val="100000"/>
              </a:lnSpc>
              <a:defRPr cap="all"/>
            </a:pPr>
            <a:r>
              <a:rPr lang="en-US" dirty="0">
                <a:solidFill>
                  <a:schemeClr val="tx1"/>
                </a:solidFill>
                <a:latin typeface="Arial Narrow" panose="020B0606020202030204" pitchFamily="34" charset="0"/>
              </a:rPr>
              <a:t>There are two types of risks associated with any loan request:</a:t>
            </a:r>
            <a:br>
              <a:rPr lang="en-US" dirty="0">
                <a:solidFill>
                  <a:schemeClr val="tx1"/>
                </a:solidFill>
                <a:latin typeface="Arial Narrow" panose="020B0606020202030204" pitchFamily="34" charset="0"/>
              </a:rPr>
            </a:br>
            <a:r>
              <a:rPr lang="en-US" dirty="0">
                <a:solidFill>
                  <a:schemeClr val="tx1"/>
                </a:solidFill>
                <a:latin typeface="Arial Narrow" panose="020B0606020202030204" pitchFamily="34" charset="0"/>
              </a:rPr>
              <a:t/>
            </a:r>
            <a:br>
              <a:rPr lang="en-US" dirty="0">
                <a:solidFill>
                  <a:schemeClr val="tx1"/>
                </a:solidFill>
                <a:latin typeface="Arial Narrow" panose="020B0606020202030204" pitchFamily="34" charset="0"/>
              </a:rPr>
            </a:br>
            <a:r>
              <a:rPr lang="en-US" dirty="0">
                <a:solidFill>
                  <a:schemeClr val="tx1"/>
                </a:solidFill>
                <a:latin typeface="Arial Narrow" panose="020B0606020202030204" pitchFamily="34" charset="0"/>
              </a:rPr>
              <a:t>- target:0  all other cases (client pays on time  [Re-payer] )</a:t>
            </a:r>
            <a:br>
              <a:rPr lang="en-US" dirty="0">
                <a:solidFill>
                  <a:schemeClr val="tx1"/>
                </a:solidFill>
                <a:latin typeface="Arial Narrow" panose="020B0606020202030204" pitchFamily="34" charset="0"/>
              </a:rPr>
            </a:br>
            <a:r>
              <a:rPr lang="en-US" dirty="0">
                <a:solidFill>
                  <a:schemeClr val="tx1"/>
                </a:solidFill>
                <a:latin typeface="Arial Narrow" panose="020B0606020202030204" pitchFamily="34" charset="0"/>
              </a:rPr>
              <a:t>- target:1 client with payment difficulties (defaulter)</a:t>
            </a:r>
          </a:p>
          <a:p>
            <a:pPr lvl="0">
              <a:lnSpc>
                <a:spcPct val="100000"/>
              </a:lnSpc>
              <a:defRPr cap="all"/>
            </a:pPr>
            <a:endParaRPr lang="en-US" dirty="0">
              <a:solidFill>
                <a:schemeClr val="tx1"/>
              </a:solidFill>
              <a:latin typeface="Arial Narrow" panose="020B0606020202030204" pitchFamily="34" charset="0"/>
            </a:endParaRPr>
          </a:p>
          <a:p>
            <a:pPr lvl="0">
              <a:lnSpc>
                <a:spcPct val="100000"/>
              </a:lnSpc>
              <a:defRPr cap="all"/>
            </a:pPr>
            <a:r>
              <a:rPr lang="en-US" dirty="0">
                <a:solidFill>
                  <a:schemeClr val="tx1"/>
                </a:solidFill>
                <a:latin typeface="Bodoni MT" panose="02070603080606020203" pitchFamily="18" charset="0"/>
              </a:rPr>
              <a:t>Objective:</a:t>
            </a:r>
            <a:endParaRPr lang="en-US" dirty="0">
              <a:solidFill>
                <a:schemeClr val="tx1"/>
              </a:solidFill>
              <a:latin typeface="Arial Narrow" panose="020B0606020202030204" pitchFamily="34" charset="0"/>
            </a:endParaRPr>
          </a:p>
          <a:p>
            <a:pPr lvl="0">
              <a:lnSpc>
                <a:spcPct val="100000"/>
              </a:lnSpc>
              <a:defRPr cap="all"/>
            </a:pPr>
            <a:r>
              <a:rPr lang="en-US" dirty="0">
                <a:solidFill>
                  <a:schemeClr val="tx1"/>
                </a:solidFill>
                <a:latin typeface="Arial Narrow" panose="020B0606020202030204" pitchFamily="34" charset="0"/>
              </a:rPr>
              <a:t>To analyze the patterns present in the data of gold </a:t>
            </a:r>
            <a:r>
              <a:rPr lang="en-US" dirty="0" err="1">
                <a:solidFill>
                  <a:schemeClr val="tx1"/>
                </a:solidFill>
                <a:latin typeface="Arial Narrow" panose="020B0606020202030204" pitchFamily="34" charset="0"/>
              </a:rPr>
              <a:t>atlantis</a:t>
            </a:r>
            <a:r>
              <a:rPr lang="en-US" dirty="0">
                <a:solidFill>
                  <a:schemeClr val="tx1"/>
                </a:solidFill>
                <a:latin typeface="Arial Narrow" panose="020B0606020202030204" pitchFamily="34" charset="0"/>
              </a:rPr>
              <a:t> in the order to    ensure that the applicants can repay the credit. The analysis will help the firm provide loans to customers who have non-existent credit history but have a lower probability of becoming a defaulter</a:t>
            </a:r>
            <a:r>
              <a:rPr lang="en-US" dirty="0">
                <a:solidFill>
                  <a:schemeClr val="tx1"/>
                </a:solidFill>
              </a:rPr>
              <a:t>.</a:t>
            </a:r>
          </a:p>
          <a:p>
            <a:pPr lvl="0">
              <a:lnSpc>
                <a:spcPct val="100000"/>
              </a:lnSpc>
              <a:defRPr cap="all"/>
            </a:pPr>
            <a:endParaRPr lang="en-US" dirty="0">
              <a:solidFill>
                <a:schemeClr val="tx1"/>
              </a:solidFill>
            </a:endParaRPr>
          </a:p>
        </p:txBody>
      </p:sp>
    </p:spTree>
    <p:extLst>
      <p:ext uri="{BB962C8B-B14F-4D97-AF65-F5344CB8AC3E}">
        <p14:creationId xmlns:p14="http://schemas.microsoft.com/office/powerpoint/2010/main" xmlns="" val="265522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E7DFD-F3D7-4988-ABD8-394F128541ED}"/>
              </a:ext>
            </a:extLst>
          </p:cNvPr>
          <p:cNvSpPr>
            <a:spLocks noGrp="1"/>
          </p:cNvSpPr>
          <p:nvPr>
            <p:ph type="title"/>
          </p:nvPr>
        </p:nvSpPr>
        <p:spPr>
          <a:xfrm>
            <a:off x="1066800" y="442720"/>
            <a:ext cx="10058400" cy="1450757"/>
          </a:xfrm>
        </p:spPr>
        <p:txBody>
          <a:bodyPr>
            <a:normAutofit/>
          </a:bodyPr>
          <a:lstStyle/>
          <a:p>
            <a:r>
              <a:rPr lang="en-US" sz="3200" dirty="0">
                <a:solidFill>
                  <a:schemeClr val="tx1"/>
                </a:solidFill>
              </a:rPr>
              <a:t>Factors to mitigate default risk with respect to business loss is, to grant loan on some conditions of high interest rate:</a:t>
            </a:r>
          </a:p>
        </p:txBody>
      </p:sp>
      <p:sp>
        <p:nvSpPr>
          <p:cNvPr id="3" name="Content Placeholder 2">
            <a:extLst>
              <a:ext uri="{FF2B5EF4-FFF2-40B4-BE49-F238E27FC236}">
                <a16:creationId xmlns:a16="http://schemas.microsoft.com/office/drawing/2014/main" xmlns="" id="{F7E5A43F-0F31-4BB2-B349-E75FD249DA20}"/>
              </a:ext>
            </a:extLst>
          </p:cNvPr>
          <p:cNvSpPr>
            <a:spLocks noGrp="1"/>
          </p:cNvSpPr>
          <p:nvPr>
            <p:ph idx="1"/>
          </p:nvPr>
        </p:nvSpPr>
        <p:spPr/>
        <p:txBody>
          <a:bodyPr>
            <a:normAutofit/>
          </a:bodyPr>
          <a:lstStyle/>
          <a:p>
            <a:r>
              <a:rPr lang="en-US" dirty="0">
                <a:solidFill>
                  <a:srgbClr val="002060"/>
                </a:solidFill>
                <a:latin typeface="+mj-lt"/>
              </a:rPr>
              <a:t>* High no. of loans applications are from the category of people who live in rented houses and big families and hence offering the loan would mitigate the loss if any default.  </a:t>
            </a:r>
          </a:p>
          <a:p>
            <a:r>
              <a:rPr lang="en-US" dirty="0">
                <a:solidFill>
                  <a:srgbClr val="002060"/>
                </a:solidFill>
                <a:latin typeface="+mj-lt"/>
              </a:rPr>
              <a:t>* People who get loan for 3-6 Lakhs tend to default more than others and hence having higher interest specifically for this credit range would be ideal. </a:t>
            </a:r>
          </a:p>
          <a:p>
            <a:r>
              <a:rPr lang="en-US" dirty="0">
                <a:solidFill>
                  <a:srgbClr val="002060"/>
                </a:solidFill>
                <a:latin typeface="+mj-lt"/>
              </a:rPr>
              <a:t>* Applicants who have 4 - 8 children has a very high defaulters proportion and thus higher interest rate can be imposed.</a:t>
            </a:r>
          </a:p>
          <a:p>
            <a:r>
              <a:rPr lang="en-US" dirty="0">
                <a:solidFill>
                  <a:srgbClr val="002060"/>
                </a:solidFill>
                <a:latin typeface="+mj-lt"/>
              </a:rPr>
              <a:t>* Since majority of the applicants have Income less than 3 Lacs and have high probability to be in default, they could be offered loan with higher interest.</a:t>
            </a:r>
          </a:p>
        </p:txBody>
      </p:sp>
    </p:spTree>
    <p:extLst>
      <p:ext uri="{BB962C8B-B14F-4D97-AF65-F5344CB8AC3E}">
        <p14:creationId xmlns:p14="http://schemas.microsoft.com/office/powerpoint/2010/main" xmlns="" val="169104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81009-79AD-4BEE-A175-F51AED042DA8}"/>
              </a:ext>
            </a:extLst>
          </p:cNvPr>
          <p:cNvSpPr>
            <a:spLocks noGrp="1"/>
          </p:cNvSpPr>
          <p:nvPr>
            <p:ph type="title"/>
          </p:nvPr>
        </p:nvSpPr>
        <p:spPr>
          <a:xfrm>
            <a:off x="1097280" y="988908"/>
            <a:ext cx="10058400" cy="1450757"/>
          </a:xfrm>
        </p:spPr>
        <p:txBody>
          <a:bodyPr>
            <a:normAutofit/>
          </a:bodyPr>
          <a:lstStyle/>
          <a:p>
            <a:r>
              <a:rPr lang="en-US" sz="4000" dirty="0">
                <a:solidFill>
                  <a:schemeClr val="tx1"/>
                </a:solidFill>
              </a:rPr>
              <a:t>Piece of Advice:</a:t>
            </a:r>
            <a:br>
              <a:rPr lang="en-US" sz="4000" dirty="0">
                <a:solidFill>
                  <a:schemeClr val="tx1"/>
                </a:solidFill>
              </a:rPr>
            </a:br>
            <a:endParaRPr lang="en-US" sz="4000" dirty="0">
              <a:solidFill>
                <a:schemeClr val="tx1"/>
              </a:solidFill>
            </a:endParaRPr>
          </a:p>
        </p:txBody>
      </p:sp>
      <p:sp>
        <p:nvSpPr>
          <p:cNvPr id="3" name="Content Placeholder 2">
            <a:extLst>
              <a:ext uri="{FF2B5EF4-FFF2-40B4-BE49-F238E27FC236}">
                <a16:creationId xmlns:a16="http://schemas.microsoft.com/office/drawing/2014/main" xmlns="" id="{CAB44F26-16A8-4729-AAC4-0047378F4CE4}"/>
              </a:ext>
            </a:extLst>
          </p:cNvPr>
          <p:cNvSpPr>
            <a:spLocks noGrp="1"/>
          </p:cNvSpPr>
          <p:nvPr>
            <p:ph idx="1"/>
          </p:nvPr>
        </p:nvSpPr>
        <p:spPr/>
        <p:txBody>
          <a:bodyPr/>
          <a:lstStyle/>
          <a:p>
            <a:pPr>
              <a:buFont typeface="Arial" panose="020B0604020202020204" pitchFamily="34" charset="0"/>
              <a:buChar char="•"/>
            </a:pPr>
            <a:r>
              <a:rPr lang="en-US" dirty="0">
                <a:solidFill>
                  <a:srgbClr val="002060"/>
                </a:solidFill>
                <a:latin typeface="+mj-lt"/>
              </a:rPr>
              <a:t>Limit often granting loans (Revolving loans) to new accounts or applicants.</a:t>
            </a:r>
          </a:p>
          <a:p>
            <a:pPr>
              <a:buFont typeface="Arial" panose="020B0604020202020204" pitchFamily="34" charset="0"/>
              <a:buChar char="•"/>
            </a:pPr>
            <a:r>
              <a:rPr lang="en-US" dirty="0">
                <a:solidFill>
                  <a:srgbClr val="002060"/>
                </a:solidFill>
                <a:latin typeface="+mj-lt"/>
              </a:rPr>
              <a:t>Even one documentation applicants are also granted the loans which is not appropriate to practice,</a:t>
            </a:r>
            <a:br>
              <a:rPr lang="en-US" dirty="0">
                <a:solidFill>
                  <a:srgbClr val="002060"/>
                </a:solidFill>
                <a:latin typeface="+mj-lt"/>
              </a:rPr>
            </a:br>
            <a:r>
              <a:rPr lang="en-US" dirty="0">
                <a:solidFill>
                  <a:srgbClr val="002060"/>
                </a:solidFill>
                <a:latin typeface="+mj-lt"/>
              </a:rPr>
              <a:t>grant loans after proper verification of the associated documents according to the type of loan applied.   </a:t>
            </a:r>
          </a:p>
        </p:txBody>
      </p:sp>
    </p:spTree>
    <p:extLst>
      <p:ext uri="{BB962C8B-B14F-4D97-AF65-F5344CB8AC3E}">
        <p14:creationId xmlns:p14="http://schemas.microsoft.com/office/powerpoint/2010/main" xmlns="" val="257820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FD904-5114-454A-BCC7-C0DD7DFB03D1}"/>
              </a:ext>
            </a:extLst>
          </p:cNvPr>
          <p:cNvSpPr>
            <a:spLocks noGrp="1"/>
          </p:cNvSpPr>
          <p:nvPr>
            <p:ph type="title"/>
          </p:nvPr>
        </p:nvSpPr>
        <p:spPr>
          <a:xfrm>
            <a:off x="1226289" y="1892023"/>
            <a:ext cx="10058400" cy="1450757"/>
          </a:xfrm>
        </p:spPr>
        <p:txBody>
          <a:bodyPr/>
          <a:lstStyle/>
          <a:p>
            <a:r>
              <a:rPr lang="en-US" dirty="0">
                <a:solidFill>
                  <a:schemeClr val="tx1"/>
                </a:solidFill>
              </a:rPr>
              <a:t>Thank You.</a:t>
            </a:r>
          </a:p>
        </p:txBody>
      </p:sp>
      <p:sp>
        <p:nvSpPr>
          <p:cNvPr id="3" name="Content Placeholder 2">
            <a:extLst>
              <a:ext uri="{FF2B5EF4-FFF2-40B4-BE49-F238E27FC236}">
                <a16:creationId xmlns:a16="http://schemas.microsoft.com/office/drawing/2014/main" xmlns="" id="{0816857B-A5F3-4DEE-9F81-0F47D0FC49F3}"/>
              </a:ext>
            </a:extLst>
          </p:cNvPr>
          <p:cNvSpPr>
            <a:spLocks noGrp="1"/>
          </p:cNvSpPr>
          <p:nvPr>
            <p:ph idx="1"/>
          </p:nvPr>
        </p:nvSpPr>
        <p:spPr>
          <a:xfrm>
            <a:off x="8033339" y="5099471"/>
            <a:ext cx="4043432" cy="1443462"/>
          </a:xfrm>
        </p:spPr>
        <p:txBody>
          <a:bodyPr>
            <a:noAutofit/>
          </a:bodyPr>
          <a:lstStyle/>
          <a:p>
            <a:pPr marL="0" indent="0">
              <a:buNone/>
            </a:pPr>
            <a:r>
              <a:rPr lang="en-US" dirty="0"/>
              <a:t/>
            </a:r>
            <a:br>
              <a:rPr lang="en-US" dirty="0"/>
            </a:br>
            <a:r>
              <a:rPr lang="en-US" dirty="0">
                <a:solidFill>
                  <a:schemeClr val="tx1"/>
                </a:solidFill>
                <a:latin typeface="Calisto MT" panose="02040603050505030304" pitchFamily="18" charset="0"/>
              </a:rPr>
              <a:t>Mohammed Abdul Shukoor.</a:t>
            </a:r>
            <a:br>
              <a:rPr lang="en-US" dirty="0">
                <a:solidFill>
                  <a:schemeClr val="tx1"/>
                </a:solidFill>
                <a:latin typeface="Calisto MT" panose="02040603050505030304" pitchFamily="18" charset="0"/>
              </a:rPr>
            </a:br>
            <a:r>
              <a:rPr lang="en-US" dirty="0">
                <a:latin typeface="Brush Script MT" panose="03060802040406070304" pitchFamily="66" charset="0"/>
              </a:rPr>
              <a:t>Torture the data and it’ll confess to anything…</a:t>
            </a:r>
          </a:p>
          <a:p>
            <a:r>
              <a:rPr lang="en-US" dirty="0"/>
              <a:t> </a:t>
            </a:r>
          </a:p>
        </p:txBody>
      </p:sp>
    </p:spTree>
    <p:extLst>
      <p:ext uri="{BB962C8B-B14F-4D97-AF65-F5344CB8AC3E}">
        <p14:creationId xmlns:p14="http://schemas.microsoft.com/office/powerpoint/2010/main" xmlns="" val="42060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662459-010D-4777-83A9-3138C0EFB1C6}"/>
              </a:ext>
            </a:extLst>
          </p:cNvPr>
          <p:cNvSpPr>
            <a:spLocks noGrp="1"/>
          </p:cNvSpPr>
          <p:nvPr>
            <p:ph type="title"/>
          </p:nvPr>
        </p:nvSpPr>
        <p:spPr/>
        <p:txBody>
          <a:bodyPr/>
          <a:lstStyle/>
          <a:p>
            <a:r>
              <a:rPr lang="en-US" dirty="0">
                <a:solidFill>
                  <a:schemeClr val="tx1"/>
                </a:solidFill>
              </a:rPr>
              <a:t>Followings:</a:t>
            </a:r>
          </a:p>
        </p:txBody>
      </p:sp>
      <p:sp>
        <p:nvSpPr>
          <p:cNvPr id="3" name="Content Placeholder 2">
            <a:extLst>
              <a:ext uri="{FF2B5EF4-FFF2-40B4-BE49-F238E27FC236}">
                <a16:creationId xmlns:a16="http://schemas.microsoft.com/office/drawing/2014/main" xmlns="" id="{F09F400C-9F05-4FEF-9F56-280932E962F7}"/>
              </a:ext>
            </a:extLst>
          </p:cNvPr>
          <p:cNvSpPr>
            <a:spLocks noGrp="1"/>
          </p:cNvSpPr>
          <p:nvPr>
            <p:ph idx="1"/>
          </p:nvPr>
        </p:nvSpPr>
        <p:spPr>
          <a:xfrm>
            <a:off x="1097280" y="1651001"/>
            <a:ext cx="10058400" cy="3760891"/>
          </a:xfrm>
        </p:spPr>
        <p:txBody>
          <a:bodyPr/>
          <a:lstStyle/>
          <a:p>
            <a:endParaRPr lang="en-US" dirty="0">
              <a:solidFill>
                <a:srgbClr val="002060"/>
              </a:solidFill>
            </a:endParaRPr>
          </a:p>
          <a:p>
            <a:r>
              <a:rPr lang="en-US" sz="2400" dirty="0">
                <a:solidFill>
                  <a:schemeClr val="tx1"/>
                </a:solidFill>
                <a:latin typeface="Arial" panose="020B0604020202020204" pitchFamily="34" charset="0"/>
                <a:cs typeface="Arial" panose="020B0604020202020204" pitchFamily="34" charset="0"/>
              </a:rPr>
              <a:t>- Visualizations with  insights:</a:t>
            </a:r>
          </a:p>
          <a:p>
            <a:r>
              <a:rPr lang="en-US" dirty="0">
                <a:solidFill>
                  <a:srgbClr val="002060"/>
                </a:solidFill>
                <a:latin typeface="+mj-lt"/>
              </a:rPr>
              <a:t>* Univariate Analysis</a:t>
            </a:r>
          </a:p>
          <a:p>
            <a:r>
              <a:rPr lang="en-US" dirty="0">
                <a:solidFill>
                  <a:srgbClr val="002060"/>
                </a:solidFill>
                <a:latin typeface="+mj-lt"/>
              </a:rPr>
              <a:t>* Bivariate Analysis</a:t>
            </a:r>
          </a:p>
          <a:p>
            <a:r>
              <a:rPr lang="en-US" dirty="0">
                <a:solidFill>
                  <a:srgbClr val="002060"/>
                </a:solidFill>
                <a:latin typeface="+mj-lt"/>
              </a:rPr>
              <a:t>* Insights</a:t>
            </a:r>
          </a:p>
          <a:p>
            <a:r>
              <a:rPr lang="en-US" dirty="0">
                <a:solidFill>
                  <a:srgbClr val="002060"/>
                </a:solidFill>
                <a:latin typeface="+mj-lt"/>
              </a:rPr>
              <a:t>* Conclusions</a:t>
            </a:r>
          </a:p>
          <a:p>
            <a:r>
              <a:rPr lang="en-US" dirty="0">
                <a:solidFill>
                  <a:srgbClr val="002060"/>
                </a:solidFill>
                <a:latin typeface="+mj-lt"/>
              </a:rPr>
              <a:t>* Piece of Advice</a:t>
            </a:r>
          </a:p>
          <a:p>
            <a:pPr marL="0" indent="0">
              <a:buNone/>
            </a:pPr>
            <a:endParaRPr lang="en-US" dirty="0">
              <a:solidFill>
                <a:srgbClr val="002060"/>
              </a:solidFill>
            </a:endParaRPr>
          </a:p>
        </p:txBody>
      </p:sp>
    </p:spTree>
    <p:extLst>
      <p:ext uri="{BB962C8B-B14F-4D97-AF65-F5344CB8AC3E}">
        <p14:creationId xmlns:p14="http://schemas.microsoft.com/office/powerpoint/2010/main" xmlns="" val="1195780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418A8-5511-4C8A-953B-AAB83C16C07E}"/>
              </a:ext>
            </a:extLst>
          </p:cNvPr>
          <p:cNvSpPr>
            <a:spLocks noGrp="1"/>
          </p:cNvSpPr>
          <p:nvPr>
            <p:ph type="title"/>
          </p:nvPr>
        </p:nvSpPr>
        <p:spPr>
          <a:xfrm>
            <a:off x="1066800" y="452135"/>
            <a:ext cx="10058400" cy="1450757"/>
          </a:xfrm>
        </p:spPr>
        <p:txBody>
          <a:bodyPr/>
          <a:lstStyle/>
          <a:p>
            <a:r>
              <a:rPr lang="en-US" dirty="0">
                <a:solidFill>
                  <a:schemeClr val="tx1"/>
                </a:solidFill>
              </a:rPr>
              <a:t>Proportion of Defaulters in the Data Set</a:t>
            </a:r>
          </a:p>
        </p:txBody>
      </p:sp>
      <p:pic>
        <p:nvPicPr>
          <p:cNvPr id="1028" name="Picture 4">
            <a:extLst>
              <a:ext uri="{FF2B5EF4-FFF2-40B4-BE49-F238E27FC236}">
                <a16:creationId xmlns:a16="http://schemas.microsoft.com/office/drawing/2014/main" xmlns="" id="{75B4DF57-BF68-4A71-BCB0-1D17C08777E1}"/>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05094" y="1950268"/>
            <a:ext cx="6620106" cy="4194053"/>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itle 1">
            <a:extLst>
              <a:ext uri="{FF2B5EF4-FFF2-40B4-BE49-F238E27FC236}">
                <a16:creationId xmlns:a16="http://schemas.microsoft.com/office/drawing/2014/main" xmlns="" id="{C001A0D7-D7EE-4741-881E-7504751D129A}"/>
              </a:ext>
            </a:extLst>
          </p:cNvPr>
          <p:cNvSpPr txBox="1">
            <a:spLocks/>
          </p:cNvSpPr>
          <p:nvPr/>
        </p:nvSpPr>
        <p:spPr>
          <a:xfrm>
            <a:off x="1066800" y="1902892"/>
            <a:ext cx="3796440" cy="25813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endParaRPr lang="en-US" sz="2000" dirty="0">
              <a:latin typeface="+mn-lt"/>
              <a:cs typeface="Arial" panose="020B0604020202020204" pitchFamily="34" charset="0"/>
            </a:endParaRPr>
          </a:p>
        </p:txBody>
      </p:sp>
      <p:sp>
        <p:nvSpPr>
          <p:cNvPr id="10" name="Title 1">
            <a:extLst>
              <a:ext uri="{FF2B5EF4-FFF2-40B4-BE49-F238E27FC236}">
                <a16:creationId xmlns:a16="http://schemas.microsoft.com/office/drawing/2014/main" xmlns="" id="{EF62775F-BC65-4EA4-9C2B-941EA40C4020}"/>
              </a:ext>
            </a:extLst>
          </p:cNvPr>
          <p:cNvSpPr txBox="1">
            <a:spLocks/>
          </p:cNvSpPr>
          <p:nvPr/>
        </p:nvSpPr>
        <p:spPr>
          <a:xfrm>
            <a:off x="1066800" y="1902892"/>
            <a:ext cx="5234649" cy="450297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5000" dirty="0">
                <a:latin typeface="Arial" panose="020B0604020202020204" pitchFamily="34" charset="0"/>
                <a:cs typeface="Arial" panose="020B0604020202020204" pitchFamily="34" charset="0"/>
              </a:rPr>
              <a:t/>
            </a:r>
            <a:br>
              <a:rPr lang="en-US" sz="5000" dirty="0">
                <a:latin typeface="Arial" panose="020B0604020202020204" pitchFamily="34" charset="0"/>
                <a:cs typeface="Arial" panose="020B0604020202020204" pitchFamily="34" charset="0"/>
              </a:rPr>
            </a:br>
            <a:r>
              <a:rPr lang="en-US" sz="5000" dirty="0">
                <a:latin typeface="Arial" panose="020B0604020202020204" pitchFamily="34" charset="0"/>
                <a:cs typeface="Arial" panose="020B0604020202020204" pitchFamily="34" charset="0"/>
              </a:rPr>
              <a:t/>
            </a:r>
            <a:br>
              <a:rPr lang="en-US" sz="5000" dirty="0">
                <a:latin typeface="Arial" panose="020B0604020202020204" pitchFamily="34" charset="0"/>
                <a:cs typeface="Arial" panose="020B0604020202020204" pitchFamily="34" charset="0"/>
              </a:rPr>
            </a:br>
            <a:r>
              <a:rPr lang="en-US" sz="5000" dirty="0">
                <a:latin typeface="Arial" panose="020B0604020202020204" pitchFamily="34" charset="0"/>
                <a:cs typeface="Arial" panose="020B0604020202020204" pitchFamily="34" charset="0"/>
              </a:rPr>
              <a:t/>
            </a:r>
            <a:br>
              <a:rPr lang="en-US" sz="5000" dirty="0">
                <a:latin typeface="Arial" panose="020B0604020202020204" pitchFamily="34" charset="0"/>
                <a:cs typeface="Arial" panose="020B0604020202020204" pitchFamily="34" charset="0"/>
              </a:rPr>
            </a:br>
            <a:r>
              <a:rPr lang="en-US" sz="5000" dirty="0">
                <a:latin typeface="Arial" panose="020B0604020202020204" pitchFamily="34" charset="0"/>
                <a:cs typeface="Arial" panose="020B0604020202020204" pitchFamily="34" charset="0"/>
              </a:rPr>
              <a:t/>
            </a:r>
            <a:br>
              <a:rPr lang="en-US" sz="5000" dirty="0">
                <a:latin typeface="Arial" panose="020B0604020202020204" pitchFamily="34" charset="0"/>
                <a:cs typeface="Arial" panose="020B0604020202020204" pitchFamily="34" charset="0"/>
              </a:rPr>
            </a:br>
            <a:r>
              <a:rPr lang="en-US" sz="5000" dirty="0">
                <a:latin typeface="Arial" panose="020B0604020202020204" pitchFamily="34" charset="0"/>
                <a:cs typeface="Arial" panose="020B0604020202020204" pitchFamily="34" charset="0"/>
              </a:rPr>
              <a:t/>
            </a:r>
            <a:br>
              <a:rPr lang="en-US" sz="5000" dirty="0">
                <a:latin typeface="Arial" panose="020B0604020202020204" pitchFamily="34" charset="0"/>
                <a:cs typeface="Arial" panose="020B0604020202020204" pitchFamily="34" charset="0"/>
              </a:rPr>
            </a:br>
            <a:endParaRPr lang="en-US" sz="5000"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xmlns="" id="{5AC6A08E-9811-4AB7-95CD-A4ADA83BD04D}"/>
              </a:ext>
            </a:extLst>
          </p:cNvPr>
          <p:cNvSpPr txBox="1">
            <a:spLocks/>
          </p:cNvSpPr>
          <p:nvPr/>
        </p:nvSpPr>
        <p:spPr>
          <a:xfrm>
            <a:off x="1066800" y="1950268"/>
            <a:ext cx="4813072" cy="429441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2000" dirty="0">
                <a:solidFill>
                  <a:srgbClr val="002060"/>
                </a:solidFill>
                <a:latin typeface="Arial" panose="020B0604020202020204" pitchFamily="34" charset="0"/>
                <a:cs typeface="Arial" panose="020B0604020202020204" pitchFamily="34" charset="0"/>
              </a:rPr>
              <a:t>Defaulters are 8.09% of total population.</a:t>
            </a:r>
            <a:br>
              <a:rPr lang="en-US" sz="2000" dirty="0">
                <a:solidFill>
                  <a:srgbClr val="002060"/>
                </a:solidFill>
                <a:latin typeface="Arial" panose="020B0604020202020204" pitchFamily="34" charset="0"/>
                <a:cs typeface="Arial" panose="020B0604020202020204" pitchFamily="34" charset="0"/>
              </a:rPr>
            </a:br>
            <a:r>
              <a:rPr lang="en-US" sz="2000" dirty="0">
                <a:solidFill>
                  <a:srgbClr val="002060"/>
                </a:solidFill>
                <a:latin typeface="Arial" panose="020B0604020202020204" pitchFamily="34" charset="0"/>
                <a:cs typeface="Arial" panose="020B0604020202020204" pitchFamily="34" charset="0"/>
              </a:rPr>
              <a:t/>
            </a:r>
            <a:br>
              <a:rPr lang="en-US" sz="2000" dirty="0">
                <a:solidFill>
                  <a:srgbClr val="002060"/>
                </a:solidFill>
                <a:latin typeface="Arial" panose="020B0604020202020204" pitchFamily="34" charset="0"/>
                <a:cs typeface="Arial" panose="020B0604020202020204" pitchFamily="34" charset="0"/>
              </a:rPr>
            </a:br>
            <a:r>
              <a:rPr lang="en-US" sz="2000" dirty="0">
                <a:solidFill>
                  <a:srgbClr val="002060"/>
                </a:solidFill>
                <a:latin typeface="Arial" panose="020B0604020202020204" pitchFamily="34" charset="0"/>
                <a:cs typeface="Arial" panose="020B0604020202020204" pitchFamily="34" charset="0"/>
              </a:rPr>
              <a:t/>
            </a:r>
            <a:br>
              <a:rPr lang="en-US" sz="2000" dirty="0">
                <a:solidFill>
                  <a:srgbClr val="002060"/>
                </a:solidFill>
                <a:latin typeface="Arial" panose="020B0604020202020204" pitchFamily="34" charset="0"/>
                <a:cs typeface="Arial" panose="020B0604020202020204" pitchFamily="34" charset="0"/>
              </a:rPr>
            </a:br>
            <a:r>
              <a:rPr lang="en-US" sz="2000" dirty="0">
                <a:solidFill>
                  <a:srgbClr val="002060"/>
                </a:solidFill>
                <a:latin typeface="Arial" panose="020B0604020202020204" pitchFamily="34" charset="0"/>
                <a:cs typeface="Arial" panose="020B0604020202020204" pitchFamily="34" charset="0"/>
              </a:rPr>
              <a:t/>
            </a:r>
            <a:br>
              <a:rPr lang="en-US" sz="2000" dirty="0">
                <a:solidFill>
                  <a:srgbClr val="002060"/>
                </a:solidFill>
                <a:latin typeface="Arial" panose="020B0604020202020204" pitchFamily="34" charset="0"/>
                <a:cs typeface="Arial" panose="020B0604020202020204" pitchFamily="34" charset="0"/>
              </a:rPr>
            </a:br>
            <a:r>
              <a:rPr lang="en-US" sz="2000" dirty="0">
                <a:solidFill>
                  <a:srgbClr val="002060"/>
                </a:solidFill>
                <a:latin typeface="Arial" panose="020B0604020202020204" pitchFamily="34" charset="0"/>
                <a:cs typeface="Arial" panose="020B0604020202020204" pitchFamily="34" charset="0"/>
              </a:rPr>
              <a:t/>
            </a:r>
            <a:br>
              <a:rPr lang="en-US" sz="2000" dirty="0">
                <a:solidFill>
                  <a:srgbClr val="002060"/>
                </a:solidFill>
                <a:latin typeface="Arial" panose="020B0604020202020204" pitchFamily="34" charset="0"/>
                <a:cs typeface="Arial" panose="020B0604020202020204" pitchFamily="34" charset="0"/>
              </a:rPr>
            </a:br>
            <a:r>
              <a:rPr lang="en-US" sz="2000" dirty="0">
                <a:solidFill>
                  <a:srgbClr val="002060"/>
                </a:solidFill>
                <a:latin typeface="Arial" panose="020B0604020202020204" pitchFamily="34" charset="0"/>
                <a:cs typeface="Arial" panose="020B0604020202020204" pitchFamily="34" charset="0"/>
              </a:rPr>
              <a:t/>
            </a:r>
            <a:br>
              <a:rPr lang="en-US" sz="2000" dirty="0">
                <a:solidFill>
                  <a:srgbClr val="002060"/>
                </a:solidFill>
                <a:latin typeface="Arial" panose="020B0604020202020204" pitchFamily="34" charset="0"/>
                <a:cs typeface="Arial" panose="020B0604020202020204" pitchFamily="34" charset="0"/>
              </a:rPr>
            </a:br>
            <a:r>
              <a:rPr lang="en-US" sz="5000" dirty="0">
                <a:solidFill>
                  <a:srgbClr val="002060"/>
                </a:solidFill>
                <a:latin typeface="Arial" panose="020B0604020202020204" pitchFamily="34" charset="0"/>
                <a:cs typeface="Arial" panose="020B0604020202020204" pitchFamily="34" charset="0"/>
              </a:rPr>
              <a:t/>
            </a:r>
            <a:br>
              <a:rPr lang="en-US" sz="5000" dirty="0">
                <a:solidFill>
                  <a:srgbClr val="002060"/>
                </a:solidFill>
                <a:latin typeface="Arial" panose="020B0604020202020204" pitchFamily="34" charset="0"/>
                <a:cs typeface="Arial" panose="020B0604020202020204" pitchFamily="34" charset="0"/>
              </a:rPr>
            </a:br>
            <a:r>
              <a:rPr lang="en-US" sz="5000" dirty="0">
                <a:solidFill>
                  <a:srgbClr val="002060"/>
                </a:solidFill>
                <a:latin typeface="Arial" panose="020B0604020202020204" pitchFamily="34" charset="0"/>
                <a:cs typeface="Arial" panose="020B0604020202020204" pitchFamily="34" charset="0"/>
              </a:rPr>
              <a:t/>
            </a:r>
            <a:br>
              <a:rPr lang="en-US" sz="5000" dirty="0">
                <a:solidFill>
                  <a:srgbClr val="002060"/>
                </a:solidFill>
                <a:latin typeface="Arial" panose="020B0604020202020204" pitchFamily="34" charset="0"/>
                <a:cs typeface="Arial" panose="020B0604020202020204" pitchFamily="34" charset="0"/>
              </a:rPr>
            </a:br>
            <a:r>
              <a:rPr lang="en-US" sz="5000" dirty="0">
                <a:solidFill>
                  <a:srgbClr val="002060"/>
                </a:solidFill>
                <a:latin typeface="Arial" panose="020B0604020202020204" pitchFamily="34" charset="0"/>
                <a:cs typeface="Arial" panose="020B0604020202020204" pitchFamily="34" charset="0"/>
              </a:rPr>
              <a:t/>
            </a:r>
            <a:br>
              <a:rPr lang="en-US" sz="5000" dirty="0">
                <a:solidFill>
                  <a:srgbClr val="002060"/>
                </a:solidFill>
                <a:latin typeface="Arial" panose="020B0604020202020204" pitchFamily="34" charset="0"/>
                <a:cs typeface="Arial" panose="020B0604020202020204" pitchFamily="34" charset="0"/>
              </a:rPr>
            </a:br>
            <a:endParaRPr lang="en-US" sz="5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08590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6069E-278F-4D48-8E6A-38947E0522AB}"/>
              </a:ext>
            </a:extLst>
          </p:cNvPr>
          <p:cNvSpPr>
            <a:spLocks noGrp="1"/>
          </p:cNvSpPr>
          <p:nvPr>
            <p:ph type="title"/>
          </p:nvPr>
        </p:nvSpPr>
        <p:spPr>
          <a:xfrm>
            <a:off x="1101740" y="398116"/>
            <a:ext cx="10058400" cy="1754070"/>
          </a:xfrm>
        </p:spPr>
        <p:txBody>
          <a:bodyPr>
            <a:normAutofit fontScale="90000"/>
          </a:bodyPr>
          <a:lstStyle/>
          <a:p>
            <a:pPr algn="l">
              <a:buFont typeface="Arial" panose="020B0604020202020204" pitchFamily="34" charset="0"/>
              <a:buChar char="•"/>
            </a:pPr>
            <a:r>
              <a:rPr lang="en-US" sz="2800" dirty="0">
                <a:solidFill>
                  <a:schemeClr val="tx1"/>
                </a:solidFill>
                <a:latin typeface="Arial Narrow" panose="020B0606020202030204" pitchFamily="34" charset="0"/>
              </a:rPr>
              <a:t>Proportion of  Applicants having Children and their Educational Status:</a:t>
            </a:r>
            <a:br>
              <a:rPr lang="en-US" sz="2800" dirty="0">
                <a:solidFill>
                  <a:schemeClr val="tx1"/>
                </a:solidFill>
                <a:latin typeface="Arial Narrow" panose="020B0606020202030204" pitchFamily="34" charset="0"/>
              </a:rPr>
            </a:br>
            <a:r>
              <a:rPr lang="en-US" sz="2800" dirty="0">
                <a:solidFill>
                  <a:srgbClr val="002060"/>
                </a:solidFill>
                <a:latin typeface="Arial Narrow" panose="020B0606020202030204" pitchFamily="34" charset="0"/>
              </a:rPr>
              <a:t/>
            </a:r>
            <a:br>
              <a:rPr lang="en-US" sz="2800" dirty="0">
                <a:solidFill>
                  <a:srgbClr val="002060"/>
                </a:solidFill>
                <a:latin typeface="Arial Narrow" panose="020B0606020202030204" pitchFamily="34" charset="0"/>
              </a:rPr>
            </a:br>
            <a:r>
              <a:rPr lang="en-US" sz="1200" b="1" i="0" dirty="0">
                <a:solidFill>
                  <a:srgbClr val="002060"/>
                </a:solidFill>
                <a:effectLst/>
                <a:latin typeface="Arial" panose="020B0604020202020204" pitchFamily="34" charset="0"/>
                <a:cs typeface="Arial" panose="020B0604020202020204" pitchFamily="34" charset="0"/>
              </a:rPr>
              <a:t>Most of the applicants do not have children</a:t>
            </a:r>
            <a:r>
              <a:rPr lang="en-US" sz="1200" b="0" i="0" dirty="0">
                <a:solidFill>
                  <a:srgbClr val="002060"/>
                </a:solidFill>
                <a:effectLst/>
                <a:latin typeface="Arial" panose="020B0604020202020204" pitchFamily="34" charset="0"/>
                <a:cs typeface="Arial" panose="020B0604020202020204" pitchFamily="34" charset="0"/>
              </a:rPr>
              <a:t/>
            </a:r>
            <a:br>
              <a:rPr lang="en-US" sz="1200" b="0" i="0" dirty="0">
                <a:solidFill>
                  <a:srgbClr val="002060"/>
                </a:solidFill>
                <a:effectLst/>
                <a:latin typeface="Arial" panose="020B0604020202020204" pitchFamily="34" charset="0"/>
                <a:cs typeface="Arial" panose="020B0604020202020204" pitchFamily="34" charset="0"/>
              </a:rPr>
            </a:br>
            <a:r>
              <a:rPr lang="en-US" sz="1200" b="1" i="0" dirty="0">
                <a:solidFill>
                  <a:srgbClr val="002060"/>
                </a:solidFill>
                <a:effectLst/>
                <a:latin typeface="Arial" panose="020B0604020202020204" pitchFamily="34" charset="0"/>
                <a:cs typeface="Arial" panose="020B0604020202020204" pitchFamily="34" charset="0"/>
              </a:rPr>
              <a:t>Client who have more than 3 - 4 children may have a very high chance to be a defaulter.</a:t>
            </a:r>
            <a:br>
              <a:rPr lang="en-US" sz="1200" b="1" i="0" dirty="0">
                <a:solidFill>
                  <a:srgbClr val="002060"/>
                </a:solidFill>
                <a:effectLst/>
                <a:latin typeface="Arial" panose="020B0604020202020204" pitchFamily="34" charset="0"/>
                <a:cs typeface="Arial" panose="020B0604020202020204" pitchFamily="34" charset="0"/>
              </a:rPr>
            </a:br>
            <a:r>
              <a:rPr lang="en-US" sz="1200" b="1" i="0" dirty="0">
                <a:solidFill>
                  <a:srgbClr val="002060"/>
                </a:solidFill>
                <a:effectLst/>
                <a:latin typeface="Arial" panose="020B0604020202020204" pitchFamily="34" charset="0"/>
                <a:cs typeface="Arial" panose="020B0604020202020204" pitchFamily="34" charset="0"/>
              </a:rPr>
              <a:t>Higher the Education Level Less probability to be defaulter.</a:t>
            </a:r>
            <a:br>
              <a:rPr lang="en-US" sz="1200" b="1" i="0" dirty="0">
                <a:solidFill>
                  <a:srgbClr val="002060"/>
                </a:solidFill>
                <a:effectLst/>
                <a:latin typeface="Arial" panose="020B0604020202020204" pitchFamily="34" charset="0"/>
                <a:cs typeface="Arial" panose="020B0604020202020204" pitchFamily="34" charset="0"/>
              </a:rPr>
            </a:br>
            <a:r>
              <a:rPr lang="en-US" sz="1200" b="1" i="0" dirty="0">
                <a:solidFill>
                  <a:srgbClr val="002060"/>
                </a:solidFill>
                <a:effectLst/>
                <a:latin typeface="Arial" panose="020B0604020202020204" pitchFamily="34" charset="0"/>
                <a:cs typeface="Arial" panose="020B0604020202020204" pitchFamily="34" charset="0"/>
              </a:rPr>
              <a:t/>
            </a:r>
            <a:br>
              <a:rPr lang="en-US" sz="1200" b="1" i="0" dirty="0">
                <a:solidFill>
                  <a:srgbClr val="002060"/>
                </a:solidFill>
                <a:effectLst/>
                <a:latin typeface="Arial" panose="020B0604020202020204" pitchFamily="34" charset="0"/>
                <a:cs typeface="Arial" panose="020B0604020202020204" pitchFamily="34" charset="0"/>
              </a:rPr>
            </a:br>
            <a:r>
              <a:rPr lang="en-US" sz="1200" b="1" i="0" dirty="0">
                <a:solidFill>
                  <a:srgbClr val="002060"/>
                </a:solidFill>
                <a:effectLst/>
                <a:latin typeface="Arial" panose="020B0604020202020204" pitchFamily="34" charset="0"/>
                <a:cs typeface="Arial" panose="020B0604020202020204" pitchFamily="34" charset="0"/>
              </a:rPr>
              <a:t/>
            </a:r>
            <a:br>
              <a:rPr lang="en-US" sz="1200" b="1" i="0" dirty="0">
                <a:solidFill>
                  <a:srgbClr val="002060"/>
                </a:solidFill>
                <a:effectLst/>
                <a:latin typeface="Arial" panose="020B0604020202020204" pitchFamily="34" charset="0"/>
                <a:cs typeface="Arial" panose="020B0604020202020204" pitchFamily="34" charset="0"/>
              </a:rPr>
            </a:br>
            <a:r>
              <a:rPr lang="en-US" sz="1200" b="1" i="0" dirty="0">
                <a:solidFill>
                  <a:srgbClr val="002060"/>
                </a:solidFill>
                <a:effectLst/>
                <a:latin typeface="Arial" panose="020B0604020202020204" pitchFamily="34" charset="0"/>
                <a:cs typeface="Arial" panose="020B0604020202020204" pitchFamily="34" charset="0"/>
              </a:rPr>
              <a:t>Majority of clients have Secondary/secondary special education, followed by clients with Higher education.</a:t>
            </a:r>
            <a:r>
              <a:rPr lang="en-US" sz="1200" b="0" i="0" dirty="0">
                <a:solidFill>
                  <a:srgbClr val="002060"/>
                </a:solidFill>
                <a:effectLst/>
                <a:latin typeface="Arial" panose="020B0604020202020204" pitchFamily="34" charset="0"/>
                <a:cs typeface="Arial" panose="020B0604020202020204" pitchFamily="34" charset="0"/>
              </a:rPr>
              <a:t/>
            </a:r>
            <a:br>
              <a:rPr lang="en-US" sz="1200" b="0" i="0" dirty="0">
                <a:solidFill>
                  <a:srgbClr val="002060"/>
                </a:solidFill>
                <a:effectLst/>
                <a:latin typeface="Arial" panose="020B0604020202020204" pitchFamily="34" charset="0"/>
                <a:cs typeface="Arial" panose="020B0604020202020204" pitchFamily="34" charset="0"/>
              </a:rPr>
            </a:br>
            <a:r>
              <a:rPr lang="en-US" sz="1200" b="1" i="0" dirty="0">
                <a:solidFill>
                  <a:srgbClr val="002060"/>
                </a:solidFill>
                <a:effectLst/>
                <a:latin typeface="Arial" panose="020B0604020202020204" pitchFamily="34" charset="0"/>
                <a:cs typeface="Arial" panose="020B0604020202020204" pitchFamily="34" charset="0"/>
              </a:rPr>
              <a:t>Very few </a:t>
            </a:r>
            <a:r>
              <a:rPr lang="en-US" sz="1200" i="0" dirty="0">
                <a:solidFill>
                  <a:srgbClr val="002060"/>
                </a:solidFill>
                <a:effectLst/>
                <a:latin typeface="Arial" panose="020B0604020202020204" pitchFamily="34" charset="0"/>
                <a:cs typeface="Arial" panose="020B0604020202020204" pitchFamily="34" charset="0"/>
              </a:rPr>
              <a:t>clients</a:t>
            </a:r>
            <a:r>
              <a:rPr lang="en-US" sz="1200" b="1" i="0" dirty="0">
                <a:solidFill>
                  <a:srgbClr val="002060"/>
                </a:solidFill>
                <a:effectLst/>
                <a:latin typeface="Arial" panose="020B0604020202020204" pitchFamily="34" charset="0"/>
                <a:cs typeface="Arial" panose="020B0604020202020204" pitchFamily="34" charset="0"/>
              </a:rPr>
              <a:t> have an academic degree</a:t>
            </a:r>
            <a:r>
              <a:rPr lang="en-US" sz="1200" b="1" i="0" dirty="0">
                <a:solidFill>
                  <a:srgbClr val="002060"/>
                </a:solidFill>
                <a:effectLst/>
                <a:latin typeface="Calibri" panose="020F0502020204030204" pitchFamily="34" charset="0"/>
                <a:cs typeface="Calibri" panose="020F0502020204030204" pitchFamily="34" charset="0"/>
              </a:rPr>
              <a:t/>
            </a:r>
            <a:br>
              <a:rPr lang="en-US" sz="1200" b="1" i="0" dirty="0">
                <a:solidFill>
                  <a:srgbClr val="002060"/>
                </a:solidFill>
                <a:effectLst/>
                <a:latin typeface="Calibri" panose="020F0502020204030204" pitchFamily="34" charset="0"/>
                <a:cs typeface="Calibri" panose="020F0502020204030204" pitchFamily="34" charset="0"/>
              </a:rPr>
            </a:br>
            <a:r>
              <a:rPr lang="en-US" sz="1200" dirty="0">
                <a:solidFill>
                  <a:srgbClr val="002060"/>
                </a:solidFill>
                <a:latin typeface="Calibri" panose="020F0502020204030204" pitchFamily="34" charset="0"/>
                <a:cs typeface="Calibri" panose="020F0502020204030204" pitchFamily="34" charset="0"/>
              </a:rPr>
              <a:t/>
            </a:r>
            <a:br>
              <a:rPr lang="en-US" sz="1200" dirty="0">
                <a:solidFill>
                  <a:srgbClr val="002060"/>
                </a:solidFill>
                <a:latin typeface="Calibri" panose="020F0502020204030204" pitchFamily="34" charset="0"/>
                <a:cs typeface="Calibri" panose="020F0502020204030204" pitchFamily="34" charset="0"/>
              </a:rPr>
            </a:br>
            <a:endParaRPr lang="en-US" sz="1200" dirty="0">
              <a:solidFill>
                <a:srgbClr val="002060"/>
              </a:solidFill>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xmlns="" id="{4062BDA9-6109-4C29-8625-5ECE6FF5AF81}"/>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36320" y="2209754"/>
            <a:ext cx="4322213" cy="3542857"/>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a:extLst>
              <a:ext uri="{FF2B5EF4-FFF2-40B4-BE49-F238E27FC236}">
                <a16:creationId xmlns:a16="http://schemas.microsoft.com/office/drawing/2014/main" xmlns="" id="{59E2E95E-EF6B-4970-ADEB-36BF602915C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58533" y="2209754"/>
            <a:ext cx="5857875" cy="3905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67680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187F6-379B-4FFF-B17A-F6260B666FEE}"/>
              </a:ext>
            </a:extLst>
          </p:cNvPr>
          <p:cNvSpPr>
            <a:spLocks noGrp="1"/>
          </p:cNvSpPr>
          <p:nvPr>
            <p:ph type="title"/>
          </p:nvPr>
        </p:nvSpPr>
        <p:spPr>
          <a:xfrm>
            <a:off x="1097280" y="-1436"/>
            <a:ext cx="10058400" cy="1450757"/>
          </a:xfrm>
        </p:spPr>
        <p:txBody>
          <a:bodyPr>
            <a:normAutofit/>
          </a:bodyPr>
          <a:lstStyle/>
          <a:p>
            <a:r>
              <a:rPr lang="en-US" sz="4000" dirty="0">
                <a:solidFill>
                  <a:schemeClr val="tx1"/>
                </a:solidFill>
              </a:rPr>
              <a:t>Proportion of Applicants owning a house &amp; not!</a:t>
            </a:r>
          </a:p>
        </p:txBody>
      </p:sp>
      <p:pic>
        <p:nvPicPr>
          <p:cNvPr id="6146" name="Picture 2">
            <a:extLst>
              <a:ext uri="{FF2B5EF4-FFF2-40B4-BE49-F238E27FC236}">
                <a16:creationId xmlns:a16="http://schemas.microsoft.com/office/drawing/2014/main" xmlns="" id="{8A7637AD-02BB-4A11-9EEA-C4A2D3657B06}"/>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21813" y="3519377"/>
            <a:ext cx="4843161" cy="304309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a:extLst>
              <a:ext uri="{FF2B5EF4-FFF2-40B4-BE49-F238E27FC236}">
                <a16:creationId xmlns:a16="http://schemas.microsoft.com/office/drawing/2014/main" xmlns="" id="{759E8396-7837-4CC7-A1FB-51F113A82989}"/>
              </a:ext>
            </a:extLst>
          </p:cNvPr>
          <p:cNvSpPr txBox="1">
            <a:spLocks/>
          </p:cNvSpPr>
          <p:nvPr/>
        </p:nvSpPr>
        <p:spPr>
          <a:xfrm>
            <a:off x="1097280" y="1993838"/>
            <a:ext cx="4813072" cy="349479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2000" dirty="0">
                <a:solidFill>
                  <a:srgbClr val="002060"/>
                </a:solidFill>
                <a:latin typeface="Calibri" panose="020F0502020204030204" pitchFamily="34" charset="0"/>
                <a:cs typeface="Calibri" panose="020F0502020204030204" pitchFamily="34" charset="0"/>
              </a:rPr>
              <a:t>Yes Applicant payment with respect to owning a house or flat considered…</a:t>
            </a:r>
          </a:p>
          <a:p>
            <a:endParaRPr lang="en-US" sz="2000" dirty="0">
              <a:solidFill>
                <a:srgbClr val="002060"/>
              </a:solidFill>
              <a:latin typeface="Calibri" panose="020F0502020204030204" pitchFamily="34" charset="0"/>
              <a:cs typeface="Calibri" panose="020F0502020204030204" pitchFamily="34" charset="0"/>
            </a:endParaRPr>
          </a:p>
          <a:p>
            <a:r>
              <a:rPr lang="en-US" sz="2000" dirty="0">
                <a:solidFill>
                  <a:srgbClr val="002060"/>
                </a:solidFill>
                <a:latin typeface="Calibri" panose="020F0502020204030204" pitchFamily="34" charset="0"/>
                <a:cs typeface="Calibri" panose="020F0502020204030204" pitchFamily="34" charset="0"/>
              </a:rPr>
              <a:t>Client with independent houses are more well off and may show a regular payment pattern, </a:t>
            </a:r>
          </a:p>
          <a:p>
            <a:r>
              <a:rPr lang="en-US" sz="2000" dirty="0">
                <a:solidFill>
                  <a:srgbClr val="002060"/>
                </a:solidFill>
                <a:latin typeface="Calibri" panose="020F0502020204030204" pitchFamily="34" charset="0"/>
                <a:cs typeface="Calibri" panose="020F0502020204030204" pitchFamily="34" charset="0"/>
              </a:rPr>
              <a:t>whereas flat owning clients compared to the latter are may be inconsistent payers resulting in Defaulters.</a:t>
            </a:r>
            <a:br>
              <a:rPr lang="en-US" sz="2000" dirty="0">
                <a:solidFill>
                  <a:srgbClr val="002060"/>
                </a:solidFill>
                <a:latin typeface="Calibri" panose="020F0502020204030204" pitchFamily="34" charset="0"/>
                <a:cs typeface="Calibri" panose="020F0502020204030204" pitchFamily="34" charset="0"/>
              </a:rPr>
            </a:br>
            <a:r>
              <a:rPr lang="en-US" sz="2000" dirty="0">
                <a:solidFill>
                  <a:srgbClr val="002060"/>
                </a:solidFill>
                <a:latin typeface="Calibri" panose="020F0502020204030204" pitchFamily="34" charset="0"/>
                <a:cs typeface="Calibri" panose="020F0502020204030204" pitchFamily="34" charset="0"/>
              </a:rPr>
              <a:t/>
            </a:r>
            <a:br>
              <a:rPr lang="en-US" sz="2000" dirty="0">
                <a:solidFill>
                  <a:srgbClr val="002060"/>
                </a:solidFill>
                <a:latin typeface="Calibri" panose="020F0502020204030204" pitchFamily="34" charset="0"/>
                <a:cs typeface="Calibri" panose="020F0502020204030204" pitchFamily="34" charset="0"/>
              </a:rPr>
            </a:br>
            <a:r>
              <a:rPr lang="en-US" sz="2000" dirty="0">
                <a:solidFill>
                  <a:srgbClr val="002060"/>
                </a:solidFill>
                <a:latin typeface="Calibri" panose="020F0502020204030204" pitchFamily="34" charset="0"/>
                <a:cs typeface="Calibri" panose="020F0502020204030204" pitchFamily="34" charset="0"/>
              </a:rPr>
              <a:t/>
            </a:r>
            <a:br>
              <a:rPr lang="en-US" sz="2000" dirty="0">
                <a:solidFill>
                  <a:srgbClr val="002060"/>
                </a:solidFill>
                <a:latin typeface="Calibri" panose="020F0502020204030204" pitchFamily="34" charset="0"/>
                <a:cs typeface="Calibri" panose="020F0502020204030204" pitchFamily="34" charset="0"/>
              </a:rPr>
            </a:br>
            <a:r>
              <a:rPr lang="en-US" sz="2000" dirty="0">
                <a:solidFill>
                  <a:srgbClr val="002060"/>
                </a:solidFill>
                <a:latin typeface="Calibri" panose="020F0502020204030204" pitchFamily="34" charset="0"/>
                <a:cs typeface="Calibri" panose="020F0502020204030204" pitchFamily="34" charset="0"/>
              </a:rPr>
              <a:t/>
            </a:r>
            <a:br>
              <a:rPr lang="en-US" sz="2000" dirty="0">
                <a:solidFill>
                  <a:srgbClr val="002060"/>
                </a:solidFill>
                <a:latin typeface="Calibri" panose="020F0502020204030204" pitchFamily="34" charset="0"/>
                <a:cs typeface="Calibri" panose="020F0502020204030204" pitchFamily="34" charset="0"/>
              </a:rPr>
            </a:br>
            <a:r>
              <a:rPr lang="en-US" sz="2000" dirty="0">
                <a:solidFill>
                  <a:srgbClr val="002060"/>
                </a:solidFill>
                <a:latin typeface="Calibri" panose="020F0502020204030204" pitchFamily="34" charset="0"/>
                <a:cs typeface="Calibri" panose="020F0502020204030204" pitchFamily="34" charset="0"/>
              </a:rPr>
              <a:t/>
            </a:r>
            <a:br>
              <a:rPr lang="en-US" sz="2000" dirty="0">
                <a:solidFill>
                  <a:srgbClr val="002060"/>
                </a:solidFill>
                <a:latin typeface="Calibri" panose="020F0502020204030204" pitchFamily="34" charset="0"/>
                <a:cs typeface="Calibri" panose="020F0502020204030204" pitchFamily="34" charset="0"/>
              </a:rPr>
            </a:br>
            <a:r>
              <a:rPr lang="en-US" sz="2000" dirty="0">
                <a:solidFill>
                  <a:srgbClr val="002060"/>
                </a:solidFill>
                <a:latin typeface="Calibri" panose="020F0502020204030204" pitchFamily="34" charset="0"/>
                <a:cs typeface="Calibri" panose="020F0502020204030204" pitchFamily="34" charset="0"/>
              </a:rPr>
              <a:t/>
            </a:r>
            <a:br>
              <a:rPr lang="en-US" sz="2000" dirty="0">
                <a:solidFill>
                  <a:srgbClr val="002060"/>
                </a:solidFill>
                <a:latin typeface="Calibri" panose="020F0502020204030204" pitchFamily="34" charset="0"/>
                <a:cs typeface="Calibri" panose="020F0502020204030204" pitchFamily="34" charset="0"/>
              </a:rPr>
            </a:br>
            <a:r>
              <a:rPr lang="en-US" sz="2000" dirty="0">
                <a:solidFill>
                  <a:srgbClr val="002060"/>
                </a:solidFill>
                <a:latin typeface="Calibri" panose="020F0502020204030204" pitchFamily="34" charset="0"/>
                <a:cs typeface="Calibri" panose="020F0502020204030204" pitchFamily="34" charset="0"/>
              </a:rPr>
              <a:t/>
            </a:r>
            <a:br>
              <a:rPr lang="en-US" sz="2000" dirty="0">
                <a:solidFill>
                  <a:srgbClr val="002060"/>
                </a:solidFill>
                <a:latin typeface="Calibri" panose="020F0502020204030204" pitchFamily="34" charset="0"/>
                <a:cs typeface="Calibri" panose="020F0502020204030204" pitchFamily="34" charset="0"/>
              </a:rPr>
            </a:br>
            <a:r>
              <a:rPr lang="en-US" sz="2000" dirty="0">
                <a:solidFill>
                  <a:srgbClr val="002060"/>
                </a:solidFill>
                <a:latin typeface="Calibri" panose="020F0502020204030204" pitchFamily="34" charset="0"/>
                <a:cs typeface="Calibri" panose="020F0502020204030204" pitchFamily="34" charset="0"/>
              </a:rPr>
              <a:t/>
            </a:r>
            <a:br>
              <a:rPr lang="en-US" sz="2000" dirty="0">
                <a:solidFill>
                  <a:srgbClr val="002060"/>
                </a:solidFill>
                <a:latin typeface="Calibri" panose="020F0502020204030204" pitchFamily="34" charset="0"/>
                <a:cs typeface="Calibri" panose="020F0502020204030204" pitchFamily="34" charset="0"/>
              </a:rPr>
            </a:br>
            <a:r>
              <a:rPr lang="en-US" sz="2000" dirty="0">
                <a:solidFill>
                  <a:srgbClr val="002060"/>
                </a:solidFill>
                <a:latin typeface="Calibri" panose="020F0502020204030204" pitchFamily="34" charset="0"/>
                <a:cs typeface="Calibri" panose="020F0502020204030204" pitchFamily="34" charset="0"/>
              </a:rPr>
              <a:t/>
            </a:r>
            <a:br>
              <a:rPr lang="en-US" sz="2000" dirty="0">
                <a:solidFill>
                  <a:srgbClr val="002060"/>
                </a:solidFill>
                <a:latin typeface="Calibri" panose="020F0502020204030204" pitchFamily="34" charset="0"/>
                <a:cs typeface="Calibri" panose="020F0502020204030204" pitchFamily="34" charset="0"/>
              </a:rPr>
            </a:br>
            <a:r>
              <a:rPr lang="en-US" sz="2000" dirty="0">
                <a:solidFill>
                  <a:srgbClr val="002060"/>
                </a:solidFill>
                <a:latin typeface="Calibri" panose="020F0502020204030204" pitchFamily="34" charset="0"/>
                <a:cs typeface="Calibri" panose="020F0502020204030204" pitchFamily="34" charset="0"/>
              </a:rPr>
              <a:t/>
            </a:r>
            <a:br>
              <a:rPr lang="en-US" sz="2000" dirty="0">
                <a:solidFill>
                  <a:srgbClr val="002060"/>
                </a:solidFill>
                <a:latin typeface="Calibri" panose="020F0502020204030204" pitchFamily="34" charset="0"/>
                <a:cs typeface="Calibri" panose="020F0502020204030204" pitchFamily="34" charset="0"/>
              </a:rPr>
            </a:br>
            <a:r>
              <a:rPr lang="en-US" sz="2000" dirty="0">
                <a:solidFill>
                  <a:srgbClr val="002060"/>
                </a:solidFill>
                <a:latin typeface="Calibri" panose="020F0502020204030204" pitchFamily="34" charset="0"/>
                <a:cs typeface="Calibri" panose="020F0502020204030204" pitchFamily="34" charset="0"/>
              </a:rPr>
              <a:t/>
            </a:r>
            <a:br>
              <a:rPr lang="en-US" sz="2000" dirty="0">
                <a:solidFill>
                  <a:srgbClr val="002060"/>
                </a:solidFill>
                <a:latin typeface="Calibri" panose="020F0502020204030204" pitchFamily="34" charset="0"/>
                <a:cs typeface="Calibri" panose="020F0502020204030204" pitchFamily="34" charset="0"/>
              </a:rPr>
            </a:br>
            <a:endParaRPr lang="en-US" sz="2000" dirty="0">
              <a:solidFill>
                <a:srgbClr val="002060"/>
              </a:solidFill>
              <a:latin typeface="Calibri" panose="020F0502020204030204" pitchFamily="34" charset="0"/>
              <a:cs typeface="Calibri" panose="020F0502020204030204" pitchFamily="34" charset="0"/>
            </a:endParaRPr>
          </a:p>
        </p:txBody>
      </p:sp>
      <p:pic>
        <p:nvPicPr>
          <p:cNvPr id="11266" name="Picture 2">
            <a:extLst>
              <a:ext uri="{FF2B5EF4-FFF2-40B4-BE49-F238E27FC236}">
                <a16:creationId xmlns:a16="http://schemas.microsoft.com/office/drawing/2014/main" xmlns="" id="{F8CE1743-3A42-4AF7-9650-C116BACE46B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10351" y="1993838"/>
            <a:ext cx="5479245" cy="4200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41790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B51E4-CDF5-4103-B9E6-13BF483B0F61}"/>
              </a:ext>
            </a:extLst>
          </p:cNvPr>
          <p:cNvSpPr>
            <a:spLocks noGrp="1"/>
          </p:cNvSpPr>
          <p:nvPr>
            <p:ph type="title"/>
          </p:nvPr>
        </p:nvSpPr>
        <p:spPr>
          <a:xfrm>
            <a:off x="1058075" y="2588591"/>
            <a:ext cx="4006264" cy="3566163"/>
          </a:xfrm>
        </p:spPr>
        <p:txBody>
          <a:bodyPr>
            <a:normAutofit fontScale="90000"/>
          </a:bodyPr>
          <a:lstStyle/>
          <a:p>
            <a:pPr marL="457200" marR="0" lvl="1" indent="0" algn="l" defTabSz="914400" rtl="0" eaLnBrk="0" fontAlgn="base" latinLnBrk="0" hangingPunct="0">
              <a:lnSpc>
                <a:spcPct val="100000"/>
              </a:lnSpc>
              <a:spcBef>
                <a:spcPct val="0"/>
              </a:spcBef>
              <a:spcAft>
                <a:spcPct val="0"/>
              </a:spcAft>
              <a:buClrTx/>
              <a:buSzTx/>
              <a:tabLst/>
            </a:pPr>
            <a:r>
              <a:rPr lang="en-US" sz="2200" dirty="0">
                <a:solidFill>
                  <a:schemeClr val="tx1"/>
                </a:solidFill>
              </a:rPr>
              <a:t>Target v/s Contract Type: </a:t>
            </a:r>
            <a:r>
              <a:rPr lang="en-US" sz="3100" dirty="0">
                <a:solidFill>
                  <a:schemeClr val="tx1"/>
                </a:solidFill>
              </a:rPr>
              <a:t/>
            </a:r>
            <a:br>
              <a:rPr lang="en-US" sz="3100" dirty="0">
                <a:solidFill>
                  <a:schemeClr val="tx1"/>
                </a:solidFill>
              </a:rPr>
            </a:br>
            <a:r>
              <a:rPr lang="en-US" sz="2400" dirty="0">
                <a:solidFill>
                  <a:srgbClr val="002060"/>
                </a:solidFill>
              </a:rPr>
              <a:t/>
            </a:r>
            <a:br>
              <a:rPr lang="en-US" sz="2400" dirty="0">
                <a:solidFill>
                  <a:srgbClr val="002060"/>
                </a:solidFill>
              </a:rPr>
            </a:br>
            <a:r>
              <a:rPr lang="en-US" sz="2000" dirty="0">
                <a:solidFill>
                  <a:srgbClr val="002060"/>
                </a:solidFill>
              </a:rPr>
              <a:t>Cash loans (90.52%) applicants are in high proportion compared to revolving loans(9.48%).</a:t>
            </a:r>
            <a:r>
              <a:rPr lang="en-US" sz="2400" dirty="0">
                <a:solidFill>
                  <a:srgbClr val="002060"/>
                </a:solidFill>
              </a:rPr>
              <a:t/>
            </a:r>
            <a:br>
              <a:rPr lang="en-US" sz="2400" dirty="0">
                <a:solidFill>
                  <a:srgbClr val="002060"/>
                </a:solidFill>
              </a:rPr>
            </a:br>
            <a:r>
              <a:rPr lang="en-US" sz="2400" dirty="0">
                <a:solidFill>
                  <a:srgbClr val="002060"/>
                </a:solidFill>
              </a:rPr>
              <a:t/>
            </a:r>
            <a:br>
              <a:rPr lang="en-US" sz="2400" dirty="0">
                <a:solidFill>
                  <a:srgbClr val="002060"/>
                </a:solidFill>
              </a:rPr>
            </a:br>
            <a:r>
              <a:rPr lang="en-US" sz="2400" dirty="0">
                <a:solidFill>
                  <a:srgbClr val="002060"/>
                </a:solidFill>
              </a:rPr>
              <a:t/>
            </a:r>
            <a:br>
              <a:rPr lang="en-US" sz="2400" dirty="0">
                <a:solidFill>
                  <a:srgbClr val="002060"/>
                </a:solidFill>
              </a:rPr>
            </a:br>
            <a:r>
              <a:rPr lang="en-US" sz="2400" dirty="0">
                <a:solidFill>
                  <a:srgbClr val="002060"/>
                </a:solidFill>
              </a:rPr>
              <a:t/>
            </a:r>
            <a:br>
              <a:rPr lang="en-US" sz="2400" dirty="0">
                <a:solidFill>
                  <a:srgbClr val="002060"/>
                </a:solidFill>
              </a:rPr>
            </a:br>
            <a:r>
              <a:rPr lang="en-US" sz="2400" dirty="0">
                <a:solidFill>
                  <a:srgbClr val="002060"/>
                </a:solidFill>
              </a:rPr>
              <a:t/>
            </a:r>
            <a:br>
              <a:rPr lang="en-US" sz="2400" dirty="0">
                <a:solidFill>
                  <a:srgbClr val="002060"/>
                </a:solidFill>
              </a:rPr>
            </a:br>
            <a:r>
              <a:rPr lang="en-US" sz="2400" dirty="0">
                <a:solidFill>
                  <a:srgbClr val="002060"/>
                </a:solidFill>
              </a:rPr>
              <a:t/>
            </a:r>
            <a:br>
              <a:rPr lang="en-US" sz="2400" dirty="0">
                <a:solidFill>
                  <a:srgbClr val="002060"/>
                </a:solidFill>
              </a:rPr>
            </a:br>
            <a:r>
              <a:rPr lang="en-US" sz="2400" dirty="0">
                <a:solidFill>
                  <a:srgbClr val="002060"/>
                </a:solidFill>
              </a:rPr>
              <a:t/>
            </a:r>
            <a:br>
              <a:rPr lang="en-US" sz="2400" dirty="0">
                <a:solidFill>
                  <a:srgbClr val="002060"/>
                </a:solidFill>
              </a:rPr>
            </a:br>
            <a:r>
              <a:rPr lang="en-US" sz="2400" dirty="0">
                <a:solidFill>
                  <a:srgbClr val="002060"/>
                </a:solidFill>
              </a:rPr>
              <a:t/>
            </a:r>
            <a:br>
              <a:rPr lang="en-US" sz="2400" dirty="0">
                <a:solidFill>
                  <a:srgbClr val="002060"/>
                </a:solidFill>
              </a:rPr>
            </a:br>
            <a:r>
              <a:rPr lang="en-US" sz="2000" b="0" i="0" dirty="0">
                <a:solidFill>
                  <a:srgbClr val="002060"/>
                </a:solidFill>
                <a:effectLst/>
              </a:rPr>
              <a:t>cash loans have more defaulters with respect to  the total clients of cash loans</a:t>
            </a:r>
            <a:r>
              <a:rPr lang="en-US" sz="2000" dirty="0">
                <a:solidFill>
                  <a:srgbClr val="002060"/>
                </a:solidFill>
              </a:rPr>
              <a:t/>
            </a:r>
            <a:br>
              <a:rPr lang="en-US" sz="2000" dirty="0">
                <a:solidFill>
                  <a:srgbClr val="002060"/>
                </a:solidFill>
              </a:rPr>
            </a:br>
            <a:r>
              <a:rPr lang="en-US" sz="2000" b="0" i="0" dirty="0">
                <a:solidFill>
                  <a:srgbClr val="002060"/>
                </a:solidFill>
                <a:effectLst/>
              </a:rPr>
              <a:t>clients and  having revolving loans have as well less defaulters with respect to  the total clients of revolving loans .</a:t>
            </a:r>
            <a:endParaRPr lang="en-US" sz="2000" dirty="0">
              <a:solidFill>
                <a:srgbClr val="002060"/>
              </a:solidFill>
            </a:endParaRPr>
          </a:p>
        </p:txBody>
      </p:sp>
      <p:sp>
        <p:nvSpPr>
          <p:cNvPr id="6" name="Title 1">
            <a:extLst>
              <a:ext uri="{FF2B5EF4-FFF2-40B4-BE49-F238E27FC236}">
                <a16:creationId xmlns:a16="http://schemas.microsoft.com/office/drawing/2014/main" xmlns="" id="{408C6718-AA35-4858-BE4A-4E9B9F41A6D9}"/>
              </a:ext>
            </a:extLst>
          </p:cNvPr>
          <p:cNvSpPr txBox="1">
            <a:spLocks/>
          </p:cNvSpPr>
          <p:nvPr/>
        </p:nvSpPr>
        <p:spPr>
          <a:xfrm>
            <a:off x="1243175" y="7372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4000" dirty="0">
                <a:solidFill>
                  <a:schemeClr val="tx1"/>
                </a:solidFill>
              </a:rPr>
              <a:t/>
            </a:r>
            <a:br>
              <a:rPr lang="en-US" sz="4000" dirty="0">
                <a:solidFill>
                  <a:schemeClr val="tx1"/>
                </a:solidFill>
              </a:rPr>
            </a:br>
            <a:endParaRPr lang="en-US" sz="4000" dirty="0">
              <a:solidFill>
                <a:schemeClr val="tx1"/>
              </a:solidFill>
            </a:endParaRPr>
          </a:p>
        </p:txBody>
      </p:sp>
      <p:sp>
        <p:nvSpPr>
          <p:cNvPr id="9" name="Title 1">
            <a:extLst>
              <a:ext uri="{FF2B5EF4-FFF2-40B4-BE49-F238E27FC236}">
                <a16:creationId xmlns:a16="http://schemas.microsoft.com/office/drawing/2014/main" xmlns="" id="{9B4901A4-4C8F-45E1-A7FB-D8298DE11111}"/>
              </a:ext>
            </a:extLst>
          </p:cNvPr>
          <p:cNvSpPr txBox="1">
            <a:spLocks/>
          </p:cNvSpPr>
          <p:nvPr/>
        </p:nvSpPr>
        <p:spPr>
          <a:xfrm>
            <a:off x="6980662" y="5285677"/>
            <a:ext cx="4245641" cy="95677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2400" dirty="0">
                <a:solidFill>
                  <a:srgbClr val="002060"/>
                </a:solidFill>
              </a:rPr>
              <a:t/>
            </a:r>
            <a:br>
              <a:rPr lang="en-US" sz="2400" dirty="0">
                <a:solidFill>
                  <a:srgbClr val="002060"/>
                </a:solidFill>
              </a:rPr>
            </a:br>
            <a:endParaRPr lang="en-US" sz="2400" dirty="0">
              <a:solidFill>
                <a:srgbClr val="002060"/>
              </a:solidFill>
            </a:endParaRPr>
          </a:p>
        </p:txBody>
      </p:sp>
      <p:pic>
        <p:nvPicPr>
          <p:cNvPr id="7172" name="Picture 4">
            <a:extLst>
              <a:ext uri="{FF2B5EF4-FFF2-40B4-BE49-F238E27FC236}">
                <a16:creationId xmlns:a16="http://schemas.microsoft.com/office/drawing/2014/main" xmlns="" id="{C99DC877-CFDB-4D94-B4EE-6897177F8FB7}"/>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441795" y="1940310"/>
            <a:ext cx="5784507" cy="4302144"/>
          </a:xfrm>
          <a:prstGeom prst="rect">
            <a:avLst/>
          </a:prstGeom>
          <a:noFill/>
          <a:extLst>
            <a:ext uri="{909E8E84-426E-40DD-AFC4-6F175D3DCCD1}">
              <a14:hiddenFill xmlns:a14="http://schemas.microsoft.com/office/drawing/2010/main" xmlns="">
                <a:solidFill>
                  <a:srgbClr val="FFFFFF"/>
                </a:solidFill>
              </a14:hiddenFill>
            </a:ext>
          </a:extLst>
        </p:spPr>
      </p:pic>
      <p:pic>
        <p:nvPicPr>
          <p:cNvPr id="7178" name="Picture 10">
            <a:extLst>
              <a:ext uri="{FF2B5EF4-FFF2-40B4-BE49-F238E27FC236}">
                <a16:creationId xmlns:a16="http://schemas.microsoft.com/office/drawing/2014/main" xmlns="" id="{2AEDA5C0-99BD-4D49-9B6B-2BBEB449174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43174" y="1940310"/>
            <a:ext cx="3722231" cy="25253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94600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70B6F-6072-4E04-976B-BB03FAF1ADD0}"/>
              </a:ext>
            </a:extLst>
          </p:cNvPr>
          <p:cNvSpPr>
            <a:spLocks noGrp="1"/>
          </p:cNvSpPr>
          <p:nvPr>
            <p:ph type="title"/>
          </p:nvPr>
        </p:nvSpPr>
        <p:spPr/>
        <p:txBody>
          <a:bodyPr>
            <a:normAutofit fontScale="90000"/>
          </a:bodyPr>
          <a:lstStyle/>
          <a:p>
            <a:r>
              <a:rPr lang="en-US" dirty="0">
                <a:solidFill>
                  <a:schemeClr val="tx1"/>
                </a:solidFill>
              </a:rPr>
              <a:t>Target v/s Gender:</a:t>
            </a:r>
            <a:br>
              <a:rPr lang="en-US" dirty="0">
                <a:solidFill>
                  <a:schemeClr val="tx1"/>
                </a:solidFill>
              </a:rPr>
            </a:br>
            <a:r>
              <a:rPr lang="en-US" sz="2700" dirty="0">
                <a:solidFill>
                  <a:srgbClr val="002060"/>
                </a:solidFill>
              </a:rPr>
              <a:t>Male (65.86%) applicants are in high proportion compared to Female(34.14%).</a:t>
            </a:r>
            <a:endParaRPr lang="en-US" sz="2700" dirty="0">
              <a:solidFill>
                <a:schemeClr val="tx1"/>
              </a:solidFill>
            </a:endParaRPr>
          </a:p>
        </p:txBody>
      </p:sp>
      <p:pic>
        <p:nvPicPr>
          <p:cNvPr id="6146" name="Picture 2">
            <a:extLst>
              <a:ext uri="{FF2B5EF4-FFF2-40B4-BE49-F238E27FC236}">
                <a16:creationId xmlns:a16="http://schemas.microsoft.com/office/drawing/2014/main" xmlns="" id="{26374242-CD40-49EF-84BE-151CB678DFCD}"/>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604437" y="2108200"/>
            <a:ext cx="7551242" cy="3760788"/>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a:extLst>
              <a:ext uri="{FF2B5EF4-FFF2-40B4-BE49-F238E27FC236}">
                <a16:creationId xmlns:a16="http://schemas.microsoft.com/office/drawing/2014/main" xmlns="" id="{9890169C-51D8-4CE4-9D88-26BFDCBDF0E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963738"/>
            <a:ext cx="3752850" cy="3905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6044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AB6B5B-1BCE-459E-908F-0ED35C697B04}"/>
              </a:ext>
            </a:extLst>
          </p:cNvPr>
          <p:cNvSpPr>
            <a:spLocks noGrp="1"/>
          </p:cNvSpPr>
          <p:nvPr>
            <p:ph type="title"/>
          </p:nvPr>
        </p:nvSpPr>
        <p:spPr/>
        <p:txBody>
          <a:bodyPr>
            <a:normAutofit/>
          </a:bodyPr>
          <a:lstStyle/>
          <a:p>
            <a:r>
              <a:rPr lang="en-US" sz="3600" dirty="0">
                <a:solidFill>
                  <a:srgbClr val="002060"/>
                </a:solidFill>
              </a:rPr>
              <a:t>OCCUPATION_TYPE:</a:t>
            </a:r>
          </a:p>
        </p:txBody>
      </p:sp>
      <p:pic>
        <p:nvPicPr>
          <p:cNvPr id="10242" name="Picture 2">
            <a:extLst>
              <a:ext uri="{FF2B5EF4-FFF2-40B4-BE49-F238E27FC236}">
                <a16:creationId xmlns:a16="http://schemas.microsoft.com/office/drawing/2014/main" xmlns="" id="{75241CE5-4B16-4296-B5BF-140C442AC884}"/>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80214" y="1860697"/>
            <a:ext cx="10058400" cy="43593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01583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{7FAFCE61-72E5-42F4-8DE8-3679915402F0}tf11437505_win32</Template>
  <TotalTime>643</TotalTime>
  <Words>731</Words>
  <Application>Microsoft Office PowerPoint</Application>
  <PresentationFormat>Custom</PresentationFormat>
  <Paragraphs>73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RetrospectVTI</vt:lpstr>
      <vt:lpstr>Exploratory Data Analysis </vt:lpstr>
      <vt:lpstr>Problem Statement:</vt:lpstr>
      <vt:lpstr>Followings:</vt:lpstr>
      <vt:lpstr>Proportion of Defaulters in the Data Set</vt:lpstr>
      <vt:lpstr>Proportion of  Applicants having Children and their Educational Status:  Most of the applicants do not have children Client who have more than 3 - 4 children may have a very high chance to be a defaulter. Higher the Education Level Less probability to be defaulter.   Majority of clients have Secondary/secondary special education, followed by clients with Higher education. Very few clients have an academic degree  </vt:lpstr>
      <vt:lpstr>Proportion of Applicants owning a house &amp; not!</vt:lpstr>
      <vt:lpstr>Target v/s Contract Type:   Cash loans (90.52%) applicants are in high proportion compared to revolving loans(9.48%).        cash loans have more defaulters with respect to  the total clients of cash loans clients and  having revolving loans have as well less defaulters with respect to  the total clients of revolving loans .</vt:lpstr>
      <vt:lpstr>Target v/s Gender: Male (65.86%) applicants are in high proportion compared to Female(34.14%).</vt:lpstr>
      <vt:lpstr>OCCUPATION_TYPE:</vt:lpstr>
      <vt:lpstr>Target v/s Occupation Type:</vt:lpstr>
      <vt:lpstr>Amount of Total Income of the of both the Defaulters and Non_Defaulters:</vt:lpstr>
      <vt:lpstr>Amount of Credit of the of both the Defaulters and Non_Defaulters:</vt:lpstr>
      <vt:lpstr>Amount of Goods Price of both the Defaulters and Non_Defaulters:</vt:lpstr>
      <vt:lpstr>Analysis of the Amount of Total Income, Amount of Credit, Amount of Goods Price of the Applicants:</vt:lpstr>
      <vt:lpstr>Family v/s Education v/s credit wrt Target:  </vt:lpstr>
      <vt:lpstr>Family v/s Education v/s credit wrt Target: for immersive analysis</vt:lpstr>
      <vt:lpstr>CONCLUSION:</vt:lpstr>
      <vt:lpstr>Factors whether an Applicant will be a Repayer:  </vt:lpstr>
      <vt:lpstr>Factors whether an applicant may be a Defaulter:</vt:lpstr>
      <vt:lpstr>Factors to mitigate default risk with respect to business loss is, to grant loan on some conditions of high interest rate:</vt:lpstr>
      <vt:lpstr>Piece of Advice: </vt:lpstr>
      <vt:lpstr>Thank You.</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dc:title>
  <dc:creator>HOME</dc:creator>
  <cp:lastModifiedBy>Admin</cp:lastModifiedBy>
  <cp:revision>47</cp:revision>
  <dcterms:created xsi:type="dcterms:W3CDTF">2022-04-28T18:51:40Z</dcterms:created>
  <dcterms:modified xsi:type="dcterms:W3CDTF">2022-08-15T13:12:46Z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