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embeddedFontLst>
    <p:embeddedFont>
      <p:font typeface="Gill Sans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idBqgM9iZlJnc80BZit9/bHpfN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D698A9-2AD5-4992-8B22-96DA8FDE96DA}">
  <a:tblStyle styleId="{51D698A9-2AD5-4992-8B22-96DA8FDE96DA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0"/>
          </a:solidFill>
        </a:fill>
      </a:tcStyle>
    </a:wholeTbl>
    <a:band1H>
      <a:tcTxStyle/>
      <a:tcStyle>
        <a:fill>
          <a:solidFill>
            <a:srgbClr val="CCDBE1"/>
          </a:solidFill>
        </a:fill>
      </a:tcStyle>
    </a:band1H>
    <a:band2H>
      <a:tcTxStyle/>
    </a:band2H>
    <a:band1V>
      <a:tcTxStyle/>
      <a:tcStyle>
        <a:fill>
          <a:solidFill>
            <a:srgbClr val="CCDBE1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GillSans-bold.fntdata"/><Relationship Id="rId27" Type="http://schemas.openxmlformats.org/officeDocument/2006/relationships/font" Target="fonts/Gill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2" type="body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" type="body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" type="subTitle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25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25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26"/>
          <p:cNvSpPr txBox="1"/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" type="body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26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Google Shape;54;p26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901"/>
                </a:srgbClr>
              </a:gs>
              <a:gs pos="50000">
                <a:srgbClr val="C0E3F0">
                  <a:alpha val="89803"/>
                </a:srgbClr>
              </a:gs>
              <a:gs pos="95000">
                <a:srgbClr val="65C6EA">
                  <a:alpha val="87843"/>
                </a:srgbClr>
              </a:gs>
              <a:gs pos="100000">
                <a:srgbClr val="00BBF1">
                  <a:alpha val="84705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2F8DA4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26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cap="rnd" cmpd="sng" w="12700">
            <a:solidFill>
              <a:srgbClr val="317F92">
                <a:alpha val="6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/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" type="body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2" type="body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3" type="body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4" type="body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28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28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/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" type="body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2" type="body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30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rm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30"/>
          <p:cNvSpPr/>
          <p:nvPr>
            <p:ph idx="2" type="pic"/>
          </p:nvPr>
        </p:nvSpPr>
        <p:spPr>
          <a:xfrm>
            <a:off x="838200" y="1143003"/>
            <a:ext cx="44196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5" name="Google Shape;85;p30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AD8B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30"/>
          <p:cNvSpPr/>
          <p:nvPr/>
        </p:nvSpPr>
        <p:spPr>
          <a:xfrm flipH="1" rot="2103354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fmla="val 0" name="adj1"/>
              <a:gd fmla="val 5402120" name="adj2"/>
            </a:avLst>
          </a:prstGeom>
          <a:solidFill>
            <a:srgbClr val="FEF9F3">
              <a:alpha val="32941"/>
            </a:srgbClr>
          </a:solidFill>
          <a:ln cap="rnd" cmpd="sng" w="9525">
            <a:solidFill>
              <a:srgbClr val="D1C1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21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cap="rnd" cmpd="sng" w="27300">
            <a:solidFill>
              <a:srgbClr val="FFF5DB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rotWithShape="0" algn="tl" dir="5400000" dist="25400">
              <a:srgbClr val="ADA48C">
                <a:alpha val="8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2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fmla="val 11833" name="adj"/>
            </a:avLst>
          </a:prstGeom>
          <a:gradFill>
            <a:gsLst>
              <a:gs pos="0">
                <a:srgbClr val="FEFBF4">
                  <a:alpha val="69803"/>
                </a:srgbClr>
              </a:gs>
              <a:gs pos="70000">
                <a:srgbClr val="FFFDF8">
                  <a:alpha val="54901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b="100%" r="100%"/>
            </a:path>
            <a:tileRect l="-100%" t="-100%"/>
          </a:gradFill>
          <a:ln cap="rnd" cmpd="sng" w="9525">
            <a:solidFill>
              <a:srgbClr val="C5B390"/>
            </a:solidFill>
            <a:prstDash val="solid"/>
            <a:round/>
            <a:headEnd len="sm" w="sm" type="none"/>
            <a:tailEnd len="sm" w="sm" type="none"/>
          </a:ln>
          <a:effectLst>
            <a:outerShdw blurRad="12700" rotWithShape="0" algn="tl" dir="4500000" dist="15000">
              <a:srgbClr val="564E4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2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2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b="0" i="0" sz="4300" u="none" cap="none" strike="noStrik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2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21"/>
          <p:cNvSpPr txBox="1"/>
          <p:nvPr>
            <p:ph idx="10" type="dt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21"/>
          <p:cNvSpPr txBox="1"/>
          <p:nvPr>
            <p:ph idx="11" type="ftr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B3A78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21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rotWithShape="0" algn="tl" dir="10800000" dist="38000">
              <a:srgbClr val="6F6A5F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title"/>
          </p:nvPr>
        </p:nvSpPr>
        <p:spPr>
          <a:xfrm>
            <a:off x="1435608" y="274320"/>
            <a:ext cx="7498080" cy="265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br>
              <a:rPr lang="en-US"/>
            </a:br>
            <a:r>
              <a:rPr lang="en-US"/>
              <a:t>               Presentation </a:t>
            </a:r>
            <a:br>
              <a:rPr lang="en-US"/>
            </a:br>
            <a:r>
              <a:rPr lang="en-US"/>
              <a:t>                     On </a:t>
            </a:r>
            <a:br>
              <a:rPr lang="en-US"/>
            </a:br>
            <a:r>
              <a:rPr lang="en-US"/>
              <a:t>    Speech Emotion Recognition</a:t>
            </a:r>
            <a:endParaRPr/>
          </a:p>
        </p:txBody>
      </p:sp>
      <p:sp>
        <p:nvSpPr>
          <p:cNvPr id="105" name="Google Shape;105;p1"/>
          <p:cNvSpPr txBox="1"/>
          <p:nvPr>
            <p:ph idx="1" type="body"/>
          </p:nvPr>
        </p:nvSpPr>
        <p:spPr>
          <a:xfrm>
            <a:off x="5286380" y="3500438"/>
            <a:ext cx="3657600" cy="3091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83896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1838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                                                Presented By: Group No-41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                                            Mohd Abuzar Ansari 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Khushal Babbar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Saksham Modgil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Mankhush kumar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lang="en-US"/>
              <a:t>    </a:t>
            </a:r>
            <a:endParaRPr/>
          </a:p>
          <a:p>
            <a:pPr indent="-183896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</p:txBody>
      </p:sp>
      <p:sp>
        <p:nvSpPr>
          <p:cNvPr descr="Android on a bench - Game Art Guppy" id="106" name="Google Shape;106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descr="Android on a bench - Game Art Guppy" id="107" name="Google Shape;107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3521253"/>
            <a:ext cx="4250065" cy="2654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br>
              <a:rPr lang="en-US"/>
            </a:br>
            <a:r>
              <a:rPr lang="en-US"/>
              <a:t>Training and optimization</a:t>
            </a:r>
            <a:br>
              <a:rPr lang="en-US"/>
            </a:br>
            <a:endParaRPr/>
          </a:p>
        </p:txBody>
      </p:sp>
      <p:sp>
        <p:nvSpPr>
          <p:cNvPr id="172" name="Google Shape;172;p10"/>
          <p:cNvSpPr txBox="1"/>
          <p:nvPr>
            <p:ph idx="1" type="body"/>
          </p:nvPr>
        </p:nvSpPr>
        <p:spPr>
          <a:xfrm>
            <a:off x="1259632" y="1447800"/>
            <a:ext cx="7674056" cy="513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Training Process: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Batch Size: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32.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Epochs: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500 (with early stopping to prevent overfitting).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Loss Function: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Categorical Cross-Entropy (for multi-class classification).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Optimizer: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Adam optimizer (adaptive learning rate adjustment).</a:t>
            </a:r>
            <a:endParaRPr/>
          </a:p>
          <a:p>
            <a:pPr indent="-202183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Model Optimization Techniques: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Learning Rate Scheduling: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Dynamically adjusted the learning rate to ensure efficient convergence.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Early Stopping: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Stopped training when the validation loss plateaued.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Data Augmentation: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Increased the robustness of the model by augmenting the dataset.</a:t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Performance: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Training Accuracy: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99.87%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Validation Accuracy: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76.18%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Test Accuracy: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74.82%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br>
              <a:rPr lang="en-US"/>
            </a:br>
            <a:r>
              <a:rPr lang="en-US"/>
              <a:t>Result</a:t>
            </a:r>
            <a:br>
              <a:rPr lang="en-US"/>
            </a:br>
            <a:endParaRPr/>
          </a:p>
        </p:txBody>
      </p:sp>
      <p:sp>
        <p:nvSpPr>
          <p:cNvPr id="179" name="Google Shape;179;p11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Confusion Matrix: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Display a confusion matrix to show how well the model performs for each emotion. Highlight areas of strong and weak classification.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br>
              <a:rPr lang="en-US"/>
            </a:br>
            <a:r>
              <a:rPr lang="en-US"/>
              <a:t>UI And Real Time Detection</a:t>
            </a:r>
            <a:br>
              <a:rPr lang="en-US"/>
            </a:br>
            <a:endParaRPr/>
          </a:p>
        </p:txBody>
      </p:sp>
      <p:sp>
        <p:nvSpPr>
          <p:cNvPr id="186" name="Google Shape;186;p12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User Interface (UI):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interface, built using Streamlit, allows users to: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Record Audio: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Using a simple “Record” button.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See Detected Emotion: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Display the predicted emotion after processing the recorded audio.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Real-Time Detection: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Response Time: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Model takes ~2-3 seconds to process audio and display the emotion.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Font typeface="Arial"/>
              <a:buChar char="•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Demonstrate a sample interaction where a user speaks, and the UI instantly shows the detected emotion as "Happy" or "Angry."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Snapshot</a:t>
            </a:r>
            <a:endParaRPr/>
          </a:p>
        </p:txBody>
      </p:sp>
      <p:pic>
        <p:nvPicPr>
          <p:cNvPr id="193" name="Google Shape;193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100" y="2000953"/>
            <a:ext cx="7499350" cy="3694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Snapshot</a:t>
            </a:r>
            <a:endParaRPr/>
          </a:p>
        </p:txBody>
      </p:sp>
      <p:pic>
        <p:nvPicPr>
          <p:cNvPr id="200" name="Google Shape;200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385" y="1916832"/>
            <a:ext cx="7784303" cy="302433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Snapshot</a:t>
            </a:r>
            <a:endParaRPr/>
          </a:p>
        </p:txBody>
      </p:sp>
      <p:pic>
        <p:nvPicPr>
          <p:cNvPr id="207" name="Google Shape;20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1340768"/>
            <a:ext cx="7336527" cy="4800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br>
              <a:rPr lang="en-US"/>
            </a:br>
            <a:r>
              <a:rPr lang="en-US"/>
              <a:t>CHALLENGES</a:t>
            </a:r>
            <a:br>
              <a:rPr lang="en-US"/>
            </a:br>
            <a:endParaRPr/>
          </a:p>
        </p:txBody>
      </p:sp>
      <p:sp>
        <p:nvSpPr>
          <p:cNvPr id="214" name="Google Shape;214;p16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1. Variability in Speech Patterns: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Different accents, tones, and speech speeds affect how emotions are perceived by the model.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2. Background Noise Sensitivity: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Real-world environments often include noise, which can interfere with emotion detection accuracy.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3. Limited Dataset for Certain Emotions: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Emotions like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disgust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fear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are underrepresented in datasets, making it difficult for the model to learn these classes effectively.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br>
              <a:rPr lang="en-US"/>
            </a:br>
            <a:r>
              <a:rPr lang="en-US"/>
              <a:t>Conclusion</a:t>
            </a:r>
            <a:br>
              <a:rPr lang="en-US"/>
            </a:br>
            <a:endParaRPr/>
          </a:p>
        </p:txBody>
      </p:sp>
      <p:sp>
        <p:nvSpPr>
          <p:cNvPr id="221" name="Google Shape;221;p1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Summary of Achievements: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Successfully implemented a CNN-based system for real-time emotion detection using speech.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Achieved an accuracy of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75%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on validation data, with a user-friendly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UI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for real-time prediction.</a:t>
            </a:r>
            <a:endParaRPr/>
          </a:p>
          <a:p>
            <a:pPr indent="-1818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Key Takeaways: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Audio preprocessing and CNN models can effectively classify emotions from speech.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 simple UI makes it accessible for users to interact with the system.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br>
              <a:rPr lang="en-US"/>
            </a:br>
            <a:r>
              <a:rPr lang="en-US"/>
              <a:t>Future Improvments</a:t>
            </a:r>
            <a:br>
              <a:rPr lang="en-US"/>
            </a:br>
            <a:endParaRPr/>
          </a:p>
        </p:txBody>
      </p:sp>
      <p:sp>
        <p:nvSpPr>
          <p:cNvPr id="228" name="Google Shape;228;p18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1. Enhanced Noise Filtering: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Incorporate advanced noise reduction techniques to make the model robust against real-world environments.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2. Expanded Dataset: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Increase the size and diversity of the dataset by including speech samples from multiple languages and cultures.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3. Fine-Tuning: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Fine-tune the model using transfer learning or by adding additional layers to improve emotion detection for subtle emotions like fear and disgust.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Future Scope</a:t>
            </a:r>
            <a:endParaRPr/>
          </a:p>
        </p:txBody>
      </p:sp>
      <p:sp>
        <p:nvSpPr>
          <p:cNvPr id="235" name="Google Shape;235;p1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1. Customer Service Automation: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Integrate emotion detection into customer support systems to enhance user interaction by identifying customer emotions in real time.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2. Healthcare Applications: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Emotion detection in therapy sessions to assist in tracking patients’ emotional progress and mental health.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3. Smart Assistants: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Integrate emotion detection in virtual assistants like Alexa or Siri to make them more empathetic and responsive to users’ emotional states.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1435608" y="1447800"/>
            <a:ext cx="7498080" cy="4933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Emotion recognition from speech plays a critical role in human-computer interaction. However, manually analyzing emotions is subjective, time-consuming, and inefficient.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Challenges: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Variability in Speech Patterns: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People express emotions differently through variations in pitch, speed, and accent.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Noise Interference: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Real-world environments introduce noise, affecting emotion detection accuracy.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Real-Time Processing: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Developing a system that detects emotions instantly without lag is technically challenging.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Importance: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Understanding emotions can enhance AI systems for customer support, virtual assistants, healthcare, and education, creating more empathetic and responsive technology.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   ………Thank you………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1435608" y="1447800"/>
            <a:ext cx="7498080" cy="500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Goal: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Build an emotion detection system that automatically identifies emotions from speech in real-time, leveraging deep learning techniques.</a:t>
            </a:r>
            <a:endParaRPr/>
          </a:p>
          <a:p>
            <a:pPr indent="-169671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Key Objectives: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Accurately classify emotions such as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anger, happiness, sadness, fear,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neutrality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from speech recordings.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Implement a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to process speech signals and extract key features.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Provide an interactive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UI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for real-time emotion detection.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Desired Outcome: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 efficient, user-friendly tool that delivers accurate, real-time emotion predictions from speech data.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br>
              <a:rPr lang="en-US"/>
            </a:br>
            <a:r>
              <a:rPr lang="en-US"/>
              <a:t>Requirements</a:t>
            </a:r>
            <a:br>
              <a:rPr lang="en-US"/>
            </a:br>
            <a:endParaRPr/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1142976" y="1524000"/>
            <a:ext cx="3950232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Char char="❑"/>
            </a:pPr>
            <a:r>
              <a:rPr lang="en-US"/>
              <a:t>Hardware Requirements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intel i5  or higher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can also be AMD Ryzen 5000 or above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8gb ram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Hard disk 100gb 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GPU GT1050 or above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SSD is more beneficial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Char char="⚫"/>
            </a:pPr>
            <a:r>
              <a:rPr lang="en-US"/>
              <a:t>microsoft compatible keyboard and mouse</a:t>
            </a:r>
            <a:endParaRPr/>
          </a:p>
        </p:txBody>
      </p:sp>
      <p:sp>
        <p:nvSpPr>
          <p:cNvPr id="130" name="Google Shape;130;p4"/>
          <p:cNvSpPr txBox="1"/>
          <p:nvPr>
            <p:ph idx="2" type="body"/>
          </p:nvPr>
        </p:nvSpPr>
        <p:spPr>
          <a:xfrm>
            <a:off x="5143504" y="1524000"/>
            <a:ext cx="3786214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Noto Sans Symbols"/>
              <a:buChar char="❑"/>
            </a:pPr>
            <a:r>
              <a:rPr lang="en-US"/>
              <a:t>Software Requirements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4000"/>
              <a:buFont typeface="Arial"/>
              <a:buChar char="•"/>
            </a:pPr>
            <a:r>
              <a:rPr lang="en-US"/>
              <a:t>Operating System Windows 7 or later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4000"/>
              <a:buFont typeface="Arial"/>
              <a:buChar char="•"/>
            </a:pPr>
            <a:r>
              <a:rPr lang="en-US"/>
              <a:t>IDE used : Anaconda</a:t>
            </a:r>
            <a:endParaRPr/>
          </a:p>
          <a:p>
            <a:pPr indent="-514350" lvl="0" marL="59664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14000"/>
              <a:buFont typeface="Arial"/>
              <a:buChar char="•"/>
            </a:pPr>
            <a:r>
              <a:rPr lang="en-US"/>
              <a:t>Software kit : python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System Architecture</a:t>
            </a:r>
            <a:endParaRPr/>
          </a:p>
        </p:txBody>
      </p:sp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1331640" y="1447800"/>
            <a:ext cx="7602048" cy="5077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Architecture Overview:</a:t>
            </a:r>
            <a:b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system is divided into several key components: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Gill Sans"/>
              <a:buAutoNum type="arabicPeriod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Audio Input Module: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Captures user speech via a microphone or pre-recorded audio file.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Gill Sans"/>
              <a:buAutoNum type="arabicPeriod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Preprocessing Module: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Converts audio signals into mel-spectrograms (a visual representation of sound) for feature extraction.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Gill Sans"/>
              <a:buAutoNum type="arabicPeriod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CNN-Based Emotion Detection Model: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Classifies the emotion by analyzing the mel-spectrogram through a trained CNN model.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Gill Sans"/>
              <a:buAutoNum type="arabicPeriod"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UI Module: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Displays the detected emotion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System Flow: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29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Audio input →Feature extraction  → CNN-based classification →Emotion output </a:t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Dataset</a:t>
            </a:r>
            <a:endParaRPr/>
          </a:p>
        </p:txBody>
      </p:sp>
      <p:graphicFrame>
        <p:nvGraphicFramePr>
          <p:cNvPr id="144" name="Google Shape;144;p6"/>
          <p:cNvGraphicFramePr/>
          <p:nvPr/>
        </p:nvGraphicFramePr>
        <p:xfrm>
          <a:off x="1187624" y="1268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{51D698A9-2AD5-4992-8B22-96DA8FDE96DA}</a:tableStyleId>
              </a:tblPr>
              <a:tblGrid>
                <a:gridCol w="1569775"/>
                <a:gridCol w="1569775"/>
                <a:gridCol w="1569775"/>
                <a:gridCol w="1569775"/>
                <a:gridCol w="1569775"/>
              </a:tblGrid>
              <a:tr h="536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Files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Emotions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Speaker Info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 Features/Use Case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19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TESS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Angry, Disgust, Fear, Happy, Neutral, Pleasant Surprise, Sad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female speakers (26 and 64 years old)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Focuses on isolated words, useful for emotion detection in short audio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1198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RAVDESS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1440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Neutral, Calm, Happy, Sad, Angry, Fearful, Disgust, Surprised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 actors (12 male, 12 female)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Speech and song, suitable for emotional tone detection in both modes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97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SAVEE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Neutral, Happy, Sad, Angry, Fearful, Disgust, Surprise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male speakers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Emotional speech dataset focused on male voices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1419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CREMA-D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7442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Angry, Disgust, Fear, Happy, Neutral, Sad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 actors (48 male, 43 female)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Emotions are also labeled with intensity (low, medium, high), providing more nuanced data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Preprocessing</a:t>
            </a:r>
            <a:endParaRPr/>
          </a:p>
        </p:txBody>
      </p:sp>
      <p:sp>
        <p:nvSpPr>
          <p:cNvPr id="150" name="Google Shape;150;p7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Steps in Preprocessing: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Audio Cleaning and Trimming: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Removed silences and unnecessary parts of the audio clips. Ensured all audio is normalized in volume.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Mel-Spectrogram Conversion: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Why Mel-Spectrogram?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It captures time and frequency features crucial for understanding speech.</a:t>
            </a:r>
            <a:endParaRPr/>
          </a:p>
          <a:p>
            <a:pPr indent="-457200" lvl="1" marL="91440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Converted audio to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mel-spectrograms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(matrix of frequency vs. time), which is input to the model.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Data Augmentation: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Applied pitch shifting, time-stretching, and noise addition to expand the dataset and improve generalization.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Gill Sans"/>
              <a:buAutoNum type="arabicPeriod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Normalization: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ct val="100000"/>
              <a:buChar char="◦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All mel-spectrograms normalized to the range [0, 1] for consistent input to the model.</a:t>
            </a:r>
            <a:endParaRPr/>
          </a:p>
          <a:p>
            <a:pPr indent="-169671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Android Developers Blog: Android Studio 3.0" id="151" name="Google Shape;151;p7"/>
          <p:cNvSpPr/>
          <p:nvPr/>
        </p:nvSpPr>
        <p:spPr>
          <a:xfrm>
            <a:off x="155575" y="-936625"/>
            <a:ext cx="1952625" cy="195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</a:pPr>
            <a:r>
              <a:rPr lang="en-US"/>
              <a:t> Model Architecture </a:t>
            </a:r>
            <a:endParaRPr/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1043608" y="1052736"/>
            <a:ext cx="7890080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Model Structure: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Input Layer: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The input shape is (None, 178, 1), meaning the model expects sequences with 178 timesteps and 1 feature per timestep.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Convolutional Layers (Conv1D):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he model uses multiple 1D convolutional layers (Conv1D), which are typically employed for processing sequential or time-series data. In this case, it processes sequences with shape (None, 178, 1), where the sequence length is 178 and the data has 1 feature per timestep.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Residual Connections: </a:t>
            </a:r>
            <a:endParaRPr/>
          </a:p>
          <a:p>
            <a:pPr indent="-237744" lvl="1" marL="64008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Skip connections (Add layers) to help train deeper networks.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Average-Pooling Layers: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Reduces sequence length while preserving feature information..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Fully Connected (Dense) Layers: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These layers act as the decision-making layers to classify emotions based on learned features.</a:t>
            </a:r>
            <a:endParaRPr/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Output Layer: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Softmax activation function for multi-class classification. The output gives a probability distribution over the possible emotion categories.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1435608" y="274638"/>
            <a:ext cx="749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ct val="100000"/>
              <a:buFont typeface="Gill Sans"/>
              <a:buNone/>
            </a:pPr>
            <a:br>
              <a:rPr lang="en-US"/>
            </a:br>
            <a:r>
              <a:rPr lang="en-US" sz="4750"/>
              <a:t>Modules</a:t>
            </a:r>
            <a:br>
              <a:rPr lang="en-US"/>
            </a:br>
            <a:endParaRPr/>
          </a:p>
        </p:txBody>
      </p:sp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82296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1. Audio Module: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Input audio from the user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2. Feature Extraction Module: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Converts the recorded audio into features in real-time.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Prediction Module: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Uses the 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model (‘emotion-recognition.keras’) to predict the emotion from the extracted features.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4. UI Module: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464" lvl="0" marL="36576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Built using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Streamlit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allows the user to upload audio, see the  detected emotion</a:t>
            </a:r>
            <a:endParaRPr/>
          </a:p>
          <a:p>
            <a:pPr indent="0" lvl="0" marL="82296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2013-09-12T02:03:18Z</dcterms:created>
  <dc:creator>bechtob</dc:creator>
</cp:coreProperties>
</file>