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6"/>
  </p:notesMasterIdLst>
  <p:handoutMasterIdLst>
    <p:handoutMasterId r:id="rId27"/>
  </p:handoutMasterIdLst>
  <p:sldIdLst>
    <p:sldId id="350" r:id="rId5"/>
    <p:sldId id="352" r:id="rId6"/>
    <p:sldId id="361" r:id="rId7"/>
    <p:sldId id="365" r:id="rId8"/>
    <p:sldId id="357" r:id="rId9"/>
    <p:sldId id="366" r:id="rId10"/>
    <p:sldId id="362" r:id="rId11"/>
    <p:sldId id="334" r:id="rId12"/>
    <p:sldId id="367" r:id="rId13"/>
    <p:sldId id="363" r:id="rId14"/>
    <p:sldId id="368" r:id="rId15"/>
    <p:sldId id="370" r:id="rId16"/>
    <p:sldId id="371" r:id="rId17"/>
    <p:sldId id="372" r:id="rId18"/>
    <p:sldId id="373" r:id="rId19"/>
    <p:sldId id="374" r:id="rId20"/>
    <p:sldId id="375" r:id="rId21"/>
    <p:sldId id="376" r:id="rId22"/>
    <p:sldId id="377" r:id="rId23"/>
    <p:sldId id="364" r:id="rId24"/>
    <p:sldId id="34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511775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January 17, 2024</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1056640"/>
            <a:ext cx="5491571" cy="2797081"/>
          </a:xfrm>
        </p:spPr>
        <p:txBody>
          <a:bodyPr/>
          <a:lstStyle/>
          <a:p>
            <a:r>
              <a:rPr lang="en-US" sz="4000" dirty="0"/>
              <a:t>Quantifying Market Sentiment and Its Impact on Stock Prices</a:t>
            </a:r>
            <a:br>
              <a:rPr lang="en-US" sz="4000" dirty="0"/>
            </a:br>
            <a:br>
              <a:rPr lang="en-US" sz="4000" dirty="0"/>
            </a:br>
            <a:r>
              <a:rPr lang="en-US" sz="3200" dirty="0"/>
              <a:t>An In-depth Analysis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MADE Project</a:t>
            </a:r>
            <a:r>
              <a:rPr lang="en-US" dirty="0"/>
              <a:t> </a:t>
            </a:r>
          </a:p>
          <a:p>
            <a:r>
              <a:rPr lang="en-US" dirty="0"/>
              <a:t>Mohammad Ahmed</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964023" y="879063"/>
            <a:ext cx="9866537" cy="610863"/>
          </a:xfrm>
        </p:spPr>
        <p:txBody>
          <a:bodyPr>
            <a:normAutofit fontScale="90000"/>
          </a:bodyPr>
          <a:lstStyle/>
          <a:p>
            <a:r>
              <a:rPr lang="en-US" dirty="0"/>
              <a:t>Derived Columns for Advanced Analysis</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p:txBody>
          <a:bodyPr/>
          <a:lstStyle/>
          <a:p>
            <a:r>
              <a:rPr lang="en-US" dirty="0"/>
              <a:t>Daily Returns</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86446"/>
            <a:ext cx="3036477" cy="1942138"/>
          </a:xfrm>
        </p:spPr>
        <p:txBody>
          <a:bodyPr>
            <a:normAutofit/>
          </a:bodyPr>
          <a:lstStyle/>
          <a:p>
            <a:r>
              <a:rPr lang="en-US" dirty="0"/>
              <a:t>This column represents the percentage change in the stock's closing price from one day to the next. </a:t>
            </a:r>
          </a:p>
          <a:p>
            <a:r>
              <a:rPr lang="en-US" dirty="0"/>
              <a:t>Formula:  </a:t>
            </a:r>
          </a:p>
          <a:p>
            <a:pPr lvl="1"/>
            <a:r>
              <a:rPr lang="en-US" dirty="0"/>
              <a:t>Daily Return = (Closeₜ - Closeₜ₋₁) / Closeₜ₋₁</a:t>
            </a:r>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p:txBody>
          <a:bodyPr/>
          <a:lstStyle/>
          <a:p>
            <a:r>
              <a:rPr lang="en-US" dirty="0"/>
              <a:t>Log Return</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p:txBody>
          <a:bodyPr>
            <a:normAutofit/>
          </a:bodyPr>
          <a:lstStyle/>
          <a:p>
            <a:r>
              <a:rPr lang="en-US" dirty="0"/>
              <a:t>Logarithmic returns are often used in financial analysis and can be more appropriate for certain calculations. </a:t>
            </a:r>
          </a:p>
          <a:p>
            <a:r>
              <a:rPr lang="en-US" dirty="0"/>
              <a:t>Formula:   </a:t>
            </a:r>
          </a:p>
          <a:p>
            <a:pPr lvl="1"/>
            <a:r>
              <a:rPr lang="en-US" dirty="0"/>
              <a:t>Log Return = ln(Closeₜ / Closeₜ₋₁)</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p:txBody>
          <a:bodyPr/>
          <a:lstStyle/>
          <a:p>
            <a:r>
              <a:rPr lang="en-US" dirty="0"/>
              <a:t>Moving Averages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p:txBody>
          <a:bodyPr/>
          <a:lstStyle/>
          <a:p>
            <a:r>
              <a:rPr lang="en-US" dirty="0"/>
              <a:t>Moving averages smooth out price data to identify trends over a specified period.</a:t>
            </a:r>
          </a:p>
          <a:p>
            <a:r>
              <a:rPr lang="en-US" dirty="0"/>
              <a:t>Common types include the Simple Moving Average (SMA) and Exponential Moving Aveo4 log returns.</a:t>
            </a:r>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10</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2" name="Date Placeholder 3">
            <a:extLst>
              <a:ext uri="{FF2B5EF4-FFF2-40B4-BE49-F238E27FC236}">
                <a16:creationId xmlns:a16="http://schemas.microsoft.com/office/drawing/2014/main" id="{4DD34D67-E258-443E-8B33-EE16DD144A3A}"/>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17, 2024</a:t>
            </a:fld>
            <a:endParaRPr lang="en-US" dirty="0"/>
          </a:p>
        </p:txBody>
      </p:sp>
    </p:spTree>
    <p:extLst>
      <p:ext uri="{BB962C8B-B14F-4D97-AF65-F5344CB8AC3E}">
        <p14:creationId xmlns:p14="http://schemas.microsoft.com/office/powerpoint/2010/main" val="49548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964023" y="879063"/>
            <a:ext cx="9866537" cy="610863"/>
          </a:xfrm>
        </p:spPr>
        <p:txBody>
          <a:bodyPr>
            <a:normAutofit fontScale="90000"/>
          </a:bodyPr>
          <a:lstStyle/>
          <a:p>
            <a:r>
              <a:rPr lang="en-US" dirty="0"/>
              <a:t>Derived Columns for Advanced Analysis</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p:txBody>
          <a:bodyPr>
            <a:normAutofit/>
          </a:bodyPr>
          <a:lstStyle/>
          <a:p>
            <a:r>
              <a:rPr lang="en-US" dirty="0"/>
              <a:t>Relative Strength Index (RSI)</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86446"/>
            <a:ext cx="3036477" cy="1942138"/>
          </a:xfrm>
        </p:spPr>
        <p:txBody>
          <a:bodyPr>
            <a:normAutofit/>
          </a:bodyPr>
          <a:lstStyle/>
          <a:p>
            <a:r>
              <a:rPr lang="en-US" dirty="0"/>
              <a:t>RSI is a momentum oscillator that measures the speed and change of price movements. </a:t>
            </a:r>
          </a:p>
          <a:p>
            <a:r>
              <a:rPr lang="en-US" dirty="0"/>
              <a:t>It ranges from 0 to 100 and is used to identify overbought or ov5rsold conditions.</a:t>
            </a:r>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p:txBody>
          <a:bodyPr>
            <a:normAutofit fontScale="92500" lnSpcReduction="20000"/>
          </a:bodyPr>
          <a:lstStyle/>
          <a:p>
            <a:r>
              <a:rPr lang="en-US" dirty="0"/>
              <a:t>Moving Average Convergence Divergence (MACD)</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p:txBody>
          <a:bodyPr>
            <a:normAutofit/>
          </a:bodyPr>
          <a:lstStyle/>
          <a:p>
            <a:r>
              <a:rPr lang="en-US" dirty="0"/>
              <a:t>MACD is a trend-following momentum indicator that shows the relationship between two moving averages. </a:t>
            </a:r>
          </a:p>
          <a:p>
            <a:r>
              <a:rPr lang="en-US" dirty="0"/>
              <a:t>It consists of the MACD line, </a:t>
            </a:r>
            <a:r>
              <a:rPr lang="en-US" dirty="0" err="1"/>
              <a:t>sigcating</a:t>
            </a:r>
            <a:r>
              <a:rPr lang="en-US" dirty="0"/>
              <a:t> overbought or oversold conditions.</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p:txBody>
          <a:bodyPr/>
          <a:lstStyle/>
          <a:p>
            <a:r>
              <a:rPr lang="en-US" dirty="0"/>
              <a:t>Aggregate Sentiment Scores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p:txBody>
          <a:bodyPr/>
          <a:lstStyle/>
          <a:p>
            <a:r>
              <a:rPr lang="en-US" dirty="0"/>
              <a:t>Sentiment scores are aggregated by date to provide a holistic view of market sentiment over time.</a:t>
            </a:r>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11</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2" name="Date Placeholder 3">
            <a:extLst>
              <a:ext uri="{FF2B5EF4-FFF2-40B4-BE49-F238E27FC236}">
                <a16:creationId xmlns:a16="http://schemas.microsoft.com/office/drawing/2014/main" id="{4DD34D67-E258-443E-8B33-EE16DD144A3A}"/>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17, 2024</a:t>
            </a:fld>
            <a:endParaRPr lang="en-US" dirty="0"/>
          </a:p>
        </p:txBody>
      </p:sp>
    </p:spTree>
    <p:extLst>
      <p:ext uri="{BB962C8B-B14F-4D97-AF65-F5344CB8AC3E}">
        <p14:creationId xmlns:p14="http://schemas.microsoft.com/office/powerpoint/2010/main" val="4128487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97232D8-8C18-1A5E-EFC0-D29E97ADEC78}"/>
              </a:ext>
            </a:extLst>
          </p:cNvPr>
          <p:cNvPicPr>
            <a:picLocks noChangeAspect="1"/>
          </p:cNvPicPr>
          <p:nvPr/>
        </p:nvPicPr>
        <p:blipFill>
          <a:blip r:embed="rId3"/>
          <a:stretch>
            <a:fillRect/>
          </a:stretch>
        </p:blipFill>
        <p:spPr>
          <a:xfrm>
            <a:off x="2834640" y="1"/>
            <a:ext cx="7169150" cy="6777154"/>
          </a:xfrm>
          <a:prstGeom prst="rect">
            <a:avLst/>
          </a:prstGeom>
        </p:spPr>
      </p:pic>
      <p:sp>
        <p:nvSpPr>
          <p:cNvPr id="11" name="Title 1">
            <a:extLst>
              <a:ext uri="{FF2B5EF4-FFF2-40B4-BE49-F238E27FC236}">
                <a16:creationId xmlns:a16="http://schemas.microsoft.com/office/drawing/2014/main" id="{D10758C6-AF1C-5ADF-4C24-D017A228FF16}"/>
              </a:ext>
            </a:extLst>
          </p:cNvPr>
          <p:cNvSpPr>
            <a:spLocks noGrp="1"/>
          </p:cNvSpPr>
          <p:nvPr>
            <p:ph type="title"/>
          </p:nvPr>
        </p:nvSpPr>
        <p:spPr>
          <a:xfrm rot="16200000">
            <a:off x="-1880483" y="2823596"/>
            <a:ext cx="5874252" cy="1605283"/>
          </a:xfrm>
        </p:spPr>
        <p:txBody>
          <a:bodyPr>
            <a:normAutofit fontScale="90000"/>
          </a:bodyPr>
          <a:lstStyle/>
          <a:p>
            <a:r>
              <a:rPr lang="en-US" dirty="0">
                <a:solidFill>
                  <a:schemeClr val="bg1"/>
                </a:solidFill>
              </a:rPr>
              <a:t>Correlation Matrix between </a:t>
            </a:r>
            <a:r>
              <a:rPr lang="en-US" sz="4400" dirty="0">
                <a:solidFill>
                  <a:schemeClr val="bg1"/>
                </a:solidFill>
              </a:rPr>
              <a:t>Sentiment</a:t>
            </a:r>
            <a:r>
              <a:rPr lang="en-US" dirty="0">
                <a:solidFill>
                  <a:schemeClr val="bg1"/>
                </a:solidFill>
              </a:rPr>
              <a:t> and Stock Features</a:t>
            </a:r>
          </a:p>
        </p:txBody>
      </p:sp>
    </p:spTree>
    <p:extLst>
      <p:ext uri="{BB962C8B-B14F-4D97-AF65-F5344CB8AC3E}">
        <p14:creationId xmlns:p14="http://schemas.microsoft.com/office/powerpoint/2010/main" val="11459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8992777" cy="610863"/>
          </a:xfrm>
        </p:spPr>
        <p:txBody>
          <a:bodyPr>
            <a:normAutofit fontScale="90000"/>
          </a:bodyPr>
          <a:lstStyle/>
          <a:p>
            <a:r>
              <a:rPr lang="en-US" dirty="0"/>
              <a:t>Sentiment and Daily Return Over Time</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latin typeface="+mj-lt"/>
              </a:rPr>
              <a:t>MADE Project</a:t>
            </a:r>
            <a:r>
              <a:rPr lang="en-US" dirty="0"/>
              <a:t> </a:t>
            </a:r>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17, 2024</a:t>
            </a:fld>
            <a:endParaRPr lang="en-US" dirty="0"/>
          </a:p>
        </p:txBody>
      </p:sp>
      <p:pic>
        <p:nvPicPr>
          <p:cNvPr id="11" name="Picture 10">
            <a:extLst>
              <a:ext uri="{FF2B5EF4-FFF2-40B4-BE49-F238E27FC236}">
                <a16:creationId xmlns:a16="http://schemas.microsoft.com/office/drawing/2014/main" id="{F5A095D3-6715-D65C-9F59-B6BE3324DD64}"/>
              </a:ext>
            </a:extLst>
          </p:cNvPr>
          <p:cNvPicPr>
            <a:picLocks noChangeAspect="1"/>
          </p:cNvPicPr>
          <p:nvPr/>
        </p:nvPicPr>
        <p:blipFill>
          <a:blip r:embed="rId2"/>
          <a:stretch>
            <a:fillRect/>
          </a:stretch>
        </p:blipFill>
        <p:spPr>
          <a:xfrm>
            <a:off x="1233170" y="2225009"/>
            <a:ext cx="9486443" cy="4354862"/>
          </a:xfrm>
          <a:prstGeom prst="rect">
            <a:avLst/>
          </a:prstGeom>
        </p:spPr>
      </p:pic>
    </p:spTree>
    <p:extLst>
      <p:ext uri="{BB962C8B-B14F-4D97-AF65-F5344CB8AC3E}">
        <p14:creationId xmlns:p14="http://schemas.microsoft.com/office/powerpoint/2010/main" val="226270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10130697" cy="610863"/>
          </a:xfrm>
        </p:spPr>
        <p:txBody>
          <a:bodyPr>
            <a:normAutofit fontScale="90000"/>
          </a:bodyPr>
          <a:lstStyle/>
          <a:p>
            <a:pPr algn="l"/>
            <a:r>
              <a:rPr lang="en-US" b="1" i="0" dirty="0">
                <a:effectLst/>
                <a:latin typeface="Franklin Gothic Demi (Headings)"/>
              </a:rPr>
              <a:t>Rolling Correlation Between Sentiment and Daily Return</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14</a:t>
            </a:fld>
            <a:endParaRPr lang="en-US" dirty="0"/>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17, 2024</a:t>
            </a:fld>
            <a:endParaRPr lang="en-US" dirty="0"/>
          </a:p>
        </p:txBody>
      </p:sp>
      <p:pic>
        <p:nvPicPr>
          <p:cNvPr id="4" name="Picture 3">
            <a:extLst>
              <a:ext uri="{FF2B5EF4-FFF2-40B4-BE49-F238E27FC236}">
                <a16:creationId xmlns:a16="http://schemas.microsoft.com/office/drawing/2014/main" id="{181648C9-941C-8326-34B9-E44947A5FDC8}"/>
              </a:ext>
            </a:extLst>
          </p:cNvPr>
          <p:cNvPicPr>
            <a:picLocks noChangeAspect="1"/>
          </p:cNvPicPr>
          <p:nvPr/>
        </p:nvPicPr>
        <p:blipFill>
          <a:blip r:embed="rId2"/>
          <a:stretch>
            <a:fillRect/>
          </a:stretch>
        </p:blipFill>
        <p:spPr>
          <a:xfrm>
            <a:off x="1616710" y="2110451"/>
            <a:ext cx="8876208" cy="4605309"/>
          </a:xfrm>
          <a:prstGeom prst="rect">
            <a:avLst/>
          </a:prstGeom>
        </p:spPr>
      </p:pic>
    </p:spTree>
    <p:extLst>
      <p:ext uri="{BB962C8B-B14F-4D97-AF65-F5344CB8AC3E}">
        <p14:creationId xmlns:p14="http://schemas.microsoft.com/office/powerpoint/2010/main" val="2784241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7915817" cy="610863"/>
          </a:xfrm>
        </p:spPr>
        <p:txBody>
          <a:bodyPr>
            <a:normAutofit fontScale="90000"/>
          </a:bodyPr>
          <a:lstStyle/>
          <a:p>
            <a:pPr algn="l"/>
            <a:r>
              <a:rPr lang="en-US" b="1" i="0" dirty="0">
                <a:effectLst/>
                <a:latin typeface="Franklin Gothic Demi (Headings)"/>
              </a:rPr>
              <a:t>Impact of Extreme Sentiment on Daily Return</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15</a:t>
            </a:fld>
            <a:endParaRPr lang="en-US" dirty="0"/>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17, 2024</a:t>
            </a:fld>
            <a:endParaRPr lang="en-US" dirty="0"/>
          </a:p>
        </p:txBody>
      </p:sp>
      <p:pic>
        <p:nvPicPr>
          <p:cNvPr id="5" name="Picture 4">
            <a:extLst>
              <a:ext uri="{FF2B5EF4-FFF2-40B4-BE49-F238E27FC236}">
                <a16:creationId xmlns:a16="http://schemas.microsoft.com/office/drawing/2014/main" id="{4A57ED84-9E49-B23F-5B6C-5472A8E1DE8E}"/>
              </a:ext>
            </a:extLst>
          </p:cNvPr>
          <p:cNvPicPr>
            <a:picLocks noChangeAspect="1"/>
          </p:cNvPicPr>
          <p:nvPr/>
        </p:nvPicPr>
        <p:blipFill>
          <a:blip r:embed="rId2"/>
          <a:stretch>
            <a:fillRect/>
          </a:stretch>
        </p:blipFill>
        <p:spPr>
          <a:xfrm>
            <a:off x="1735365" y="2091373"/>
            <a:ext cx="9318715" cy="4524058"/>
          </a:xfrm>
          <a:prstGeom prst="rect">
            <a:avLst/>
          </a:prstGeom>
        </p:spPr>
      </p:pic>
    </p:spTree>
    <p:extLst>
      <p:ext uri="{BB962C8B-B14F-4D97-AF65-F5344CB8AC3E}">
        <p14:creationId xmlns:p14="http://schemas.microsoft.com/office/powerpoint/2010/main" val="2348130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10323737" cy="610863"/>
          </a:xfrm>
        </p:spPr>
        <p:txBody>
          <a:bodyPr>
            <a:normAutofit fontScale="90000"/>
          </a:bodyPr>
          <a:lstStyle/>
          <a:p>
            <a:r>
              <a:rPr lang="en-US" b="1" i="0" dirty="0">
                <a:effectLst/>
                <a:latin typeface="Franklin Gothic Demi (Headings)"/>
              </a:rPr>
              <a:t>Closing Prices and Aggregated Sentiment Scores Over Time</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16</a:t>
            </a:fld>
            <a:endParaRPr lang="en-US" dirty="0"/>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17, 2024</a:t>
            </a:fld>
            <a:endParaRPr lang="en-US" dirty="0"/>
          </a:p>
        </p:txBody>
      </p:sp>
      <p:pic>
        <p:nvPicPr>
          <p:cNvPr id="4" name="Picture 3">
            <a:extLst>
              <a:ext uri="{FF2B5EF4-FFF2-40B4-BE49-F238E27FC236}">
                <a16:creationId xmlns:a16="http://schemas.microsoft.com/office/drawing/2014/main" id="{CBDB0C1C-C21D-D584-E338-8CF4E219F5C0}"/>
              </a:ext>
            </a:extLst>
          </p:cNvPr>
          <p:cNvPicPr>
            <a:picLocks noChangeAspect="1"/>
          </p:cNvPicPr>
          <p:nvPr/>
        </p:nvPicPr>
        <p:blipFill>
          <a:blip r:embed="rId2"/>
          <a:stretch>
            <a:fillRect/>
          </a:stretch>
        </p:blipFill>
        <p:spPr>
          <a:xfrm>
            <a:off x="1372692" y="2044612"/>
            <a:ext cx="9671228" cy="4720269"/>
          </a:xfrm>
          <a:prstGeom prst="rect">
            <a:avLst/>
          </a:prstGeom>
        </p:spPr>
      </p:pic>
    </p:spTree>
    <p:extLst>
      <p:ext uri="{BB962C8B-B14F-4D97-AF65-F5344CB8AC3E}">
        <p14:creationId xmlns:p14="http://schemas.microsoft.com/office/powerpoint/2010/main" val="1091450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10323737" cy="610863"/>
          </a:xfrm>
        </p:spPr>
        <p:txBody>
          <a:bodyPr>
            <a:normAutofit fontScale="90000"/>
          </a:bodyPr>
          <a:lstStyle/>
          <a:p>
            <a:r>
              <a:rPr lang="en-US" b="1" i="0" dirty="0">
                <a:effectLst/>
                <a:latin typeface="Franklin Gothic Demi (Headings)"/>
              </a:rPr>
              <a:t>Closing Prices and Moving Averages Over Time</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17</a:t>
            </a:fld>
            <a:endParaRPr lang="en-US" dirty="0"/>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17, 2024</a:t>
            </a:fld>
            <a:endParaRPr lang="en-US" dirty="0"/>
          </a:p>
        </p:txBody>
      </p:sp>
      <p:pic>
        <p:nvPicPr>
          <p:cNvPr id="5" name="Picture 4">
            <a:extLst>
              <a:ext uri="{FF2B5EF4-FFF2-40B4-BE49-F238E27FC236}">
                <a16:creationId xmlns:a16="http://schemas.microsoft.com/office/drawing/2014/main" id="{89C5191F-E0A6-D912-EAFE-B63527793491}"/>
              </a:ext>
            </a:extLst>
          </p:cNvPr>
          <p:cNvPicPr>
            <a:picLocks noChangeAspect="1"/>
          </p:cNvPicPr>
          <p:nvPr/>
        </p:nvPicPr>
        <p:blipFill>
          <a:blip r:embed="rId2"/>
          <a:stretch>
            <a:fillRect/>
          </a:stretch>
        </p:blipFill>
        <p:spPr>
          <a:xfrm>
            <a:off x="1583783" y="2026831"/>
            <a:ext cx="9277257" cy="4668666"/>
          </a:xfrm>
          <a:prstGeom prst="rect">
            <a:avLst/>
          </a:prstGeom>
        </p:spPr>
      </p:pic>
    </p:spTree>
    <p:extLst>
      <p:ext uri="{BB962C8B-B14F-4D97-AF65-F5344CB8AC3E}">
        <p14:creationId xmlns:p14="http://schemas.microsoft.com/office/powerpoint/2010/main" val="3104752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10323737" cy="610863"/>
          </a:xfrm>
        </p:spPr>
        <p:txBody>
          <a:bodyPr>
            <a:normAutofit fontScale="90000"/>
          </a:bodyPr>
          <a:lstStyle/>
          <a:p>
            <a:r>
              <a:rPr lang="en-US" b="1" i="0" dirty="0">
                <a:effectLst/>
                <a:latin typeface="Franklin Gothic Demi (Headings)"/>
              </a:rPr>
              <a:t>Stock Percentage Change and Sentiment Over Time</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18</a:t>
            </a:fld>
            <a:endParaRPr lang="en-US" dirty="0"/>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17, 2024</a:t>
            </a:fld>
            <a:endParaRPr lang="en-US" dirty="0"/>
          </a:p>
        </p:txBody>
      </p:sp>
      <p:pic>
        <p:nvPicPr>
          <p:cNvPr id="4" name="Picture 3">
            <a:extLst>
              <a:ext uri="{FF2B5EF4-FFF2-40B4-BE49-F238E27FC236}">
                <a16:creationId xmlns:a16="http://schemas.microsoft.com/office/drawing/2014/main" id="{3CE07628-3EBD-F927-8456-93026CE4F9A7}"/>
              </a:ext>
            </a:extLst>
          </p:cNvPr>
          <p:cNvPicPr>
            <a:picLocks noChangeAspect="1"/>
          </p:cNvPicPr>
          <p:nvPr/>
        </p:nvPicPr>
        <p:blipFill>
          <a:blip r:embed="rId2"/>
          <a:stretch>
            <a:fillRect/>
          </a:stretch>
        </p:blipFill>
        <p:spPr>
          <a:xfrm>
            <a:off x="2003425" y="2136995"/>
            <a:ext cx="8428990" cy="4558930"/>
          </a:xfrm>
          <a:prstGeom prst="rect">
            <a:avLst/>
          </a:prstGeom>
        </p:spPr>
      </p:pic>
    </p:spTree>
    <p:extLst>
      <p:ext uri="{BB962C8B-B14F-4D97-AF65-F5344CB8AC3E}">
        <p14:creationId xmlns:p14="http://schemas.microsoft.com/office/powerpoint/2010/main" val="3340293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10323737" cy="610863"/>
          </a:xfrm>
        </p:spPr>
        <p:txBody>
          <a:bodyPr>
            <a:normAutofit/>
          </a:bodyPr>
          <a:lstStyle/>
          <a:p>
            <a:pPr algn="l"/>
            <a:r>
              <a:rPr lang="en-US" b="1" i="0" dirty="0">
                <a:effectLst/>
                <a:latin typeface="Franklin Gothic Demi (Headings)"/>
              </a:rPr>
              <a:t>OLS Regression Results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19</a:t>
            </a:fld>
            <a:endParaRPr lang="en-US" dirty="0"/>
          </a:p>
        </p:txBody>
      </p:sp>
      <p:pic>
        <p:nvPicPr>
          <p:cNvPr id="5" name="Picture 4">
            <a:extLst>
              <a:ext uri="{FF2B5EF4-FFF2-40B4-BE49-F238E27FC236}">
                <a16:creationId xmlns:a16="http://schemas.microsoft.com/office/drawing/2014/main" id="{6D5F5D13-230C-FF0F-F843-A05975C5F71B}"/>
              </a:ext>
            </a:extLst>
          </p:cNvPr>
          <p:cNvPicPr>
            <a:picLocks noChangeAspect="1"/>
          </p:cNvPicPr>
          <p:nvPr/>
        </p:nvPicPr>
        <p:blipFill rotWithShape="1">
          <a:blip r:embed="rId2"/>
          <a:srcRect t="6481"/>
          <a:stretch/>
        </p:blipFill>
        <p:spPr>
          <a:xfrm>
            <a:off x="3923801" y="1828800"/>
            <a:ext cx="7925801" cy="4889788"/>
          </a:xfrm>
          <a:prstGeom prst="rect">
            <a:avLst/>
          </a:prstGeom>
        </p:spPr>
      </p:pic>
    </p:spTree>
    <p:extLst>
      <p:ext uri="{BB962C8B-B14F-4D97-AF65-F5344CB8AC3E}">
        <p14:creationId xmlns:p14="http://schemas.microsoft.com/office/powerpoint/2010/main" val="194711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a:lstStyle/>
          <a:p>
            <a:r>
              <a:rPr lang="en-US" dirty="0"/>
              <a:t>Exploring the relationship between market sentiments and stock prices.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a:lstStyle/>
          <a:p>
            <a:r>
              <a:rPr lang="en-US" dirty="0"/>
              <a:t>Influence of Social Media and News Sentiments</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Motivation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a:lstStyle/>
          <a:p>
            <a:r>
              <a:rPr lang="en-US" dirty="0"/>
              <a:t>Data Pipeline, Exploratory &amp; Statistical analysis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Methodology</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a:lstStyle/>
          <a:p>
            <a:r>
              <a:rPr lang="en-US" dirty="0"/>
              <a:t>Stock Price Data &amp; News Datasets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Data Sources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369332"/>
          </a:xfrm>
        </p:spPr>
        <p:txBody>
          <a:bodyPr/>
          <a:lstStyle/>
          <a:p>
            <a:r>
              <a:rPr lang="en-US" dirty="0"/>
              <a:t>Financial Metrics and Technical Indicators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In-dept Analysis</a:t>
            </a:r>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latin typeface="+mj-lt"/>
              </a:rPr>
              <a:t>MADE Project</a:t>
            </a:r>
            <a:r>
              <a:rPr lang="en-US" dirty="0"/>
              <a:t> </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45" name="Date Placeholder 3">
            <a:extLst>
              <a:ext uri="{FF2B5EF4-FFF2-40B4-BE49-F238E27FC236}">
                <a16:creationId xmlns:a16="http://schemas.microsoft.com/office/drawing/2014/main" id="{3B4069FE-8724-4CE0-9B3C-6D59B9B5FD9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17, 2024</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Conclusion</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dirty="0"/>
              <a:t>News Sentiment Analysis</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p:txBody>
          <a:bodyPr/>
          <a:lstStyle/>
          <a:p>
            <a:r>
              <a:rPr lang="en-US" dirty="0"/>
              <a:t>Examined the influence of news sentiments on stock prices using 2021 data.</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p:txBody>
          <a:bodyPr/>
          <a:lstStyle/>
          <a:p>
            <a:r>
              <a:rPr lang="en-US" dirty="0"/>
              <a:t>Key Findings</a:t>
            </a: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p:txBody>
          <a:bodyPr/>
          <a:lstStyle/>
          <a:p>
            <a:r>
              <a:rPr lang="en-US" dirty="0"/>
              <a:t>High sentiment scores positively affect market dynamics; low scores correlate with downturns.</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a:xfrm>
            <a:off x="6096000" y="3429000"/>
            <a:ext cx="4838700" cy="315915"/>
          </a:xfrm>
        </p:spPr>
        <p:txBody>
          <a:bodyPr/>
          <a:lstStyle/>
          <a:p>
            <a:r>
              <a:rPr lang="en-US" dirty="0"/>
              <a:t>Statistical Insight</a:t>
            </a:r>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5"/>
          </p:nvPr>
        </p:nvSpPr>
        <p:spPr>
          <a:xfrm>
            <a:off x="6096000" y="3799904"/>
            <a:ext cx="4838700" cy="908340"/>
          </a:xfrm>
        </p:spPr>
        <p:txBody>
          <a:bodyPr/>
          <a:lstStyle/>
          <a:p>
            <a:r>
              <a:rPr lang="en-US" dirty="0"/>
              <a:t>OLS regression shows a modest but significant link between sentiment scores and stock returns.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20</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17, 2024</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erson running up stair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907623" y="3639023"/>
            <a:ext cx="4914900" cy="588795"/>
          </a:xfrm>
        </p:spPr>
        <p:txBody>
          <a:bodyPr/>
          <a:lstStyle/>
          <a:p>
            <a:r>
              <a:rPr lang="en-US" b="1" dirty="0"/>
              <a:t>Mohammad Ahmed</a:t>
            </a:r>
          </a:p>
          <a:p>
            <a:r>
              <a:rPr lang="en-US" b="1" dirty="0"/>
              <a:t>mohammad.ahmed@fau.de</a:t>
            </a:r>
            <a:endParaRPr lang="en-US" dirty="0"/>
          </a:p>
        </p:txBody>
      </p:sp>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marL="342900" indent="-342900" algn="l">
              <a:buFont typeface="Arial" panose="020B0604020202020204" pitchFamily="34" charset="0"/>
              <a:buChar char="•"/>
            </a:pPr>
            <a:r>
              <a:rPr lang="en-US" sz="2000" dirty="0"/>
              <a:t>Exploring the relationship between market sentiments and stock prices.</a:t>
            </a:r>
          </a:p>
          <a:p>
            <a:pPr marL="342900" indent="-342900" algn="l">
              <a:buFont typeface="Arial" panose="020B0604020202020204" pitchFamily="34" charset="0"/>
              <a:buChar char="•"/>
            </a:pPr>
            <a:r>
              <a:rPr lang="en-US" sz="2000" dirty="0"/>
              <a:t>Seeks to determine the extent to which social media and news sentiments affect stock prices.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latin typeface="+mj-lt"/>
              </a:rPr>
              <a:t>MADE Project</a:t>
            </a:r>
            <a:r>
              <a:rPr lang="en-US" dirty="0"/>
              <a:t> </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17, 2024</a:t>
            </a:fld>
            <a:endParaRPr lang="en-US" dirty="0"/>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Motivation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marL="342900" indent="-342900" algn="l">
              <a:buFont typeface="Arial" panose="020B0604020202020204" pitchFamily="34" charset="0"/>
              <a:buChar char="•"/>
            </a:pPr>
            <a:r>
              <a:rPr lang="en-US" sz="2000" dirty="0"/>
              <a:t>Recognizes the growing impact of sentiments on social media and news platforms in shaping stock market dynamics.</a:t>
            </a:r>
          </a:p>
          <a:p>
            <a:pPr marL="342900" indent="-342900" algn="l">
              <a:buFont typeface="Arial" panose="020B0604020202020204" pitchFamily="34" charset="0"/>
              <a:buChar char="•"/>
            </a:pPr>
            <a:r>
              <a:rPr lang="en-US" sz="2000" dirty="0"/>
              <a:t>Highlights the need to understand the correlation between market sentiments and stock prices for effective investment strategies in a digitally interconnected financial landscape.</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latin typeface="+mj-lt"/>
              </a:rPr>
              <a:t>MADE Project</a:t>
            </a:r>
            <a:r>
              <a:rPr lang="en-US" dirty="0"/>
              <a:t> </a:t>
            </a:r>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17, 2024</a:t>
            </a:fld>
            <a:endParaRPr lang="en-US" dirty="0"/>
          </a:p>
        </p:txBody>
      </p:sp>
      <p:pic>
        <p:nvPicPr>
          <p:cNvPr id="11" name="Picture Placeholder 10" descr="Close-up of hands tearing a piece of paper with the words i can't&#10;&#10;Description automatically generated">
            <a:extLst>
              <a:ext uri="{FF2B5EF4-FFF2-40B4-BE49-F238E27FC236}">
                <a16:creationId xmlns:a16="http://schemas.microsoft.com/office/drawing/2014/main" id="{D19F01FF-983D-4AD8-172E-6A72A15FB023}"/>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0561" r="20561"/>
          <a:stretch>
            <a:fillRect/>
          </a:stretch>
        </p:blipFill>
        <p:spPr/>
      </p:pic>
    </p:spTree>
    <p:extLst>
      <p:ext uri="{BB962C8B-B14F-4D97-AF65-F5344CB8AC3E}">
        <p14:creationId xmlns:p14="http://schemas.microsoft.com/office/powerpoint/2010/main" val="1954048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7702457" cy="610863"/>
          </a:xfrm>
        </p:spPr>
        <p:txBody>
          <a:bodyPr>
            <a:normAutofit/>
          </a:bodyPr>
          <a:lstStyle/>
          <a:p>
            <a:r>
              <a:rPr lang="en-US" dirty="0"/>
              <a:t>Methodology – Pipeline</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4" y="2568686"/>
            <a:ext cx="2838165" cy="186587"/>
          </a:xfrm>
        </p:spPr>
        <p:txBody>
          <a:bodyPr/>
          <a:lstStyle/>
          <a:p>
            <a:r>
              <a:rPr lang="en-US" dirty="0"/>
              <a:t>Kaggle Dataset Download</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4" y="2934856"/>
            <a:ext cx="2695925" cy="712584"/>
          </a:xfrm>
        </p:spPr>
        <p:txBody>
          <a:bodyPr/>
          <a:lstStyle/>
          <a:p>
            <a:r>
              <a:rPr lang="en-US" dirty="0"/>
              <a:t>Utilizes the Kaggle API to download datasets related to stock exchange data and news articles.</a:t>
            </a:r>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458068"/>
            <a:ext cx="2540344" cy="186587"/>
          </a:xfrm>
        </p:spPr>
        <p:txBody>
          <a:bodyPr/>
          <a:lstStyle/>
          <a:p>
            <a:r>
              <a:rPr lang="en-US" dirty="0"/>
              <a:t>Dataset Preprocessing</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8" y="4752047"/>
            <a:ext cx="2452201" cy="879927"/>
          </a:xfrm>
        </p:spPr>
        <p:txBody>
          <a:bodyPr/>
          <a:lstStyle/>
          <a:p>
            <a:r>
              <a:rPr lang="en-US" dirty="0"/>
              <a:t>Renames columns, handles datetime formats, and filters data to focus on the relevant time period (e.g., 2021).</a:t>
            </a:r>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568686"/>
            <a:ext cx="2133600" cy="205837"/>
          </a:xfrm>
        </p:spPr>
        <p:txBody>
          <a:bodyPr/>
          <a:lstStyle/>
          <a:p>
            <a:r>
              <a:rPr lang="en-US" dirty="0"/>
              <a:t>SQLite Migration</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934856"/>
            <a:ext cx="2133600" cy="369332"/>
          </a:xfrm>
        </p:spPr>
        <p:txBody>
          <a:bodyPr/>
          <a:lstStyle/>
          <a:p>
            <a:r>
              <a:rPr lang="en-US" dirty="0"/>
              <a:t>Creates an SQLite engine and migrates data to appropriate tables with specified rules</a:t>
            </a:r>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397108"/>
            <a:ext cx="2133600" cy="205837"/>
          </a:xfrm>
        </p:spPr>
        <p:txBody>
          <a:bodyPr/>
          <a:lstStyle/>
          <a:p>
            <a:r>
              <a:rPr lang="en-US" dirty="0"/>
              <a:t>Overall Pipeline</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1" y="4782528"/>
            <a:ext cx="2133600" cy="968032"/>
          </a:xfrm>
        </p:spPr>
        <p:txBody>
          <a:bodyPr/>
          <a:lstStyle/>
          <a:p>
            <a:r>
              <a:rPr lang="en-US" dirty="0"/>
              <a:t>Calls functions sequentially to ensure a streamlined process from dataset download to SQLite migration.</a:t>
            </a:r>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a:lstStyle/>
          <a:p>
            <a:fld id="{294A09A9-5501-47C1-A89A-A340965A2BE2}" type="slidenum">
              <a:rPr lang="en-US" smtClean="0"/>
              <a:pPr/>
              <a:t>5</a:t>
            </a:fld>
            <a:endParaRPr lang="en-US" dirty="0"/>
          </a:p>
        </p:txBody>
      </p:sp>
      <p:sp>
        <p:nvSpPr>
          <p:cNvPr id="12" name="Footer Placeholder 11">
            <a:extLst>
              <a:ext uri="{FF2B5EF4-FFF2-40B4-BE49-F238E27FC236}">
                <a16:creationId xmlns:a16="http://schemas.microsoft.com/office/drawing/2014/main" id="{6F29C953-E914-EE4E-B001-1E1EAD7BFD8A}"/>
              </a:ext>
            </a:extLst>
          </p:cNvPr>
          <p:cNvSpPr>
            <a:spLocks noGrp="1"/>
          </p:cNvSpPr>
          <p:nvPr>
            <p:ph type="ftr" sz="quarter" idx="37"/>
          </p:nvPr>
        </p:nvSpPr>
        <p:spPr>
          <a:xfrm>
            <a:off x="1494790" y="6332220"/>
            <a:ext cx="1497330" cy="247651"/>
          </a:xfrm>
        </p:spPr>
        <p:txBody>
          <a:bodyPr/>
          <a:lstStyle/>
          <a:p>
            <a:r>
              <a:rPr lang="en-US" dirty="0"/>
              <a:t>Annual Review</a:t>
            </a:r>
          </a:p>
        </p:txBody>
      </p:sp>
      <p:sp>
        <p:nvSpPr>
          <p:cNvPr id="26" name="Date Placeholder 3">
            <a:extLst>
              <a:ext uri="{FF2B5EF4-FFF2-40B4-BE49-F238E27FC236}">
                <a16:creationId xmlns:a16="http://schemas.microsoft.com/office/drawing/2014/main" id="{C0D329C2-CF39-40AB-883B-A1173005F10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17, 2024</a:t>
            </a:fld>
            <a:endParaRPr lang="en-US" dirty="0"/>
          </a:p>
        </p:txBody>
      </p:sp>
    </p:spTree>
    <p:extLst>
      <p:ext uri="{BB962C8B-B14F-4D97-AF65-F5344CB8AC3E}">
        <p14:creationId xmlns:p14="http://schemas.microsoft.com/office/powerpoint/2010/main" val="250910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7265577" cy="610863"/>
          </a:xfrm>
        </p:spPr>
        <p:txBody>
          <a:bodyPr>
            <a:normAutofit/>
          </a:bodyPr>
          <a:lstStyle/>
          <a:p>
            <a:r>
              <a:rPr lang="en-US" dirty="0"/>
              <a:t>Methodology - Analysis</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4" y="2568686"/>
            <a:ext cx="2838165" cy="186587"/>
          </a:xfrm>
        </p:spPr>
        <p:txBody>
          <a:bodyPr/>
          <a:lstStyle/>
          <a:p>
            <a:r>
              <a:rPr lang="en-US" dirty="0"/>
              <a:t>SQLite Data Retrieval</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4" y="2934856"/>
            <a:ext cx="2695925" cy="712584"/>
          </a:xfrm>
        </p:spPr>
        <p:txBody>
          <a:bodyPr/>
          <a:lstStyle/>
          <a:p>
            <a:r>
              <a:rPr lang="en-US" dirty="0"/>
              <a:t>Executes SQL queries or utilizes Pandas to fetch relevant datasets for analysis.</a:t>
            </a:r>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458068"/>
            <a:ext cx="2540344" cy="186587"/>
          </a:xfrm>
        </p:spPr>
        <p:txBody>
          <a:bodyPr/>
          <a:lstStyle/>
          <a:p>
            <a:r>
              <a:rPr lang="en-US" dirty="0"/>
              <a:t>Exploratory Data Analysis (EDA)</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8" y="5056847"/>
            <a:ext cx="2452201" cy="879927"/>
          </a:xfrm>
        </p:spPr>
        <p:txBody>
          <a:bodyPr/>
          <a:lstStyle/>
          <a:p>
            <a:r>
              <a:rPr lang="en-US" dirty="0"/>
              <a:t>Creates visualizations and summary statistics to identify patterns and trends.</a:t>
            </a:r>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416286"/>
            <a:ext cx="2133600" cy="205837"/>
          </a:xfrm>
        </p:spPr>
        <p:txBody>
          <a:bodyPr/>
          <a:lstStyle/>
          <a:p>
            <a:r>
              <a:rPr lang="en-US" dirty="0"/>
              <a:t>Statistical Analysis and Modeling</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2" y="3005975"/>
            <a:ext cx="2431537" cy="712583"/>
          </a:xfrm>
        </p:spPr>
        <p:txBody>
          <a:bodyPr/>
          <a:lstStyle/>
          <a:p>
            <a:r>
              <a:rPr lang="en-US" dirty="0"/>
              <a:t>Applies modeling techniques to further explore correlations and relationships within the data.</a:t>
            </a:r>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397108"/>
            <a:ext cx="2133600" cy="205837"/>
          </a:xfrm>
        </p:spPr>
        <p:txBody>
          <a:bodyPr/>
          <a:lstStyle/>
          <a:p>
            <a:r>
              <a:rPr lang="en-US" dirty="0"/>
              <a:t>Real-World Trading Scenarios</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1" y="4975568"/>
            <a:ext cx="2133600" cy="693712"/>
          </a:xfrm>
        </p:spPr>
        <p:txBody>
          <a:bodyPr/>
          <a:lstStyle/>
          <a:p>
            <a:r>
              <a:rPr lang="en-US" dirty="0"/>
              <a:t>Explores the practical applicability of the insights gained in real-world</a:t>
            </a:r>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a:lstStyle/>
          <a:p>
            <a:fld id="{294A09A9-5501-47C1-A89A-A340965A2BE2}" type="slidenum">
              <a:rPr lang="en-US" smtClean="0"/>
              <a:pPr/>
              <a:t>6</a:t>
            </a:fld>
            <a:endParaRPr lang="en-US" dirty="0"/>
          </a:p>
        </p:txBody>
      </p:sp>
      <p:sp>
        <p:nvSpPr>
          <p:cNvPr id="12" name="Footer Placeholder 11">
            <a:extLst>
              <a:ext uri="{FF2B5EF4-FFF2-40B4-BE49-F238E27FC236}">
                <a16:creationId xmlns:a16="http://schemas.microsoft.com/office/drawing/2014/main" id="{6F29C953-E914-EE4E-B001-1E1EAD7BFD8A}"/>
              </a:ext>
            </a:extLst>
          </p:cNvPr>
          <p:cNvSpPr>
            <a:spLocks noGrp="1"/>
          </p:cNvSpPr>
          <p:nvPr>
            <p:ph type="ftr" sz="quarter" idx="37"/>
          </p:nvPr>
        </p:nvSpPr>
        <p:spPr>
          <a:xfrm>
            <a:off x="1494790" y="6332220"/>
            <a:ext cx="1497330" cy="247651"/>
          </a:xfrm>
        </p:spPr>
        <p:txBody>
          <a:bodyPr/>
          <a:lstStyle/>
          <a:p>
            <a:r>
              <a:rPr lang="en-US" dirty="0"/>
              <a:t>Annual Review</a:t>
            </a:r>
          </a:p>
        </p:txBody>
      </p:sp>
      <p:sp>
        <p:nvSpPr>
          <p:cNvPr id="26" name="Date Placeholder 3">
            <a:extLst>
              <a:ext uri="{FF2B5EF4-FFF2-40B4-BE49-F238E27FC236}">
                <a16:creationId xmlns:a16="http://schemas.microsoft.com/office/drawing/2014/main" id="{C0D329C2-CF39-40AB-883B-A1173005F10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17, 2024</a:t>
            </a:fld>
            <a:endParaRPr lang="en-US" dirty="0"/>
          </a:p>
        </p:txBody>
      </p:sp>
    </p:spTree>
    <p:extLst>
      <p:ext uri="{BB962C8B-B14F-4D97-AF65-F5344CB8AC3E}">
        <p14:creationId xmlns:p14="http://schemas.microsoft.com/office/powerpoint/2010/main" val="155972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Data Sources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dirty="0"/>
              <a:t>Stock Price Data</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normAutofit/>
          </a:bodyPr>
          <a:lstStyle/>
          <a:p>
            <a:pPr marL="0" indent="0">
              <a:buNone/>
            </a:pPr>
            <a:r>
              <a:rPr lang="en-US" dirty="0"/>
              <a:t>We sourced daily price data for global stock exchanges, including indexes from the United States, China, Canada, Germany, Japan, and more. This data was obtained from Kaggle, and it encompasses several decades of historical data from Yahoo Finance.</a:t>
            </a:r>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r>
              <a:rPr lang="en-US" dirty="0"/>
              <a:t>News Data</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362700" y="2799146"/>
            <a:ext cx="4756241" cy="2809174"/>
          </a:xfrm>
        </p:spPr>
        <p:txBody>
          <a:bodyPr>
            <a:normAutofit/>
          </a:bodyPr>
          <a:lstStyle/>
          <a:p>
            <a:pPr marL="0" indent="0">
              <a:buNone/>
            </a:pPr>
            <a:r>
              <a:rPr lang="en-US" dirty="0"/>
              <a:t>Two datasets from Kaggle were utilized for news sentiment analysis. The first dataset contains news headlines published over nineteen years by the Australian Broadcasting Corporation (ABC). The second dataset collects RSS feeds from BBC News using a self-updating mechanism.</a:t>
            </a:r>
          </a:p>
          <a:p>
            <a:r>
              <a:rPr lang="en-US" dirty="0"/>
              <a:t>ABC News Data</a:t>
            </a:r>
          </a:p>
          <a:p>
            <a:r>
              <a:rPr lang="en-US" dirty="0"/>
              <a:t>BBC News Data</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7</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17, 2024</a:t>
            </a:fld>
            <a:endParaRPr lang="en-US" dirty="0"/>
          </a:p>
        </p:txBody>
      </p:sp>
    </p:spTree>
    <p:extLst>
      <p:ext uri="{BB962C8B-B14F-4D97-AF65-F5344CB8AC3E}">
        <p14:creationId xmlns:p14="http://schemas.microsoft.com/office/powerpoint/2010/main" val="76767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1" name="Picture Placeholder 30" descr="A person looking at a drawing of various business ideas&#10;&#10;Description automatically generated">
            <a:extLst>
              <a:ext uri="{FF2B5EF4-FFF2-40B4-BE49-F238E27FC236}">
                <a16:creationId xmlns:a16="http://schemas.microsoft.com/office/drawing/2014/main" id="{95A1C06F-2105-7887-9B10-DEBBFDAE03E4}"/>
              </a:ext>
            </a:extLst>
          </p:cNvPr>
          <p:cNvPicPr>
            <a:picLocks noGrp="1" noChangeAspect="1"/>
          </p:cNvPicPr>
          <p:nvPr>
            <p:ph type="pic" sz="quarter" idx="13"/>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normAutofit/>
          </a:bodyPr>
          <a:lstStyle/>
          <a:p>
            <a:r>
              <a:rPr lang="en-US" dirty="0"/>
              <a:t>Analysis</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8119017" cy="610863"/>
          </a:xfrm>
        </p:spPr>
        <p:txBody>
          <a:bodyPr>
            <a:normAutofit/>
          </a:bodyPr>
          <a:lstStyle/>
          <a:p>
            <a:r>
              <a:rPr lang="en-US" dirty="0"/>
              <a:t>Initial Configuration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4572001" cy="1927037"/>
          </a:xfrm>
        </p:spPr>
        <p:txBody>
          <a:bodyPr/>
          <a:lstStyle/>
          <a:p>
            <a:pPr marL="342900" indent="-342900" algn="l">
              <a:buFont typeface="Arial" panose="020B0604020202020204" pitchFamily="34" charset="0"/>
              <a:buChar char="•"/>
            </a:pPr>
            <a:r>
              <a:rPr lang="en-US" sz="2000" dirty="0"/>
              <a:t>Generating a list of Stock Index</a:t>
            </a:r>
          </a:p>
          <a:p>
            <a:pPr marL="342900" indent="-342900" algn="l">
              <a:buFont typeface="Arial" panose="020B0604020202020204" pitchFamily="34" charset="0"/>
              <a:buChar char="•"/>
            </a:pPr>
            <a:r>
              <a:rPr lang="en-US" sz="2000" dirty="0"/>
              <a:t>Stock Index selection</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9</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latin typeface="+mj-lt"/>
              </a:rPr>
              <a:t>MADE Project</a:t>
            </a:r>
            <a:r>
              <a:rPr lang="en-US" dirty="0"/>
              <a:t> </a:t>
            </a:r>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January 17, 2024</a:t>
            </a:fld>
            <a:endParaRPr lang="en-US" dirty="0"/>
          </a:p>
        </p:txBody>
      </p:sp>
      <p:pic>
        <p:nvPicPr>
          <p:cNvPr id="10" name="Picture 9">
            <a:extLst>
              <a:ext uri="{FF2B5EF4-FFF2-40B4-BE49-F238E27FC236}">
                <a16:creationId xmlns:a16="http://schemas.microsoft.com/office/drawing/2014/main" id="{69129194-637E-11DE-6847-DF5482BB4732}"/>
              </a:ext>
            </a:extLst>
          </p:cNvPr>
          <p:cNvPicPr>
            <a:picLocks noChangeAspect="1"/>
          </p:cNvPicPr>
          <p:nvPr/>
        </p:nvPicPr>
        <p:blipFill>
          <a:blip r:embed="rId2"/>
          <a:stretch>
            <a:fillRect/>
          </a:stretch>
        </p:blipFill>
        <p:spPr>
          <a:xfrm>
            <a:off x="9083040" y="1489926"/>
            <a:ext cx="2012857" cy="3358595"/>
          </a:xfrm>
          <a:prstGeom prst="rect">
            <a:avLst/>
          </a:prstGeom>
        </p:spPr>
      </p:pic>
      <p:pic>
        <p:nvPicPr>
          <p:cNvPr id="13" name="Picture 12">
            <a:extLst>
              <a:ext uri="{FF2B5EF4-FFF2-40B4-BE49-F238E27FC236}">
                <a16:creationId xmlns:a16="http://schemas.microsoft.com/office/drawing/2014/main" id="{B59A9954-42AE-53E1-D3F3-BCF2B0C25071}"/>
              </a:ext>
            </a:extLst>
          </p:cNvPr>
          <p:cNvPicPr>
            <a:picLocks noChangeAspect="1"/>
          </p:cNvPicPr>
          <p:nvPr/>
        </p:nvPicPr>
        <p:blipFill>
          <a:blip r:embed="rId3"/>
          <a:stretch>
            <a:fillRect/>
          </a:stretch>
        </p:blipFill>
        <p:spPr>
          <a:xfrm>
            <a:off x="2883475" y="4920192"/>
            <a:ext cx="8212422" cy="1104282"/>
          </a:xfrm>
          <a:prstGeom prst="rect">
            <a:avLst/>
          </a:prstGeom>
        </p:spPr>
      </p:pic>
      <p:sp>
        <p:nvSpPr>
          <p:cNvPr id="14" name="Oval 13">
            <a:extLst>
              <a:ext uri="{FF2B5EF4-FFF2-40B4-BE49-F238E27FC236}">
                <a16:creationId xmlns:a16="http://schemas.microsoft.com/office/drawing/2014/main" id="{476BEF77-B59D-419B-650E-F620CDFD71CC}"/>
              </a:ext>
            </a:extLst>
          </p:cNvPr>
          <p:cNvSpPr/>
          <p:nvPr/>
        </p:nvSpPr>
        <p:spPr>
          <a:xfrm>
            <a:off x="9956800" y="4950672"/>
            <a:ext cx="609600" cy="35284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376782"/>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446DA3-37A7-4516-A4F6-8B99D0D312B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{55AC8090-066D-49DB-9E9F-11C235444FDE}tf78853419_win32</Template>
  <TotalTime>59</TotalTime>
  <Words>775</Words>
  <Application>Microsoft Office PowerPoint</Application>
  <PresentationFormat>Widescreen</PresentationFormat>
  <Paragraphs>135</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Franklin Gothic Book</vt:lpstr>
      <vt:lpstr>Franklin Gothic Demi</vt:lpstr>
      <vt:lpstr>Franklin Gothic Demi (Headings)</vt:lpstr>
      <vt:lpstr>Wingdings</vt:lpstr>
      <vt:lpstr>Theme1</vt:lpstr>
      <vt:lpstr>Quantifying Market Sentiment and Its Impact on Stock Prices  An In-depth Analysis</vt:lpstr>
      <vt:lpstr>Agenda</vt:lpstr>
      <vt:lpstr>Introduction</vt:lpstr>
      <vt:lpstr>Motivation</vt:lpstr>
      <vt:lpstr>Methodology – Pipeline</vt:lpstr>
      <vt:lpstr>Methodology - Analysis</vt:lpstr>
      <vt:lpstr>Data Sources</vt:lpstr>
      <vt:lpstr>Analysis</vt:lpstr>
      <vt:lpstr>Initial Configuration</vt:lpstr>
      <vt:lpstr>Derived Columns for Advanced Analysis</vt:lpstr>
      <vt:lpstr>Derived Columns for Advanced Analysis</vt:lpstr>
      <vt:lpstr>Correlation Matrix between Sentiment and Stock Features</vt:lpstr>
      <vt:lpstr>Sentiment and Daily Return Over Time</vt:lpstr>
      <vt:lpstr>Rolling Correlation Between Sentiment and Daily Return</vt:lpstr>
      <vt:lpstr>Impact of Extreme Sentiment on Daily Return</vt:lpstr>
      <vt:lpstr>Closing Prices and Aggregated Sentiment Scores Over Time</vt:lpstr>
      <vt:lpstr>Closing Prices and Moving Averages Over Time</vt:lpstr>
      <vt:lpstr>Stock Percentage Change and Sentiment Over Time</vt:lpstr>
      <vt:lpstr>OLS Regression 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Quantifying Market Sentiment and Its Impact on Stock Prices  An In-depth Analysis</dc:title>
  <dc:creator>Mohammad Ahmed</dc:creator>
  <cp:lastModifiedBy>Mohammad Ahmed</cp:lastModifiedBy>
  <cp:revision>43</cp:revision>
  <dcterms:created xsi:type="dcterms:W3CDTF">2024-01-17T10:58:31Z</dcterms:created>
  <dcterms:modified xsi:type="dcterms:W3CDTF">2024-01-17T11:58:30Z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