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  <p:embeddedFont>
      <p:font typeface="Segoe UI Semibold" panose="020B0702040204020203" pitchFamily="34" charset="0"/>
      <p:bold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40" d="100"/>
          <a:sy n="40" d="100"/>
        </p:scale>
        <p:origin x="8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HD%20AHMED%20WAHEED\Downloads\Task%203_Final%20Content%20Data%20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HD%20AHMED%20WAHEED\Downloads\Task%203_Final%20Content%20Data%20se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Most Popular Categories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'Most Popular Categories'!$B$1</c:f>
              <c:strCache>
                <c:ptCount val="1"/>
                <c:pt idx="0">
                  <c:v>Score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'Most Popular Categories'!$A$2:$A$6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'Most Popular Categories'!$B$2:$B$6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42-4912-A352-1DE00D77532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76896544"/>
        <c:axId val="676900864"/>
      </c:barChart>
      <c:catAx>
        <c:axId val="676896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900864"/>
        <c:crosses val="autoZero"/>
        <c:auto val="1"/>
        <c:lblAlgn val="ctr"/>
        <c:lblOffset val="100"/>
        <c:noMultiLvlLbl val="0"/>
      </c:catAx>
      <c:valAx>
        <c:axId val="676900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89654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Content</a:t>
            </a:r>
            <a:r>
              <a:rPr lang="en-IN" baseline="0"/>
              <a:t> Sentiment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'Content Sentiments'!$I$1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'Content Sentiments'!$H$2:$H$5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'Content Sentiments'!$I$2:$I$5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E2-4251-81E5-D0FBA69982F8}"/>
            </c:ext>
          </c:extLst>
        </c:ser>
        <c:ser>
          <c:idx val="1"/>
          <c:order val="1"/>
          <c:tx>
            <c:strRef>
              <c:f>'Content Sentiments'!$J$1</c:f>
              <c:strCache>
                <c:ptCount val="1"/>
                <c:pt idx="0">
                  <c:v>POSITIVE 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'Content Sentiments'!$H$2:$H$5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'Content Sentiments'!$J$2:$J$5</c:f>
              <c:numCache>
                <c:formatCode>General</c:formatCode>
                <c:ptCount val="4"/>
                <c:pt idx="0">
                  <c:v>3700</c:v>
                </c:pt>
                <c:pt idx="1">
                  <c:v>3510</c:v>
                </c:pt>
                <c:pt idx="2">
                  <c:v>3381</c:v>
                </c:pt>
                <c:pt idx="3">
                  <c:v>3216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E2-4251-81E5-D0FBA69982F8}"/>
            </c:ext>
          </c:extLst>
        </c:ser>
        <c:ser>
          <c:idx val="2"/>
          <c:order val="2"/>
          <c:tx>
            <c:strRef>
              <c:f>'Content Sentiments'!$K$1</c:f>
              <c:strCache>
                <c:ptCount val="1"/>
                <c:pt idx="0">
                  <c:v>NEGATIVE 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'Content Sentiments'!$H$2:$H$5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'Content Sentiments'!$K$2:$K$5</c:f>
              <c:numCache>
                <c:formatCode>General</c:formatCode>
                <c:ptCount val="4"/>
                <c:pt idx="0">
                  <c:v>2057</c:v>
                </c:pt>
                <c:pt idx="1">
                  <c:v>1943</c:v>
                </c:pt>
                <c:pt idx="2">
                  <c:v>1924</c:v>
                </c:pt>
                <c:pt idx="3">
                  <c:v>1771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E2-4251-81E5-D0FBA69982F8}"/>
            </c:ext>
          </c:extLst>
        </c:ser>
        <c:ser>
          <c:idx val="3"/>
          <c:order val="3"/>
          <c:tx>
            <c:strRef>
              <c:f>'Content Sentiments'!$L$1</c:f>
              <c:strCache>
                <c:ptCount val="1"/>
                <c:pt idx="0">
                  <c:v>NEUTRAL SCORE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'Content Sentiments'!$H$2:$H$5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'Content Sentiments'!$L$2:$L$5</c:f>
              <c:numCache>
                <c:formatCode>General</c:formatCode>
                <c:ptCount val="4"/>
                <c:pt idx="0">
                  <c:v>832</c:v>
                </c:pt>
                <c:pt idx="1">
                  <c:v>792</c:v>
                </c:pt>
                <c:pt idx="2">
                  <c:v>774</c:v>
                </c:pt>
                <c:pt idx="3">
                  <c:v>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EE2-4251-81E5-D0FBA69982F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76637664"/>
        <c:axId val="676634784"/>
      </c:barChart>
      <c:catAx>
        <c:axId val="6766376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634784"/>
        <c:crosses val="autoZero"/>
        <c:auto val="1"/>
        <c:lblAlgn val="ctr"/>
        <c:lblOffset val="100"/>
        <c:noMultiLvlLbl val="0"/>
      </c:catAx>
      <c:valAx>
        <c:axId val="676634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637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4866798" y="1730769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303031" y="176573"/>
            <a:ext cx="9711338" cy="1403858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C34EC5A-8976-5B25-9C31-F2BC5D35723C}"/>
              </a:ext>
            </a:extLst>
          </p:cNvPr>
          <p:cNvSpPr txBox="1"/>
          <p:nvPr/>
        </p:nvSpPr>
        <p:spPr>
          <a:xfrm>
            <a:off x="10754650" y="837474"/>
            <a:ext cx="7076150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Segoe UI Semibold" panose="020B0702040204020203" pitchFamily="34" charset="0"/>
              </a:rPr>
              <a:t>➤ Social Buzz has a total of 16 distinct content categories, with Animal and Science emerging as the most popular.</a:t>
            </a:r>
          </a:p>
          <a:p>
            <a:r>
              <a:rPr lang="en-US" sz="2800" dirty="0">
                <a:cs typeface="Segoe UI Semibold" panose="020B0702040204020203" pitchFamily="34" charset="0"/>
              </a:rPr>
              <a:t>➤ Among 4 content types—Photo, Video, GIF, and Audio—users show the highest preference for Photos and Videos.</a:t>
            </a:r>
          </a:p>
          <a:p>
            <a:r>
              <a:rPr lang="en-US" sz="2800" dirty="0">
                <a:cs typeface="Segoe UI Semibold" panose="020B0702040204020203" pitchFamily="34" charset="0"/>
              </a:rPr>
              <a:t>➤ May sees the highest number of posts at 2,138, while February has the fewest posts, with 1,914.</a:t>
            </a:r>
          </a:p>
          <a:p>
            <a:endParaRPr lang="en-US" sz="2800" dirty="0">
              <a:cs typeface="Segoe UI Semibold" panose="020B0702040204020203" pitchFamily="34" charset="0"/>
            </a:endParaRPr>
          </a:p>
          <a:p>
            <a:r>
              <a:rPr lang="en-US" sz="2800" dirty="0">
                <a:cs typeface="Segoe UI Semibold" panose="020B0702040204020203" pitchFamily="34" charset="0"/>
              </a:rPr>
              <a:t>Conclusion:</a:t>
            </a:r>
          </a:p>
          <a:p>
            <a:r>
              <a:rPr lang="en-US" sz="2800" dirty="0">
                <a:cs typeface="Segoe UI Semibold" panose="020B0702040204020203" pitchFamily="34" charset="0"/>
              </a:rPr>
              <a:t>➤ Social Buzz should prioritize the top 5 categories—Animal, Technology, Science, Healthy Eating, and Food—by creating targeted campaigns for these audiences.</a:t>
            </a:r>
          </a:p>
          <a:p>
            <a:r>
              <a:rPr lang="en-US" sz="2800" dirty="0">
                <a:cs typeface="Segoe UI Semibold" panose="020B0702040204020203" pitchFamily="34" charset="0"/>
              </a:rPr>
              <a:t>➤ Social Buzz should focus on maximizing engagement in January, May, and August, as these months consistently have the highest number of posts.</a:t>
            </a:r>
            <a:endParaRPr lang="en-IN" sz="2800" dirty="0">
              <a:cs typeface="Segoe UI Semibold" panose="020B0702040204020203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2" y="370197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228600" y="7899724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557754" y="126147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2320370" y="6790551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184738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5545404" y="2951507"/>
            <a:ext cx="11751087" cy="5742353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algn="r"/>
            <a:r>
              <a:rPr lang="en-US" sz="4400" dirty="0"/>
              <a:t>Social Buzz, a rapidly growing tech unicorn,                                            needs swift adaptation. Accenture's 3-month     POC focuses on:</a:t>
            </a:r>
          </a:p>
          <a:p>
            <a:pPr marL="742950" indent="-742950" algn="r">
              <a:buAutoNum type="arabicPeriod"/>
            </a:pPr>
            <a:r>
              <a:rPr lang="en-US" sz="4400" dirty="0"/>
              <a:t>Big Data Audit for scalability</a:t>
            </a:r>
          </a:p>
          <a:p>
            <a:pPr marL="742950" indent="-742950" algn="r">
              <a:buAutoNum type="arabicPeriod"/>
            </a:pPr>
            <a:r>
              <a:rPr lang="en-US" sz="4400" dirty="0"/>
              <a:t>2. IPO Readiness Strategy</a:t>
            </a:r>
          </a:p>
          <a:p>
            <a:pPr algn="r"/>
            <a:r>
              <a:rPr lang="en-US" sz="4400" dirty="0"/>
              <a:t>                         3. Top 5 Content Categories Analysis for data-driven growth</a:t>
            </a:r>
            <a:endParaRPr lang="en-IN" sz="4400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991510" y="2588851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286595" y="4146444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107640" y="6836088"/>
            <a:ext cx="3545508" cy="3130465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4549682" y="320447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748CB2-CBCB-1681-AD81-323475B72086}"/>
              </a:ext>
            </a:extLst>
          </p:cNvPr>
          <p:cNvSpPr txBox="1"/>
          <p:nvPr/>
        </p:nvSpPr>
        <p:spPr>
          <a:xfrm>
            <a:off x="2766360" y="5072906"/>
            <a:ext cx="55912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Over </a:t>
            </a:r>
            <a:r>
              <a:rPr lang="en-US" sz="3600" u="sng" dirty="0">
                <a:solidFill>
                  <a:schemeClr val="bg1"/>
                </a:solidFill>
              </a:rPr>
              <a:t>100000 </a:t>
            </a:r>
            <a:r>
              <a:rPr lang="en-US" sz="3600" dirty="0">
                <a:solidFill>
                  <a:schemeClr val="bg1"/>
                </a:solidFill>
              </a:rPr>
              <a:t>Posts per day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u="sng" dirty="0">
                <a:solidFill>
                  <a:schemeClr val="bg1"/>
                </a:solidFill>
              </a:rPr>
              <a:t>36,500,000</a:t>
            </a:r>
            <a:r>
              <a:rPr lang="en-US" sz="3600" dirty="0">
                <a:solidFill>
                  <a:schemeClr val="bg1"/>
                </a:solidFill>
              </a:rPr>
              <a:t> piecers of content per year!</a:t>
            </a:r>
          </a:p>
          <a:p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97F1CE-7832-6ADF-A14E-15DC7C06D054}"/>
              </a:ext>
            </a:extLst>
          </p:cNvPr>
          <p:cNvSpPr txBox="1"/>
          <p:nvPr/>
        </p:nvSpPr>
        <p:spPr>
          <a:xfrm>
            <a:off x="2155422" y="7658229"/>
            <a:ext cx="72933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But how to capitalize on it when there is so much?</a:t>
            </a:r>
          </a:p>
          <a:p>
            <a:r>
              <a:rPr lang="en-US" sz="3600" dirty="0">
                <a:solidFill>
                  <a:schemeClr val="bg1"/>
                </a:solidFill>
              </a:rPr>
              <a:t>Analysis to find social Buzz’s Top 5 most categories of content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A7ACC6-A641-C5E7-AD85-2331AEECC41C}"/>
              </a:ext>
            </a:extLst>
          </p:cNvPr>
          <p:cNvSpPr txBox="1"/>
          <p:nvPr/>
        </p:nvSpPr>
        <p:spPr>
          <a:xfrm>
            <a:off x="3965347" y="1284816"/>
            <a:ext cx="5178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Data Understanding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EEA5034-69AA-7FC0-3AAF-2D14F031A6D6}"/>
              </a:ext>
            </a:extLst>
          </p:cNvPr>
          <p:cNvSpPr txBox="1"/>
          <p:nvPr/>
        </p:nvSpPr>
        <p:spPr>
          <a:xfrm>
            <a:off x="5613717" y="2865707"/>
            <a:ext cx="3710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Data Cleaning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4BA7C4-9C24-B655-4F3B-B9AB9580D253}"/>
              </a:ext>
            </a:extLst>
          </p:cNvPr>
          <p:cNvSpPr txBox="1"/>
          <p:nvPr/>
        </p:nvSpPr>
        <p:spPr>
          <a:xfrm>
            <a:off x="7251826" y="4163100"/>
            <a:ext cx="5408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Data Modeling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0E6786-C79C-8CB3-AA6F-6F99BDDF7A33}"/>
              </a:ext>
            </a:extLst>
          </p:cNvPr>
          <p:cNvSpPr txBox="1"/>
          <p:nvPr/>
        </p:nvSpPr>
        <p:spPr>
          <a:xfrm>
            <a:off x="9200397" y="5864155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Data  Analysis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D5C21B-D9AE-FAD5-1154-581E4745440E}"/>
              </a:ext>
            </a:extLst>
          </p:cNvPr>
          <p:cNvSpPr txBox="1"/>
          <p:nvPr/>
        </p:nvSpPr>
        <p:spPr>
          <a:xfrm>
            <a:off x="10945946" y="7440780"/>
            <a:ext cx="2993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Uncover Insights</a:t>
            </a:r>
            <a:endParaRPr lang="en-IN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2431ABD-162E-EE82-DB5D-DEBC1143543B}"/>
              </a:ext>
            </a:extLst>
          </p:cNvPr>
          <p:cNvSpPr txBox="1"/>
          <p:nvPr/>
        </p:nvSpPr>
        <p:spPr>
          <a:xfrm>
            <a:off x="510709" y="4762002"/>
            <a:ext cx="5524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US" sz="4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Unique Categories</a:t>
            </a:r>
            <a:endParaRPr lang="en-IN" sz="4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B0FF07-E559-209F-587A-937B7D2455B1}"/>
              </a:ext>
            </a:extLst>
          </p:cNvPr>
          <p:cNvSpPr txBox="1"/>
          <p:nvPr/>
        </p:nvSpPr>
        <p:spPr>
          <a:xfrm>
            <a:off x="5801114" y="5358589"/>
            <a:ext cx="5795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Most Favorite Category</a:t>
            </a:r>
            <a:endParaRPr lang="en-IN" sz="4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C69DB-6322-C27C-A783-65B87132EEB1}"/>
              </a:ext>
            </a:extLst>
          </p:cNvPr>
          <p:cNvSpPr txBox="1"/>
          <p:nvPr/>
        </p:nvSpPr>
        <p:spPr>
          <a:xfrm>
            <a:off x="11597021" y="5377555"/>
            <a:ext cx="6672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With Most Number of Post</a:t>
            </a:r>
            <a:endParaRPr lang="en-IN" sz="4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B87219-A233-AF4F-66D6-3F4AF20C2516}"/>
              </a:ext>
            </a:extLst>
          </p:cNvPr>
          <p:cNvSpPr txBox="1"/>
          <p:nvPr/>
        </p:nvSpPr>
        <p:spPr>
          <a:xfrm>
            <a:off x="2526720" y="3943171"/>
            <a:ext cx="2673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16</a:t>
            </a:r>
            <a:endParaRPr lang="en-IN" sz="7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D7A12F-7727-392B-0BD5-6AA92725FAC9}"/>
              </a:ext>
            </a:extLst>
          </p:cNvPr>
          <p:cNvSpPr txBox="1"/>
          <p:nvPr/>
        </p:nvSpPr>
        <p:spPr>
          <a:xfrm>
            <a:off x="7272183" y="3943171"/>
            <a:ext cx="3489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Animal</a:t>
            </a:r>
            <a:endParaRPr lang="en-IN" sz="72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01F050-36BA-2146-1F75-553CDBC6DF54}"/>
              </a:ext>
            </a:extLst>
          </p:cNvPr>
          <p:cNvSpPr txBox="1"/>
          <p:nvPr/>
        </p:nvSpPr>
        <p:spPr>
          <a:xfrm>
            <a:off x="13562235" y="3915533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May</a:t>
            </a:r>
            <a:endParaRPr lang="en-IN" sz="7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6108" y="7956127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456064" y="6242900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80842" y="135363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4696398" y="0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E748DC44-48FE-D4CB-A26A-0CD7146F52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8573823"/>
              </p:ext>
            </p:extLst>
          </p:nvPr>
        </p:nvGraphicFramePr>
        <p:xfrm>
          <a:off x="3657600" y="1685151"/>
          <a:ext cx="14151388" cy="7504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>
            <a:off x="584519" y="302946"/>
            <a:ext cx="17253775" cy="1084585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4401934" y="302946"/>
            <a:ext cx="3545508" cy="3105456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094C1DFB-391D-9CD5-688A-5F80A5AA72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9262940"/>
              </p:ext>
            </p:extLst>
          </p:nvPr>
        </p:nvGraphicFramePr>
        <p:xfrm>
          <a:off x="2724116" y="1564608"/>
          <a:ext cx="14878084" cy="8199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285</Words>
  <Application>Microsoft Office PowerPoint</Application>
  <PresentationFormat>Custom</PresentationFormat>
  <Paragraphs>73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Graphik Regular</vt:lpstr>
      <vt:lpstr>Segoe UI Semibold</vt:lpstr>
      <vt:lpstr>Arial</vt:lpstr>
      <vt:lpstr>Calibri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mw303292@gmail.com</cp:lastModifiedBy>
  <cp:revision>12</cp:revision>
  <dcterms:created xsi:type="dcterms:W3CDTF">2006-08-16T00:00:00Z</dcterms:created>
  <dcterms:modified xsi:type="dcterms:W3CDTF">2024-09-11T12:52:23Z</dcterms:modified>
  <dc:identifier>DAEhDyfaYKE</dc:identifier>
</cp:coreProperties>
</file>