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0" r:id="rId4"/>
  </p:sldMasterIdLst>
  <p:notesMasterIdLst>
    <p:notesMasterId r:id="rId17"/>
  </p:notesMasterIdLst>
  <p:handoutMasterIdLst>
    <p:handoutMasterId r:id="rId18"/>
  </p:handoutMasterIdLst>
  <p:sldIdLst>
    <p:sldId id="256" r:id="rId5"/>
    <p:sldId id="258" r:id="rId6"/>
    <p:sldId id="259" r:id="rId7"/>
    <p:sldId id="260" r:id="rId8"/>
    <p:sldId id="261" r:id="rId9"/>
    <p:sldId id="263" r:id="rId10"/>
    <p:sldId id="265" r:id="rId11"/>
    <p:sldId id="266" r:id="rId12"/>
    <p:sldId id="268" r:id="rId13"/>
    <p:sldId id="267" r:id="rId14"/>
    <p:sldId id="269" r:id="rId15"/>
    <p:sldId id="270" r:id="rId16"/>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54F93"/>
    <a:srgbClr val="91AAED"/>
    <a:srgbClr val="2F4689"/>
    <a:srgbClr val="202F6B"/>
    <a:srgbClr val="344E98"/>
    <a:srgbClr val="5782C9"/>
    <a:srgbClr val="4363A8"/>
    <a:srgbClr val="94AFE7"/>
    <a:srgbClr val="507B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6C1791-A3C4-35DA-E297-B0F657DBB99A}" v="2686" dt="2021-09-02T16:44:31.965"/>
    <p1510:client id="{BA528C54-BC66-6EE4-7DEF-A4CB250EF0D5}" v="2752" dt="2021-09-09T06:30:42.024"/>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32" y="174"/>
      </p:cViewPr>
      <p:guideLst>
        <p:guide orient="horz" pos="2160"/>
        <p:guide pos="3824"/>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7E1621-2753-4A57-B80E-F8423D4E75F7}" type="doc">
      <dgm:prSet loTypeId="urn:microsoft.com/office/officeart/2005/8/layout/vList2" loCatId="list" qsTypeId="urn:microsoft.com/office/officeart/2005/8/quickstyle/simple4" qsCatId="simple" csTypeId="urn:microsoft.com/office/officeart/2005/8/colors/accent2_5" csCatId="accent2" phldr="1"/>
      <dgm:spPr/>
      <dgm:t>
        <a:bodyPr/>
        <a:lstStyle/>
        <a:p>
          <a:endParaRPr lang="en-US"/>
        </a:p>
      </dgm:t>
    </dgm:pt>
    <dgm:pt modelId="{3F736A4F-ACF9-4D77-8B5D-85BC9AAD6FC0}">
      <dgm:prSet/>
      <dgm:spPr/>
      <dgm:t>
        <a:bodyPr/>
        <a:lstStyle/>
        <a:p>
          <a:pPr rtl="0"/>
          <a:r>
            <a:rPr lang="en-US" dirty="0"/>
            <a:t>C/</a:t>
          </a:r>
          <a:r>
            <a:rPr lang="en-US" dirty="0">
              <a:latin typeface="Trebuchet MS" panose="020B0603020202020204"/>
            </a:rPr>
            <a:t>A: Control</a:t>
          </a:r>
          <a:r>
            <a:rPr lang="en-US" dirty="0"/>
            <a:t> Area </a:t>
          </a:r>
          <a:endParaRPr lang="en-US" dirty="0">
            <a:latin typeface="Trebuchet MS" panose="020B0603020202020204"/>
          </a:endParaRPr>
        </a:p>
      </dgm:t>
    </dgm:pt>
    <dgm:pt modelId="{DEDF095C-3038-4A89-92F7-4CDD723672F9}" type="parTrans" cxnId="{39308E53-E171-4A4D-BBBF-E991FA2D19DC}">
      <dgm:prSet/>
      <dgm:spPr/>
      <dgm:t>
        <a:bodyPr/>
        <a:lstStyle/>
        <a:p>
          <a:endParaRPr lang="en-US"/>
        </a:p>
      </dgm:t>
    </dgm:pt>
    <dgm:pt modelId="{A7977F1B-6EF8-4C74-B0C1-BFAF89897E56}" type="sibTrans" cxnId="{39308E53-E171-4A4D-BBBF-E991FA2D19DC}">
      <dgm:prSet/>
      <dgm:spPr/>
      <dgm:t>
        <a:bodyPr/>
        <a:lstStyle/>
        <a:p>
          <a:endParaRPr lang="en-US"/>
        </a:p>
      </dgm:t>
    </dgm:pt>
    <dgm:pt modelId="{133A170F-D1D7-4F99-8D6E-2BD74CF334B7}">
      <dgm:prSet/>
      <dgm:spPr/>
      <dgm:t>
        <a:bodyPr/>
        <a:lstStyle/>
        <a:p>
          <a:pPr rtl="0"/>
          <a:r>
            <a:rPr lang="en-US" dirty="0"/>
            <a:t>UNIT: Remote Unit for a station</a:t>
          </a:r>
          <a:r>
            <a:rPr lang="en-US" dirty="0">
              <a:latin typeface="Trebuchet MS" panose="020B0603020202020204"/>
            </a:rPr>
            <a:t> </a:t>
          </a:r>
        </a:p>
      </dgm:t>
    </dgm:pt>
    <dgm:pt modelId="{D8929CEA-3CAE-4EEF-BEE7-9D1EB3B06ED3}" type="parTrans" cxnId="{D4E766B2-948A-4354-A247-E5A5AC3C2A7B}">
      <dgm:prSet/>
      <dgm:spPr/>
      <dgm:t>
        <a:bodyPr/>
        <a:lstStyle/>
        <a:p>
          <a:endParaRPr lang="en-US"/>
        </a:p>
      </dgm:t>
    </dgm:pt>
    <dgm:pt modelId="{0006100E-C5FD-406B-BBB8-172A5EB188AB}" type="sibTrans" cxnId="{D4E766B2-948A-4354-A247-E5A5AC3C2A7B}">
      <dgm:prSet/>
      <dgm:spPr/>
      <dgm:t>
        <a:bodyPr/>
        <a:lstStyle/>
        <a:p>
          <a:endParaRPr lang="en-US"/>
        </a:p>
      </dgm:t>
    </dgm:pt>
    <dgm:pt modelId="{0AC36E60-A526-4037-8EE5-767B35E238F0}">
      <dgm:prSet/>
      <dgm:spPr/>
      <dgm:t>
        <a:bodyPr/>
        <a:lstStyle/>
        <a:p>
          <a:pPr rtl="0"/>
          <a:r>
            <a:rPr lang="en-US" dirty="0"/>
            <a:t>SCP: Subunit Channel Position represents a specific address for a device</a:t>
          </a:r>
          <a:r>
            <a:rPr lang="en-US" dirty="0">
              <a:latin typeface="Trebuchet MS" panose="020B0603020202020204"/>
            </a:rPr>
            <a:t> </a:t>
          </a:r>
          <a:endParaRPr lang="en-US" dirty="0"/>
        </a:p>
      </dgm:t>
    </dgm:pt>
    <dgm:pt modelId="{4674C480-0F35-41D2-AF73-52BD8268CF3A}" type="parTrans" cxnId="{08897123-1D16-47AB-92F9-95D59AA30DF4}">
      <dgm:prSet/>
      <dgm:spPr/>
      <dgm:t>
        <a:bodyPr/>
        <a:lstStyle/>
        <a:p>
          <a:endParaRPr lang="en-US"/>
        </a:p>
      </dgm:t>
    </dgm:pt>
    <dgm:pt modelId="{78DD6833-E332-48B8-95A5-A7C3C3C8F8F1}" type="sibTrans" cxnId="{08897123-1D16-47AB-92F9-95D59AA30DF4}">
      <dgm:prSet/>
      <dgm:spPr/>
      <dgm:t>
        <a:bodyPr/>
        <a:lstStyle/>
        <a:p>
          <a:endParaRPr lang="en-US"/>
        </a:p>
      </dgm:t>
    </dgm:pt>
    <dgm:pt modelId="{DE1616BE-E9B5-4341-87A0-0F89F004F108}">
      <dgm:prSet/>
      <dgm:spPr/>
      <dgm:t>
        <a:bodyPr/>
        <a:lstStyle/>
        <a:p>
          <a:pPr rtl="0"/>
          <a:r>
            <a:rPr lang="en-US" dirty="0"/>
            <a:t>STATION: Represents the station name the device is located at</a:t>
          </a:r>
          <a:r>
            <a:rPr lang="en-US" dirty="0">
              <a:latin typeface="Trebuchet MS" panose="020B0603020202020204"/>
            </a:rPr>
            <a:t> </a:t>
          </a:r>
          <a:r>
            <a:rPr lang="en-US" dirty="0"/>
            <a:t> </a:t>
          </a:r>
        </a:p>
      </dgm:t>
    </dgm:pt>
    <dgm:pt modelId="{74D7590F-5E3A-4246-8FE6-B834EEA81407}" type="parTrans" cxnId="{295A783E-9F80-4B97-95C1-D9B57245F196}">
      <dgm:prSet/>
      <dgm:spPr/>
      <dgm:t>
        <a:bodyPr/>
        <a:lstStyle/>
        <a:p>
          <a:endParaRPr lang="en-US"/>
        </a:p>
      </dgm:t>
    </dgm:pt>
    <dgm:pt modelId="{5A2CDC1B-25F9-4B3C-8066-31B41BC6E45D}" type="sibTrans" cxnId="{295A783E-9F80-4B97-95C1-D9B57245F196}">
      <dgm:prSet/>
      <dgm:spPr/>
      <dgm:t>
        <a:bodyPr/>
        <a:lstStyle/>
        <a:p>
          <a:endParaRPr lang="en-US"/>
        </a:p>
      </dgm:t>
    </dgm:pt>
    <dgm:pt modelId="{A0BF0B93-D0A2-4590-86D0-C318EA6C976D}">
      <dgm:prSet/>
      <dgm:spPr/>
      <dgm:t>
        <a:bodyPr/>
        <a:lstStyle/>
        <a:p>
          <a:pPr rtl="0"/>
          <a:r>
            <a:rPr lang="en-US" dirty="0"/>
            <a:t>DIVISION: Represents the Line originally the station belonged to BMT, IRT, or IND</a:t>
          </a:r>
          <a:r>
            <a:rPr lang="en-US" dirty="0">
              <a:latin typeface="Trebuchet MS" panose="020B0603020202020204"/>
            </a:rPr>
            <a:t> </a:t>
          </a:r>
          <a:endParaRPr lang="en-US" dirty="0"/>
        </a:p>
      </dgm:t>
    </dgm:pt>
    <dgm:pt modelId="{09386AB5-9A5E-42DB-A158-75F1993A7A3F}" type="parTrans" cxnId="{EDC66B51-F9C5-4107-AC15-9FE2701564A6}">
      <dgm:prSet/>
      <dgm:spPr/>
      <dgm:t>
        <a:bodyPr/>
        <a:lstStyle/>
        <a:p>
          <a:endParaRPr lang="en-US"/>
        </a:p>
      </dgm:t>
    </dgm:pt>
    <dgm:pt modelId="{499EA518-BCBE-464F-B9A1-DEABCA7B8F32}" type="sibTrans" cxnId="{EDC66B51-F9C5-4107-AC15-9FE2701564A6}">
      <dgm:prSet/>
      <dgm:spPr/>
      <dgm:t>
        <a:bodyPr/>
        <a:lstStyle/>
        <a:p>
          <a:endParaRPr lang="en-US"/>
        </a:p>
      </dgm:t>
    </dgm:pt>
    <dgm:pt modelId="{286389E6-0CE4-4645-BE14-AE3592D73859}">
      <dgm:prSet/>
      <dgm:spPr/>
      <dgm:t>
        <a:bodyPr/>
        <a:lstStyle/>
        <a:p>
          <a:pPr rtl="0"/>
          <a:r>
            <a:rPr lang="en-US" dirty="0">
              <a:latin typeface="Trebuchet MS" panose="020B0603020202020204"/>
            </a:rPr>
            <a:t>DATE_TIME Represents</a:t>
          </a:r>
          <a:r>
            <a:rPr lang="en-US" dirty="0"/>
            <a:t> the date</a:t>
          </a:r>
          <a:r>
            <a:rPr lang="en-US" dirty="0">
              <a:latin typeface="Trebuchet MS" panose="020B0603020202020204"/>
            </a:rPr>
            <a:t> and time </a:t>
          </a:r>
          <a:br>
            <a:rPr lang="en-US" dirty="0">
              <a:latin typeface="Trebuchet MS" panose="020B0603020202020204"/>
            </a:rPr>
          </a:br>
          <a:endParaRPr lang="en-US" dirty="0"/>
        </a:p>
      </dgm:t>
    </dgm:pt>
    <dgm:pt modelId="{10B61697-35C9-49A7-B30C-EF2469CED867}" type="parTrans" cxnId="{CBB80CC9-1B58-4818-B382-209FCA5DDFAC}">
      <dgm:prSet/>
      <dgm:spPr/>
      <dgm:t>
        <a:bodyPr/>
        <a:lstStyle/>
        <a:p>
          <a:endParaRPr lang="en-US"/>
        </a:p>
      </dgm:t>
    </dgm:pt>
    <dgm:pt modelId="{ABF1E16B-69B4-4E93-99BF-29DA289A7979}" type="sibTrans" cxnId="{CBB80CC9-1B58-4818-B382-209FCA5DDFAC}">
      <dgm:prSet/>
      <dgm:spPr/>
      <dgm:t>
        <a:bodyPr/>
        <a:lstStyle/>
        <a:p>
          <a:endParaRPr lang="en-US"/>
        </a:p>
      </dgm:t>
    </dgm:pt>
    <dgm:pt modelId="{4AAF94FA-9E2C-4B64-A23E-DE246B46A77D}">
      <dgm:prSet phldr="0"/>
      <dgm:spPr/>
      <dgm:t>
        <a:bodyPr/>
        <a:lstStyle/>
        <a:p>
          <a:pPr rtl="0"/>
          <a:r>
            <a:rPr lang="en-US" dirty="0">
              <a:latin typeface="Trebuchet MS" panose="020B0603020202020204"/>
            </a:rPr>
            <a:t>ENTRIES_DIFF: Total entries</a:t>
          </a:r>
        </a:p>
      </dgm:t>
    </dgm:pt>
    <dgm:pt modelId="{A6123BD2-E8C0-4B50-8E6C-B87E1D61D8D9}" type="parTrans" cxnId="{ACDF07ED-D227-4778-BB6F-D59812B59123}">
      <dgm:prSet/>
      <dgm:spPr/>
    </dgm:pt>
    <dgm:pt modelId="{CAE6BE45-8600-4228-A2B2-DB35FB2DF98B}" type="sibTrans" cxnId="{ACDF07ED-D227-4778-BB6F-D59812B59123}">
      <dgm:prSet/>
      <dgm:spPr/>
    </dgm:pt>
    <dgm:pt modelId="{D819BFA2-365B-432E-8B01-BCF8EA857274}">
      <dgm:prSet phldr="0"/>
      <dgm:spPr/>
      <dgm:t>
        <a:bodyPr/>
        <a:lstStyle/>
        <a:p>
          <a:pPr rtl="0"/>
          <a:r>
            <a:rPr lang="en-US" dirty="0">
              <a:latin typeface="Trebuchet MS" panose="020B0603020202020204"/>
            </a:rPr>
            <a:t>EXITS_DIFF: Total EXITS</a:t>
          </a:r>
        </a:p>
      </dgm:t>
    </dgm:pt>
    <dgm:pt modelId="{C769334A-4ADF-4A61-9C6E-8D9D585313DC}" type="parTrans" cxnId="{250FA06B-27AF-4810-934F-A2C3D032AA54}">
      <dgm:prSet/>
      <dgm:spPr/>
    </dgm:pt>
    <dgm:pt modelId="{F2C8C121-3FA8-4404-A861-D2DCF5663B40}" type="sibTrans" cxnId="{250FA06B-27AF-4810-934F-A2C3D032AA54}">
      <dgm:prSet/>
      <dgm:spPr/>
    </dgm:pt>
    <dgm:pt modelId="{7415A8D1-91F3-4B21-A1B3-D15B79BD142A}">
      <dgm:prSet phldr="0"/>
      <dgm:spPr/>
      <dgm:t>
        <a:bodyPr/>
        <a:lstStyle/>
        <a:p>
          <a:pPr rtl="0"/>
          <a:r>
            <a:rPr lang="en-US" dirty="0">
              <a:latin typeface="Trebuchet MS" panose="020B0603020202020204"/>
            </a:rPr>
            <a:t>TOTAL: total traffic per turnstile </a:t>
          </a:r>
          <a:endParaRPr lang="en-US" dirty="0"/>
        </a:p>
      </dgm:t>
    </dgm:pt>
    <dgm:pt modelId="{91173ECA-B5E9-4173-93D2-503964AC15CE}" type="parTrans" cxnId="{C676D22A-9A9A-4BFD-A1A0-B5EDFA379FB6}">
      <dgm:prSet/>
      <dgm:spPr/>
    </dgm:pt>
    <dgm:pt modelId="{878B5066-0B97-4704-B511-1A7342A2EEEB}" type="sibTrans" cxnId="{C676D22A-9A9A-4BFD-A1A0-B5EDFA379FB6}">
      <dgm:prSet/>
      <dgm:spPr/>
    </dgm:pt>
    <dgm:pt modelId="{A3E00FDE-83E3-44E9-BA52-D0DC49A9116C}" type="pres">
      <dgm:prSet presAssocID="{8E7E1621-2753-4A57-B80E-F8423D4E75F7}" presName="linear" presStyleCnt="0">
        <dgm:presLayoutVars>
          <dgm:animLvl val="lvl"/>
          <dgm:resizeHandles val="exact"/>
        </dgm:presLayoutVars>
      </dgm:prSet>
      <dgm:spPr/>
    </dgm:pt>
    <dgm:pt modelId="{DC3028A0-592A-4BF7-93C7-E1735D0C83A2}" type="pres">
      <dgm:prSet presAssocID="{3F736A4F-ACF9-4D77-8B5D-85BC9AAD6FC0}" presName="parentText" presStyleLbl="node1" presStyleIdx="0" presStyleCnt="9">
        <dgm:presLayoutVars>
          <dgm:chMax val="0"/>
          <dgm:bulletEnabled val="1"/>
        </dgm:presLayoutVars>
      </dgm:prSet>
      <dgm:spPr/>
    </dgm:pt>
    <dgm:pt modelId="{DB3DF653-DBA5-4283-AB66-B60585AAAC56}" type="pres">
      <dgm:prSet presAssocID="{A7977F1B-6EF8-4C74-B0C1-BFAF89897E56}" presName="spacer" presStyleCnt="0"/>
      <dgm:spPr/>
    </dgm:pt>
    <dgm:pt modelId="{78AF3729-8C98-48BA-A323-1169CA286168}" type="pres">
      <dgm:prSet presAssocID="{133A170F-D1D7-4F99-8D6E-2BD74CF334B7}" presName="parentText" presStyleLbl="node1" presStyleIdx="1" presStyleCnt="9">
        <dgm:presLayoutVars>
          <dgm:chMax val="0"/>
          <dgm:bulletEnabled val="1"/>
        </dgm:presLayoutVars>
      </dgm:prSet>
      <dgm:spPr/>
    </dgm:pt>
    <dgm:pt modelId="{909AA1FA-F5AC-4C81-A2AA-113DD862854E}" type="pres">
      <dgm:prSet presAssocID="{0006100E-C5FD-406B-BBB8-172A5EB188AB}" presName="spacer" presStyleCnt="0"/>
      <dgm:spPr/>
    </dgm:pt>
    <dgm:pt modelId="{788D0054-4D63-486D-8DC5-DF82767F1EEB}" type="pres">
      <dgm:prSet presAssocID="{0AC36E60-A526-4037-8EE5-767B35E238F0}" presName="parentText" presStyleLbl="node1" presStyleIdx="2" presStyleCnt="9">
        <dgm:presLayoutVars>
          <dgm:chMax val="0"/>
          <dgm:bulletEnabled val="1"/>
        </dgm:presLayoutVars>
      </dgm:prSet>
      <dgm:spPr/>
    </dgm:pt>
    <dgm:pt modelId="{75FE98BF-84D4-438F-B2B5-E5CC85A6FFE5}" type="pres">
      <dgm:prSet presAssocID="{78DD6833-E332-48B8-95A5-A7C3C3C8F8F1}" presName="spacer" presStyleCnt="0"/>
      <dgm:spPr/>
    </dgm:pt>
    <dgm:pt modelId="{3145D1E8-0B13-40EA-AA05-357DD0223796}" type="pres">
      <dgm:prSet presAssocID="{DE1616BE-E9B5-4341-87A0-0F89F004F108}" presName="parentText" presStyleLbl="node1" presStyleIdx="3" presStyleCnt="9">
        <dgm:presLayoutVars>
          <dgm:chMax val="0"/>
          <dgm:bulletEnabled val="1"/>
        </dgm:presLayoutVars>
      </dgm:prSet>
      <dgm:spPr/>
    </dgm:pt>
    <dgm:pt modelId="{543870C7-9005-405A-8D23-ED95EECDBBCB}" type="pres">
      <dgm:prSet presAssocID="{5A2CDC1B-25F9-4B3C-8066-31B41BC6E45D}" presName="spacer" presStyleCnt="0"/>
      <dgm:spPr/>
    </dgm:pt>
    <dgm:pt modelId="{88984EEB-03B8-4813-8143-DBA16036F396}" type="pres">
      <dgm:prSet presAssocID="{A0BF0B93-D0A2-4590-86D0-C318EA6C976D}" presName="parentText" presStyleLbl="node1" presStyleIdx="4" presStyleCnt="9">
        <dgm:presLayoutVars>
          <dgm:chMax val="0"/>
          <dgm:bulletEnabled val="1"/>
        </dgm:presLayoutVars>
      </dgm:prSet>
      <dgm:spPr/>
    </dgm:pt>
    <dgm:pt modelId="{629030A9-6D6B-4E73-A246-3D3923BDFB3D}" type="pres">
      <dgm:prSet presAssocID="{499EA518-BCBE-464F-B9A1-DEABCA7B8F32}" presName="spacer" presStyleCnt="0"/>
      <dgm:spPr/>
    </dgm:pt>
    <dgm:pt modelId="{94FE02D1-033E-4685-A019-EDF430563779}" type="pres">
      <dgm:prSet presAssocID="{286389E6-0CE4-4645-BE14-AE3592D73859}" presName="parentText" presStyleLbl="node1" presStyleIdx="5" presStyleCnt="9">
        <dgm:presLayoutVars>
          <dgm:chMax val="0"/>
          <dgm:bulletEnabled val="1"/>
        </dgm:presLayoutVars>
      </dgm:prSet>
      <dgm:spPr/>
    </dgm:pt>
    <dgm:pt modelId="{E39B57EF-5964-43CB-9AB9-F7D2F61D66DC}" type="pres">
      <dgm:prSet presAssocID="{ABF1E16B-69B4-4E93-99BF-29DA289A7979}" presName="spacer" presStyleCnt="0"/>
      <dgm:spPr/>
    </dgm:pt>
    <dgm:pt modelId="{97E77C1B-688D-4370-8061-3262F6A651F8}" type="pres">
      <dgm:prSet presAssocID="{4AAF94FA-9E2C-4B64-A23E-DE246B46A77D}" presName="parentText" presStyleLbl="node1" presStyleIdx="6" presStyleCnt="9">
        <dgm:presLayoutVars>
          <dgm:chMax val="0"/>
          <dgm:bulletEnabled val="1"/>
        </dgm:presLayoutVars>
      </dgm:prSet>
      <dgm:spPr/>
    </dgm:pt>
    <dgm:pt modelId="{F66C1A58-C276-45AC-8F1C-9B78C325F0B8}" type="pres">
      <dgm:prSet presAssocID="{CAE6BE45-8600-4228-A2B2-DB35FB2DF98B}" presName="spacer" presStyleCnt="0"/>
      <dgm:spPr/>
    </dgm:pt>
    <dgm:pt modelId="{BF3129C2-BFC6-4430-B02C-BB215F70377D}" type="pres">
      <dgm:prSet presAssocID="{D819BFA2-365B-432E-8B01-BCF8EA857274}" presName="parentText" presStyleLbl="node1" presStyleIdx="7" presStyleCnt="9">
        <dgm:presLayoutVars>
          <dgm:chMax val="0"/>
          <dgm:bulletEnabled val="1"/>
        </dgm:presLayoutVars>
      </dgm:prSet>
      <dgm:spPr/>
    </dgm:pt>
    <dgm:pt modelId="{0352F5DE-B095-45B8-917C-35EB8DC705EC}" type="pres">
      <dgm:prSet presAssocID="{F2C8C121-3FA8-4404-A861-D2DCF5663B40}" presName="spacer" presStyleCnt="0"/>
      <dgm:spPr/>
    </dgm:pt>
    <dgm:pt modelId="{96B634AC-FE30-4218-81A7-0C8CAE336237}" type="pres">
      <dgm:prSet presAssocID="{7415A8D1-91F3-4B21-A1B3-D15B79BD142A}" presName="parentText" presStyleLbl="node1" presStyleIdx="8" presStyleCnt="9">
        <dgm:presLayoutVars>
          <dgm:chMax val="0"/>
          <dgm:bulletEnabled val="1"/>
        </dgm:presLayoutVars>
      </dgm:prSet>
      <dgm:spPr/>
    </dgm:pt>
  </dgm:ptLst>
  <dgm:cxnLst>
    <dgm:cxn modelId="{5A7DC106-EE46-4480-989D-B967D3A07677}" type="presOf" srcId="{7415A8D1-91F3-4B21-A1B3-D15B79BD142A}" destId="{96B634AC-FE30-4218-81A7-0C8CAE336237}" srcOrd="0" destOrd="0" presId="urn:microsoft.com/office/officeart/2005/8/layout/vList2"/>
    <dgm:cxn modelId="{08897123-1D16-47AB-92F9-95D59AA30DF4}" srcId="{8E7E1621-2753-4A57-B80E-F8423D4E75F7}" destId="{0AC36E60-A526-4037-8EE5-767B35E238F0}" srcOrd="2" destOrd="0" parTransId="{4674C480-0F35-41D2-AF73-52BD8268CF3A}" sibTransId="{78DD6833-E332-48B8-95A5-A7C3C3C8F8F1}"/>
    <dgm:cxn modelId="{C676D22A-9A9A-4BFD-A1A0-B5EDFA379FB6}" srcId="{8E7E1621-2753-4A57-B80E-F8423D4E75F7}" destId="{7415A8D1-91F3-4B21-A1B3-D15B79BD142A}" srcOrd="8" destOrd="0" parTransId="{91173ECA-B5E9-4173-93D2-503964AC15CE}" sibTransId="{878B5066-0B97-4704-B511-1A7342A2EEEB}"/>
    <dgm:cxn modelId="{14E2C22D-E16E-45F3-B963-433C5B46CF03}" type="presOf" srcId="{4AAF94FA-9E2C-4B64-A23E-DE246B46A77D}" destId="{97E77C1B-688D-4370-8061-3262F6A651F8}" srcOrd="0" destOrd="0" presId="urn:microsoft.com/office/officeart/2005/8/layout/vList2"/>
    <dgm:cxn modelId="{48535D3B-3FB3-4A9E-A708-60C7182388AC}" type="presOf" srcId="{3F736A4F-ACF9-4D77-8B5D-85BC9AAD6FC0}" destId="{DC3028A0-592A-4BF7-93C7-E1735D0C83A2}" srcOrd="0" destOrd="0" presId="urn:microsoft.com/office/officeart/2005/8/layout/vList2"/>
    <dgm:cxn modelId="{295A783E-9F80-4B97-95C1-D9B57245F196}" srcId="{8E7E1621-2753-4A57-B80E-F8423D4E75F7}" destId="{DE1616BE-E9B5-4341-87A0-0F89F004F108}" srcOrd="3" destOrd="0" parTransId="{74D7590F-5E3A-4246-8FE6-B834EEA81407}" sibTransId="{5A2CDC1B-25F9-4B3C-8066-31B41BC6E45D}"/>
    <dgm:cxn modelId="{37D93C41-5778-43DF-8D51-12452A7EE3B9}" type="presOf" srcId="{0AC36E60-A526-4037-8EE5-767B35E238F0}" destId="{788D0054-4D63-486D-8DC5-DF82767F1EEB}" srcOrd="0" destOrd="0" presId="urn:microsoft.com/office/officeart/2005/8/layout/vList2"/>
    <dgm:cxn modelId="{250FA06B-27AF-4810-934F-A2C3D032AA54}" srcId="{8E7E1621-2753-4A57-B80E-F8423D4E75F7}" destId="{D819BFA2-365B-432E-8B01-BCF8EA857274}" srcOrd="7" destOrd="0" parTransId="{C769334A-4ADF-4A61-9C6E-8D9D585313DC}" sibTransId="{F2C8C121-3FA8-4404-A861-D2DCF5663B40}"/>
    <dgm:cxn modelId="{496B724D-CE67-4734-B9D2-9EF5E3391453}" type="presOf" srcId="{DE1616BE-E9B5-4341-87A0-0F89F004F108}" destId="{3145D1E8-0B13-40EA-AA05-357DD0223796}" srcOrd="0" destOrd="0" presId="urn:microsoft.com/office/officeart/2005/8/layout/vList2"/>
    <dgm:cxn modelId="{EDC66B51-F9C5-4107-AC15-9FE2701564A6}" srcId="{8E7E1621-2753-4A57-B80E-F8423D4E75F7}" destId="{A0BF0B93-D0A2-4590-86D0-C318EA6C976D}" srcOrd="4" destOrd="0" parTransId="{09386AB5-9A5E-42DB-A158-75F1993A7A3F}" sibTransId="{499EA518-BCBE-464F-B9A1-DEABCA7B8F32}"/>
    <dgm:cxn modelId="{39308E53-E171-4A4D-BBBF-E991FA2D19DC}" srcId="{8E7E1621-2753-4A57-B80E-F8423D4E75F7}" destId="{3F736A4F-ACF9-4D77-8B5D-85BC9AAD6FC0}" srcOrd="0" destOrd="0" parTransId="{DEDF095C-3038-4A89-92F7-4CDD723672F9}" sibTransId="{A7977F1B-6EF8-4C74-B0C1-BFAF89897E56}"/>
    <dgm:cxn modelId="{D47FF576-6FF1-4E0C-A447-E76C783C9E0A}" type="presOf" srcId="{A0BF0B93-D0A2-4590-86D0-C318EA6C976D}" destId="{88984EEB-03B8-4813-8143-DBA16036F396}" srcOrd="0" destOrd="0" presId="urn:microsoft.com/office/officeart/2005/8/layout/vList2"/>
    <dgm:cxn modelId="{F0EE5E5A-3F4B-446B-BCD7-91785580831A}" type="presOf" srcId="{8E7E1621-2753-4A57-B80E-F8423D4E75F7}" destId="{A3E00FDE-83E3-44E9-BA52-D0DC49A9116C}" srcOrd="0" destOrd="0" presId="urn:microsoft.com/office/officeart/2005/8/layout/vList2"/>
    <dgm:cxn modelId="{D4E766B2-948A-4354-A247-E5A5AC3C2A7B}" srcId="{8E7E1621-2753-4A57-B80E-F8423D4E75F7}" destId="{133A170F-D1D7-4F99-8D6E-2BD74CF334B7}" srcOrd="1" destOrd="0" parTransId="{D8929CEA-3CAE-4EEF-BEE7-9D1EB3B06ED3}" sibTransId="{0006100E-C5FD-406B-BBB8-172A5EB188AB}"/>
    <dgm:cxn modelId="{0A9850B3-4662-4364-B48F-9B94D320370D}" type="presOf" srcId="{133A170F-D1D7-4F99-8D6E-2BD74CF334B7}" destId="{78AF3729-8C98-48BA-A323-1169CA286168}" srcOrd="0" destOrd="0" presId="urn:microsoft.com/office/officeart/2005/8/layout/vList2"/>
    <dgm:cxn modelId="{CBB80CC9-1B58-4818-B382-209FCA5DDFAC}" srcId="{8E7E1621-2753-4A57-B80E-F8423D4E75F7}" destId="{286389E6-0CE4-4645-BE14-AE3592D73859}" srcOrd="5" destOrd="0" parTransId="{10B61697-35C9-49A7-B30C-EF2469CED867}" sibTransId="{ABF1E16B-69B4-4E93-99BF-29DA289A7979}"/>
    <dgm:cxn modelId="{AD7D9CCE-44C0-4416-81B1-08499EFD2DF4}" type="presOf" srcId="{286389E6-0CE4-4645-BE14-AE3592D73859}" destId="{94FE02D1-033E-4685-A019-EDF430563779}" srcOrd="0" destOrd="0" presId="urn:microsoft.com/office/officeart/2005/8/layout/vList2"/>
    <dgm:cxn modelId="{ACDF07ED-D227-4778-BB6F-D59812B59123}" srcId="{8E7E1621-2753-4A57-B80E-F8423D4E75F7}" destId="{4AAF94FA-9E2C-4B64-A23E-DE246B46A77D}" srcOrd="6" destOrd="0" parTransId="{A6123BD2-E8C0-4B50-8E6C-B87E1D61D8D9}" sibTransId="{CAE6BE45-8600-4228-A2B2-DB35FB2DF98B}"/>
    <dgm:cxn modelId="{B5BF49FA-D3AE-4FB2-A28B-137460BCF478}" type="presOf" srcId="{D819BFA2-365B-432E-8B01-BCF8EA857274}" destId="{BF3129C2-BFC6-4430-B02C-BB215F70377D}" srcOrd="0" destOrd="0" presId="urn:microsoft.com/office/officeart/2005/8/layout/vList2"/>
    <dgm:cxn modelId="{1F1A9611-8AE2-4955-947F-550FFE09301E}" type="presParOf" srcId="{A3E00FDE-83E3-44E9-BA52-D0DC49A9116C}" destId="{DC3028A0-592A-4BF7-93C7-E1735D0C83A2}" srcOrd="0" destOrd="0" presId="urn:microsoft.com/office/officeart/2005/8/layout/vList2"/>
    <dgm:cxn modelId="{17FAA879-EB42-4464-8651-8CAA697A66F3}" type="presParOf" srcId="{A3E00FDE-83E3-44E9-BA52-D0DC49A9116C}" destId="{DB3DF653-DBA5-4283-AB66-B60585AAAC56}" srcOrd="1" destOrd="0" presId="urn:microsoft.com/office/officeart/2005/8/layout/vList2"/>
    <dgm:cxn modelId="{673093C3-7D76-484A-A8D1-7ACBF806A0AF}" type="presParOf" srcId="{A3E00FDE-83E3-44E9-BA52-D0DC49A9116C}" destId="{78AF3729-8C98-48BA-A323-1169CA286168}" srcOrd="2" destOrd="0" presId="urn:microsoft.com/office/officeart/2005/8/layout/vList2"/>
    <dgm:cxn modelId="{8EE01123-F2DC-4FD0-A1AD-19E08E547FCB}" type="presParOf" srcId="{A3E00FDE-83E3-44E9-BA52-D0DC49A9116C}" destId="{909AA1FA-F5AC-4C81-A2AA-113DD862854E}" srcOrd="3" destOrd="0" presId="urn:microsoft.com/office/officeart/2005/8/layout/vList2"/>
    <dgm:cxn modelId="{AD2AA753-18D2-420A-A68D-724DF4199C95}" type="presParOf" srcId="{A3E00FDE-83E3-44E9-BA52-D0DC49A9116C}" destId="{788D0054-4D63-486D-8DC5-DF82767F1EEB}" srcOrd="4" destOrd="0" presId="urn:microsoft.com/office/officeart/2005/8/layout/vList2"/>
    <dgm:cxn modelId="{93637688-2B86-466D-B917-C41DF6DBAE20}" type="presParOf" srcId="{A3E00FDE-83E3-44E9-BA52-D0DC49A9116C}" destId="{75FE98BF-84D4-438F-B2B5-E5CC85A6FFE5}" srcOrd="5" destOrd="0" presId="urn:microsoft.com/office/officeart/2005/8/layout/vList2"/>
    <dgm:cxn modelId="{A44B21DB-BD3B-480E-BBCB-3B1D194F47A3}" type="presParOf" srcId="{A3E00FDE-83E3-44E9-BA52-D0DC49A9116C}" destId="{3145D1E8-0B13-40EA-AA05-357DD0223796}" srcOrd="6" destOrd="0" presId="urn:microsoft.com/office/officeart/2005/8/layout/vList2"/>
    <dgm:cxn modelId="{4ECA82EF-0212-4256-94A6-8DFED66DF713}" type="presParOf" srcId="{A3E00FDE-83E3-44E9-BA52-D0DC49A9116C}" destId="{543870C7-9005-405A-8D23-ED95EECDBBCB}" srcOrd="7" destOrd="0" presId="urn:microsoft.com/office/officeart/2005/8/layout/vList2"/>
    <dgm:cxn modelId="{1BDCDF64-508C-44D7-A36B-DE3377111D80}" type="presParOf" srcId="{A3E00FDE-83E3-44E9-BA52-D0DC49A9116C}" destId="{88984EEB-03B8-4813-8143-DBA16036F396}" srcOrd="8" destOrd="0" presId="urn:microsoft.com/office/officeart/2005/8/layout/vList2"/>
    <dgm:cxn modelId="{A7232AA6-9DEE-4E21-B4B7-A69A0185D31A}" type="presParOf" srcId="{A3E00FDE-83E3-44E9-BA52-D0DC49A9116C}" destId="{629030A9-6D6B-4E73-A246-3D3923BDFB3D}" srcOrd="9" destOrd="0" presId="urn:microsoft.com/office/officeart/2005/8/layout/vList2"/>
    <dgm:cxn modelId="{061A452F-35BF-46E3-9B05-9F0AAC1FF3BD}" type="presParOf" srcId="{A3E00FDE-83E3-44E9-BA52-D0DC49A9116C}" destId="{94FE02D1-033E-4685-A019-EDF430563779}" srcOrd="10" destOrd="0" presId="urn:microsoft.com/office/officeart/2005/8/layout/vList2"/>
    <dgm:cxn modelId="{3814969F-05CB-49B8-80DB-3759B3BAB607}" type="presParOf" srcId="{A3E00FDE-83E3-44E9-BA52-D0DC49A9116C}" destId="{E39B57EF-5964-43CB-9AB9-F7D2F61D66DC}" srcOrd="11" destOrd="0" presId="urn:microsoft.com/office/officeart/2005/8/layout/vList2"/>
    <dgm:cxn modelId="{1BEA94E7-B1B5-4FC7-814D-4CB91F026E29}" type="presParOf" srcId="{A3E00FDE-83E3-44E9-BA52-D0DC49A9116C}" destId="{97E77C1B-688D-4370-8061-3262F6A651F8}" srcOrd="12" destOrd="0" presId="urn:microsoft.com/office/officeart/2005/8/layout/vList2"/>
    <dgm:cxn modelId="{680FAA15-89B6-4A92-88A1-03F858E97595}" type="presParOf" srcId="{A3E00FDE-83E3-44E9-BA52-D0DC49A9116C}" destId="{F66C1A58-C276-45AC-8F1C-9B78C325F0B8}" srcOrd="13" destOrd="0" presId="urn:microsoft.com/office/officeart/2005/8/layout/vList2"/>
    <dgm:cxn modelId="{8D6002C0-7E0D-4AAF-A9B4-201EE272E0BF}" type="presParOf" srcId="{A3E00FDE-83E3-44E9-BA52-D0DC49A9116C}" destId="{BF3129C2-BFC6-4430-B02C-BB215F70377D}" srcOrd="14" destOrd="0" presId="urn:microsoft.com/office/officeart/2005/8/layout/vList2"/>
    <dgm:cxn modelId="{84C4D490-1B4F-4ABE-9220-6CB56F340EC6}" type="presParOf" srcId="{A3E00FDE-83E3-44E9-BA52-D0DC49A9116C}" destId="{0352F5DE-B095-45B8-917C-35EB8DC705EC}" srcOrd="15" destOrd="0" presId="urn:microsoft.com/office/officeart/2005/8/layout/vList2"/>
    <dgm:cxn modelId="{72E0A87F-ACB2-45AE-8EC8-3228653370F5}" type="presParOf" srcId="{A3E00FDE-83E3-44E9-BA52-D0DC49A9116C}" destId="{96B634AC-FE30-4218-81A7-0C8CAE336237}"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3028A0-592A-4BF7-93C7-E1735D0C83A2}">
      <dsp:nvSpPr>
        <dsp:cNvPr id="0" name=""/>
        <dsp:cNvSpPr/>
      </dsp:nvSpPr>
      <dsp:spPr>
        <a:xfrm>
          <a:off x="0" y="37783"/>
          <a:ext cx="4131733" cy="418275"/>
        </a:xfrm>
        <a:prstGeom prst="roundRect">
          <a:avLst/>
        </a:prstGeom>
        <a:gradFill rotWithShape="0">
          <a:gsLst>
            <a:gs pos="0">
              <a:schemeClr val="accent2">
                <a:alpha val="90000"/>
                <a:hueOff val="0"/>
                <a:satOff val="0"/>
                <a:lumOff val="0"/>
                <a:alphaOff val="0"/>
                <a:tint val="96000"/>
                <a:lumMod val="100000"/>
              </a:schemeClr>
            </a:gs>
            <a:gs pos="78000">
              <a:schemeClr val="accent2">
                <a:alpha val="9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n-US" sz="1100" kern="1200" dirty="0"/>
            <a:t>C/</a:t>
          </a:r>
          <a:r>
            <a:rPr lang="en-US" sz="1100" kern="1200" dirty="0">
              <a:latin typeface="Trebuchet MS" panose="020B0603020202020204"/>
            </a:rPr>
            <a:t>A: Control</a:t>
          </a:r>
          <a:r>
            <a:rPr lang="en-US" sz="1100" kern="1200" dirty="0"/>
            <a:t> Area </a:t>
          </a:r>
          <a:endParaRPr lang="en-US" sz="1100" kern="1200" dirty="0">
            <a:latin typeface="Trebuchet MS" panose="020B0603020202020204"/>
          </a:endParaRPr>
        </a:p>
      </dsp:txBody>
      <dsp:txXfrm>
        <a:off x="20419" y="58202"/>
        <a:ext cx="4090895" cy="377437"/>
      </dsp:txXfrm>
    </dsp:sp>
    <dsp:sp modelId="{78AF3729-8C98-48BA-A323-1169CA286168}">
      <dsp:nvSpPr>
        <dsp:cNvPr id="0" name=""/>
        <dsp:cNvSpPr/>
      </dsp:nvSpPr>
      <dsp:spPr>
        <a:xfrm>
          <a:off x="0" y="487738"/>
          <a:ext cx="4131733" cy="418275"/>
        </a:xfrm>
        <a:prstGeom prst="roundRect">
          <a:avLst/>
        </a:prstGeom>
        <a:gradFill rotWithShape="0">
          <a:gsLst>
            <a:gs pos="0">
              <a:schemeClr val="accent2">
                <a:alpha val="90000"/>
                <a:hueOff val="0"/>
                <a:satOff val="0"/>
                <a:lumOff val="0"/>
                <a:alphaOff val="-5000"/>
                <a:tint val="96000"/>
                <a:lumMod val="100000"/>
              </a:schemeClr>
            </a:gs>
            <a:gs pos="78000">
              <a:schemeClr val="accent2">
                <a:alpha val="90000"/>
                <a:hueOff val="0"/>
                <a:satOff val="0"/>
                <a:lumOff val="0"/>
                <a:alphaOff val="-500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n-US" sz="1100" kern="1200" dirty="0"/>
            <a:t>UNIT: Remote Unit for a station</a:t>
          </a:r>
          <a:r>
            <a:rPr lang="en-US" sz="1100" kern="1200" dirty="0">
              <a:latin typeface="Trebuchet MS" panose="020B0603020202020204"/>
            </a:rPr>
            <a:t> </a:t>
          </a:r>
        </a:p>
      </dsp:txBody>
      <dsp:txXfrm>
        <a:off x="20419" y="508157"/>
        <a:ext cx="4090895" cy="377437"/>
      </dsp:txXfrm>
    </dsp:sp>
    <dsp:sp modelId="{788D0054-4D63-486D-8DC5-DF82767F1EEB}">
      <dsp:nvSpPr>
        <dsp:cNvPr id="0" name=""/>
        <dsp:cNvSpPr/>
      </dsp:nvSpPr>
      <dsp:spPr>
        <a:xfrm>
          <a:off x="0" y="937693"/>
          <a:ext cx="4131733" cy="418275"/>
        </a:xfrm>
        <a:prstGeom prst="roundRect">
          <a:avLst/>
        </a:prstGeom>
        <a:gradFill rotWithShape="0">
          <a:gsLst>
            <a:gs pos="0">
              <a:schemeClr val="accent2">
                <a:alpha val="90000"/>
                <a:hueOff val="0"/>
                <a:satOff val="0"/>
                <a:lumOff val="0"/>
                <a:alphaOff val="-10000"/>
                <a:tint val="96000"/>
                <a:lumMod val="100000"/>
              </a:schemeClr>
            </a:gs>
            <a:gs pos="78000">
              <a:schemeClr val="accent2">
                <a:alpha val="90000"/>
                <a:hueOff val="0"/>
                <a:satOff val="0"/>
                <a:lumOff val="0"/>
                <a:alphaOff val="-1000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n-US" sz="1100" kern="1200" dirty="0"/>
            <a:t>SCP: Subunit Channel Position represents a specific address for a device</a:t>
          </a:r>
          <a:r>
            <a:rPr lang="en-US" sz="1100" kern="1200" dirty="0">
              <a:latin typeface="Trebuchet MS" panose="020B0603020202020204"/>
            </a:rPr>
            <a:t> </a:t>
          </a:r>
          <a:endParaRPr lang="en-US" sz="1100" kern="1200" dirty="0"/>
        </a:p>
      </dsp:txBody>
      <dsp:txXfrm>
        <a:off x="20419" y="958112"/>
        <a:ext cx="4090895" cy="377437"/>
      </dsp:txXfrm>
    </dsp:sp>
    <dsp:sp modelId="{3145D1E8-0B13-40EA-AA05-357DD0223796}">
      <dsp:nvSpPr>
        <dsp:cNvPr id="0" name=""/>
        <dsp:cNvSpPr/>
      </dsp:nvSpPr>
      <dsp:spPr>
        <a:xfrm>
          <a:off x="0" y="1387648"/>
          <a:ext cx="4131733" cy="418275"/>
        </a:xfrm>
        <a:prstGeom prst="roundRect">
          <a:avLst/>
        </a:prstGeom>
        <a:gradFill rotWithShape="0">
          <a:gsLst>
            <a:gs pos="0">
              <a:schemeClr val="accent2">
                <a:alpha val="90000"/>
                <a:hueOff val="0"/>
                <a:satOff val="0"/>
                <a:lumOff val="0"/>
                <a:alphaOff val="-15000"/>
                <a:tint val="96000"/>
                <a:lumMod val="100000"/>
              </a:schemeClr>
            </a:gs>
            <a:gs pos="78000">
              <a:schemeClr val="accent2">
                <a:alpha val="90000"/>
                <a:hueOff val="0"/>
                <a:satOff val="0"/>
                <a:lumOff val="0"/>
                <a:alphaOff val="-1500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n-US" sz="1100" kern="1200" dirty="0"/>
            <a:t>STATION: Represents the station name the device is located at</a:t>
          </a:r>
          <a:r>
            <a:rPr lang="en-US" sz="1100" kern="1200" dirty="0">
              <a:latin typeface="Trebuchet MS" panose="020B0603020202020204"/>
            </a:rPr>
            <a:t> </a:t>
          </a:r>
          <a:r>
            <a:rPr lang="en-US" sz="1100" kern="1200" dirty="0"/>
            <a:t> </a:t>
          </a:r>
        </a:p>
      </dsp:txBody>
      <dsp:txXfrm>
        <a:off x="20419" y="1408067"/>
        <a:ext cx="4090895" cy="377437"/>
      </dsp:txXfrm>
    </dsp:sp>
    <dsp:sp modelId="{88984EEB-03B8-4813-8143-DBA16036F396}">
      <dsp:nvSpPr>
        <dsp:cNvPr id="0" name=""/>
        <dsp:cNvSpPr/>
      </dsp:nvSpPr>
      <dsp:spPr>
        <a:xfrm>
          <a:off x="0" y="1837603"/>
          <a:ext cx="4131733" cy="418275"/>
        </a:xfrm>
        <a:prstGeom prst="roundRect">
          <a:avLst/>
        </a:prstGeom>
        <a:gradFill rotWithShape="0">
          <a:gsLst>
            <a:gs pos="0">
              <a:schemeClr val="accent2">
                <a:alpha val="90000"/>
                <a:hueOff val="0"/>
                <a:satOff val="0"/>
                <a:lumOff val="0"/>
                <a:alphaOff val="-20000"/>
                <a:tint val="96000"/>
                <a:lumMod val="100000"/>
              </a:schemeClr>
            </a:gs>
            <a:gs pos="78000">
              <a:schemeClr val="accent2">
                <a:alpha val="90000"/>
                <a:hueOff val="0"/>
                <a:satOff val="0"/>
                <a:lumOff val="0"/>
                <a:alphaOff val="-2000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n-US" sz="1100" kern="1200" dirty="0"/>
            <a:t>DIVISION: Represents the Line originally the station belonged to BMT, IRT, or IND</a:t>
          </a:r>
          <a:r>
            <a:rPr lang="en-US" sz="1100" kern="1200" dirty="0">
              <a:latin typeface="Trebuchet MS" panose="020B0603020202020204"/>
            </a:rPr>
            <a:t> </a:t>
          </a:r>
          <a:endParaRPr lang="en-US" sz="1100" kern="1200" dirty="0"/>
        </a:p>
      </dsp:txBody>
      <dsp:txXfrm>
        <a:off x="20419" y="1858022"/>
        <a:ext cx="4090895" cy="377437"/>
      </dsp:txXfrm>
    </dsp:sp>
    <dsp:sp modelId="{94FE02D1-033E-4685-A019-EDF430563779}">
      <dsp:nvSpPr>
        <dsp:cNvPr id="0" name=""/>
        <dsp:cNvSpPr/>
      </dsp:nvSpPr>
      <dsp:spPr>
        <a:xfrm>
          <a:off x="0" y="2287558"/>
          <a:ext cx="4131733" cy="418275"/>
        </a:xfrm>
        <a:prstGeom prst="roundRect">
          <a:avLst/>
        </a:prstGeom>
        <a:gradFill rotWithShape="0">
          <a:gsLst>
            <a:gs pos="0">
              <a:schemeClr val="accent2">
                <a:alpha val="90000"/>
                <a:hueOff val="0"/>
                <a:satOff val="0"/>
                <a:lumOff val="0"/>
                <a:alphaOff val="-25000"/>
                <a:tint val="96000"/>
                <a:lumMod val="100000"/>
              </a:schemeClr>
            </a:gs>
            <a:gs pos="78000">
              <a:schemeClr val="accent2">
                <a:alpha val="90000"/>
                <a:hueOff val="0"/>
                <a:satOff val="0"/>
                <a:lumOff val="0"/>
                <a:alphaOff val="-2500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n-US" sz="1100" kern="1200" dirty="0">
              <a:latin typeface="Trebuchet MS" panose="020B0603020202020204"/>
            </a:rPr>
            <a:t>DATE_TIME Represents</a:t>
          </a:r>
          <a:r>
            <a:rPr lang="en-US" sz="1100" kern="1200" dirty="0"/>
            <a:t> the date</a:t>
          </a:r>
          <a:r>
            <a:rPr lang="en-US" sz="1100" kern="1200" dirty="0">
              <a:latin typeface="Trebuchet MS" panose="020B0603020202020204"/>
            </a:rPr>
            <a:t> and time </a:t>
          </a:r>
          <a:br>
            <a:rPr lang="en-US" sz="1100" kern="1200" dirty="0">
              <a:latin typeface="Trebuchet MS" panose="020B0603020202020204"/>
            </a:rPr>
          </a:br>
          <a:endParaRPr lang="en-US" sz="1100" kern="1200" dirty="0"/>
        </a:p>
      </dsp:txBody>
      <dsp:txXfrm>
        <a:off x="20419" y="2307977"/>
        <a:ext cx="4090895" cy="377437"/>
      </dsp:txXfrm>
    </dsp:sp>
    <dsp:sp modelId="{97E77C1B-688D-4370-8061-3262F6A651F8}">
      <dsp:nvSpPr>
        <dsp:cNvPr id="0" name=""/>
        <dsp:cNvSpPr/>
      </dsp:nvSpPr>
      <dsp:spPr>
        <a:xfrm>
          <a:off x="0" y="2737513"/>
          <a:ext cx="4131733" cy="418275"/>
        </a:xfrm>
        <a:prstGeom prst="roundRect">
          <a:avLst/>
        </a:prstGeom>
        <a:gradFill rotWithShape="0">
          <a:gsLst>
            <a:gs pos="0">
              <a:schemeClr val="accent2">
                <a:alpha val="90000"/>
                <a:hueOff val="0"/>
                <a:satOff val="0"/>
                <a:lumOff val="0"/>
                <a:alphaOff val="-30000"/>
                <a:tint val="96000"/>
                <a:lumMod val="100000"/>
              </a:schemeClr>
            </a:gs>
            <a:gs pos="78000">
              <a:schemeClr val="accent2">
                <a:alpha val="90000"/>
                <a:hueOff val="0"/>
                <a:satOff val="0"/>
                <a:lumOff val="0"/>
                <a:alphaOff val="-3000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n-US" sz="1100" kern="1200" dirty="0">
              <a:latin typeface="Trebuchet MS" panose="020B0603020202020204"/>
            </a:rPr>
            <a:t>ENTRIES_DIFF: Total entries</a:t>
          </a:r>
        </a:p>
      </dsp:txBody>
      <dsp:txXfrm>
        <a:off x="20419" y="2757932"/>
        <a:ext cx="4090895" cy="377437"/>
      </dsp:txXfrm>
    </dsp:sp>
    <dsp:sp modelId="{BF3129C2-BFC6-4430-B02C-BB215F70377D}">
      <dsp:nvSpPr>
        <dsp:cNvPr id="0" name=""/>
        <dsp:cNvSpPr/>
      </dsp:nvSpPr>
      <dsp:spPr>
        <a:xfrm>
          <a:off x="0" y="3187468"/>
          <a:ext cx="4131733" cy="418275"/>
        </a:xfrm>
        <a:prstGeom prst="roundRect">
          <a:avLst/>
        </a:prstGeom>
        <a:gradFill rotWithShape="0">
          <a:gsLst>
            <a:gs pos="0">
              <a:schemeClr val="accent2">
                <a:alpha val="90000"/>
                <a:hueOff val="0"/>
                <a:satOff val="0"/>
                <a:lumOff val="0"/>
                <a:alphaOff val="-35000"/>
                <a:tint val="96000"/>
                <a:lumMod val="100000"/>
              </a:schemeClr>
            </a:gs>
            <a:gs pos="78000">
              <a:schemeClr val="accent2">
                <a:alpha val="90000"/>
                <a:hueOff val="0"/>
                <a:satOff val="0"/>
                <a:lumOff val="0"/>
                <a:alphaOff val="-3500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n-US" sz="1100" kern="1200" dirty="0">
              <a:latin typeface="Trebuchet MS" panose="020B0603020202020204"/>
            </a:rPr>
            <a:t>EXITS_DIFF: Total EXITS</a:t>
          </a:r>
        </a:p>
      </dsp:txBody>
      <dsp:txXfrm>
        <a:off x="20419" y="3207887"/>
        <a:ext cx="4090895" cy="377437"/>
      </dsp:txXfrm>
    </dsp:sp>
    <dsp:sp modelId="{96B634AC-FE30-4218-81A7-0C8CAE336237}">
      <dsp:nvSpPr>
        <dsp:cNvPr id="0" name=""/>
        <dsp:cNvSpPr/>
      </dsp:nvSpPr>
      <dsp:spPr>
        <a:xfrm>
          <a:off x="0" y="3637423"/>
          <a:ext cx="4131733" cy="418275"/>
        </a:xfrm>
        <a:prstGeom prst="roundRect">
          <a:avLst/>
        </a:prstGeom>
        <a:gradFill rotWithShape="0">
          <a:gsLst>
            <a:gs pos="0">
              <a:schemeClr val="accent2">
                <a:alpha val="90000"/>
                <a:hueOff val="0"/>
                <a:satOff val="0"/>
                <a:lumOff val="0"/>
                <a:alphaOff val="-40000"/>
                <a:tint val="96000"/>
                <a:lumMod val="100000"/>
              </a:schemeClr>
            </a:gs>
            <a:gs pos="78000">
              <a:schemeClr val="accent2">
                <a:alpha val="90000"/>
                <a:hueOff val="0"/>
                <a:satOff val="0"/>
                <a:lumOff val="0"/>
                <a:alphaOff val="-4000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n-US" sz="1100" kern="1200" dirty="0">
              <a:latin typeface="Trebuchet MS" panose="020B0603020202020204"/>
            </a:rPr>
            <a:t>TOTAL: total traffic per turnstile </a:t>
          </a:r>
          <a:endParaRPr lang="en-US" sz="1100" kern="1200" dirty="0"/>
        </a:p>
      </dsp:txBody>
      <dsp:txXfrm>
        <a:off x="20419" y="3657842"/>
        <a:ext cx="4090895" cy="3774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4BE840-8661-4D33-ACB6-FD28BEF0FE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23EE8A5-9A66-463E-AE6B-A4BFE6AE1AB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E35BB4-08A4-42AE-B7DA-388E94CD1A67}" type="datetimeFigureOut">
              <a:rPr lang="en-US" smtClean="0"/>
              <a:t>9/8/2021</a:t>
            </a:fld>
            <a:endParaRPr lang="en-US"/>
          </a:p>
        </p:txBody>
      </p:sp>
      <p:sp>
        <p:nvSpPr>
          <p:cNvPr id="4" name="Footer Placeholder 3">
            <a:extLst>
              <a:ext uri="{FF2B5EF4-FFF2-40B4-BE49-F238E27FC236}">
                <a16:creationId xmlns:a16="http://schemas.microsoft.com/office/drawing/2014/main" id="{C1B58343-0C61-4DBE-81AF-0651A97914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EB454F6-1017-4AA7-B11F-552C3C7E34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2993750-AC21-4EC7-8DE4-CCCCEE231489}" type="slidenum">
              <a:rPr lang="en-US" smtClean="0"/>
              <a:t>‹#›</a:t>
            </a:fld>
            <a:endParaRPr lang="en-US"/>
          </a:p>
        </p:txBody>
      </p:sp>
    </p:spTree>
    <p:extLst>
      <p:ext uri="{BB962C8B-B14F-4D97-AF65-F5344CB8AC3E}">
        <p14:creationId xmlns:p14="http://schemas.microsoft.com/office/powerpoint/2010/main" val="8541753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0DFFCBB-3A13-A449-B8FB-532BA43383B3}" type="slidenum">
              <a:rPr lang="en-US"/>
              <a:pPr>
                <a:defRPr/>
              </a:pPr>
              <a:t>‹#›</a:t>
            </a:fld>
            <a:endParaRPr lang="en-US"/>
          </a:p>
        </p:txBody>
      </p:sp>
    </p:spTree>
    <p:extLst>
      <p:ext uri="{BB962C8B-B14F-4D97-AF65-F5344CB8AC3E}">
        <p14:creationId xmlns:p14="http://schemas.microsoft.com/office/powerpoint/2010/main" val="25669908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97" charset="0"/>
        <a:ea typeface="ＭＳ Ｐゴシック" pitchFamily="-97" charset="-128"/>
        <a:cs typeface="ＭＳ Ｐゴシック" pitchFamily="-97" charset="-128"/>
      </a:defRPr>
    </a:lvl1pPr>
    <a:lvl2pPr marL="457200" algn="l" rtl="0" eaLnBrk="0" fontAlgn="base" hangingPunct="0">
      <a:spcBef>
        <a:spcPct val="30000"/>
      </a:spcBef>
      <a:spcAft>
        <a:spcPct val="0"/>
      </a:spcAft>
      <a:defRPr sz="1200" kern="1200">
        <a:solidFill>
          <a:schemeClr val="tx1"/>
        </a:solidFill>
        <a:latin typeface="Times" pitchFamily="-97" charset="0"/>
        <a:ea typeface="ＭＳ Ｐゴシック" pitchFamily="-97" charset="-128"/>
        <a:cs typeface="+mn-cs"/>
      </a:defRPr>
    </a:lvl2pPr>
    <a:lvl3pPr marL="914400" algn="l" rtl="0" eaLnBrk="0" fontAlgn="base" hangingPunct="0">
      <a:spcBef>
        <a:spcPct val="30000"/>
      </a:spcBef>
      <a:spcAft>
        <a:spcPct val="0"/>
      </a:spcAft>
      <a:defRPr sz="1200" kern="1200">
        <a:solidFill>
          <a:schemeClr val="tx1"/>
        </a:solidFill>
        <a:latin typeface="Times" pitchFamily="-97" charset="0"/>
        <a:ea typeface="ＭＳ Ｐゴシック" pitchFamily="-97" charset="-128"/>
        <a:cs typeface="+mn-cs"/>
      </a:defRPr>
    </a:lvl3pPr>
    <a:lvl4pPr marL="1371600" algn="l" rtl="0" eaLnBrk="0" fontAlgn="base" hangingPunct="0">
      <a:spcBef>
        <a:spcPct val="30000"/>
      </a:spcBef>
      <a:spcAft>
        <a:spcPct val="0"/>
      </a:spcAft>
      <a:defRPr sz="1200" kern="1200">
        <a:solidFill>
          <a:schemeClr val="tx1"/>
        </a:solidFill>
        <a:latin typeface="Times" pitchFamily="-97" charset="0"/>
        <a:ea typeface="ＭＳ Ｐゴシック" pitchFamily="-97" charset="-128"/>
        <a:cs typeface="+mn-cs"/>
      </a:defRPr>
    </a:lvl4pPr>
    <a:lvl5pPr marL="1828800" algn="l" rtl="0" eaLnBrk="0" fontAlgn="base" hangingPunct="0">
      <a:spcBef>
        <a:spcPct val="30000"/>
      </a:spcBef>
      <a:spcAft>
        <a:spcPct val="0"/>
      </a:spcAft>
      <a:defRPr sz="1200" kern="1200">
        <a:solidFill>
          <a:schemeClr val="tx1"/>
        </a:solidFill>
        <a:latin typeface="Times" pitchFamily="-97" charset="0"/>
        <a:ea typeface="ＭＳ Ｐゴシック" pitchFamily="-9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68386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214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55184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24246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79690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21697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859331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83441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2980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7218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933187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52463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7287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7606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341498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34206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9/8/2021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1141233"/>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transition>
    <p:fade/>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7">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9">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11">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3" name="Straight Connector 13">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44" name="Straight Connector 15">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AB576068-7806-4EFF-859A-E671005CC24B}"/>
              </a:ext>
            </a:extLst>
          </p:cNvPr>
          <p:cNvSpPr>
            <a:spLocks noGrp="1"/>
          </p:cNvSpPr>
          <p:nvPr>
            <p:ph type="subTitle" idx="1"/>
          </p:nvPr>
        </p:nvSpPr>
        <p:spPr>
          <a:xfrm>
            <a:off x="1507067" y="4050833"/>
            <a:ext cx="7766936" cy="1096899"/>
          </a:xfrm>
        </p:spPr>
        <p:txBody>
          <a:bodyPr>
            <a:normAutofit/>
          </a:bodyPr>
          <a:lstStyle/>
          <a:p>
            <a:r>
              <a:rPr lang="en-US" dirty="0"/>
              <a:t>By: Mohammed </a:t>
            </a:r>
            <a:r>
              <a:rPr lang="en-US" dirty="0" err="1"/>
              <a:t>Abduldaim</a:t>
            </a:r>
          </a:p>
        </p:txBody>
      </p:sp>
      <p:sp>
        <p:nvSpPr>
          <p:cNvPr id="2" name="Title 1">
            <a:extLst>
              <a:ext uri="{FF2B5EF4-FFF2-40B4-BE49-F238E27FC236}">
                <a16:creationId xmlns:a16="http://schemas.microsoft.com/office/drawing/2014/main" id="{B304541B-6465-4D1F-844A-7FE3386FBF8A}"/>
              </a:ext>
            </a:extLst>
          </p:cNvPr>
          <p:cNvSpPr>
            <a:spLocks noGrp="1"/>
          </p:cNvSpPr>
          <p:nvPr>
            <p:ph type="ctrTitle"/>
          </p:nvPr>
        </p:nvSpPr>
        <p:spPr>
          <a:xfrm>
            <a:off x="1507067" y="1397000"/>
            <a:ext cx="7766936" cy="2653836"/>
          </a:xfrm>
        </p:spPr>
        <p:txBody>
          <a:bodyPr>
            <a:normAutofit/>
          </a:bodyPr>
          <a:lstStyle/>
          <a:p>
            <a:r>
              <a:rPr lang="en-US" dirty="0"/>
              <a:t>MTA Turnstile Data Analysis for Cleaning Services</a:t>
            </a:r>
            <a:endParaRPr lang="en-US"/>
          </a:p>
        </p:txBody>
      </p:sp>
      <p:sp>
        <p:nvSpPr>
          <p:cNvPr id="45"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45" descr="Logo&#10;&#10;Description automatically generated">
            <a:extLst>
              <a:ext uri="{FF2B5EF4-FFF2-40B4-BE49-F238E27FC236}">
                <a16:creationId xmlns:a16="http://schemas.microsoft.com/office/drawing/2014/main" id="{33889AA7-5BC1-436D-B1C5-91C95985C4D7}"/>
              </a:ext>
            </a:extLst>
          </p:cNvPr>
          <p:cNvPicPr>
            <a:picLocks noChangeAspect="1"/>
          </p:cNvPicPr>
          <p:nvPr/>
        </p:nvPicPr>
        <p:blipFill>
          <a:blip r:embed="rId2"/>
          <a:stretch>
            <a:fillRect/>
          </a:stretch>
        </p:blipFill>
        <p:spPr>
          <a:xfrm>
            <a:off x="1676399" y="4668988"/>
            <a:ext cx="2743200" cy="1404369"/>
          </a:xfrm>
          <a:prstGeom prst="rect">
            <a:avLst/>
          </a:prstGeom>
        </p:spPr>
      </p:pic>
    </p:spTree>
    <p:extLst>
      <p:ext uri="{BB962C8B-B14F-4D97-AF65-F5344CB8AC3E}">
        <p14:creationId xmlns:p14="http://schemas.microsoft.com/office/powerpoint/2010/main" val="1428978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5DEAED9C-35C2-4F64-9038-AFB14333752F}"/>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Findings</a:t>
            </a:r>
          </a:p>
        </p:txBody>
      </p:sp>
      <p:sp>
        <p:nvSpPr>
          <p:cNvPr id="3" name="Content Placeholder 2">
            <a:extLst>
              <a:ext uri="{FF2B5EF4-FFF2-40B4-BE49-F238E27FC236}">
                <a16:creationId xmlns:a16="http://schemas.microsoft.com/office/drawing/2014/main" id="{85E73F06-E341-4111-B4F4-687DD3A0B8F7}"/>
              </a:ext>
            </a:extLst>
          </p:cNvPr>
          <p:cNvSpPr>
            <a:spLocks noGrp="1"/>
          </p:cNvSpPr>
          <p:nvPr>
            <p:ph idx="1"/>
          </p:nvPr>
        </p:nvSpPr>
        <p:spPr>
          <a:xfrm>
            <a:off x="673754" y="2160590"/>
            <a:ext cx="3973943" cy="3440110"/>
          </a:xfrm>
        </p:spPr>
        <p:txBody>
          <a:bodyPr vert="horz" lIns="91440" tIns="45720" rIns="91440" bIns="45720" rtlCol="0" anchor="t">
            <a:normAutofit/>
          </a:bodyPr>
          <a:lstStyle/>
          <a:p>
            <a:r>
              <a:rPr lang="en-US">
                <a:solidFill>
                  <a:schemeClr val="bg1"/>
                </a:solidFill>
              </a:rPr>
              <a:t>Low station: 50 ST</a:t>
            </a:r>
          </a:p>
          <a:p>
            <a:r>
              <a:rPr lang="en-US">
                <a:solidFill>
                  <a:schemeClr val="bg1"/>
                </a:solidFill>
              </a:rPr>
              <a:t>Observation: we can see a similar pattern to the Gunhill chart</a:t>
            </a:r>
            <a:endParaRPr lang="en-US" dirty="0">
              <a:solidFill>
                <a:schemeClr val="bg1"/>
              </a:solidFill>
            </a:endParaRPr>
          </a:p>
          <a:p>
            <a:r>
              <a:rPr lang="en-US">
                <a:solidFill>
                  <a:schemeClr val="bg1"/>
                </a:solidFill>
              </a:rPr>
              <a:t>also, there are no entries recorded for the 12 AM time frame I assume that’s due to the station not operating after 8 PM</a:t>
            </a:r>
            <a:endParaRPr lang="en-US" dirty="0">
              <a:solidFill>
                <a:schemeClr val="bg1"/>
              </a:solidFill>
            </a:endParaRPr>
          </a:p>
        </p:txBody>
      </p:sp>
      <p:pic>
        <p:nvPicPr>
          <p:cNvPr id="4" name="Picture 4" descr="Chart, bar chart&#10;&#10;Description automatically generated">
            <a:extLst>
              <a:ext uri="{FF2B5EF4-FFF2-40B4-BE49-F238E27FC236}">
                <a16:creationId xmlns:a16="http://schemas.microsoft.com/office/drawing/2014/main" id="{46C00E15-3D6C-4AEC-8616-832C21C062E2}"/>
              </a:ext>
            </a:extLst>
          </p:cNvPr>
          <p:cNvPicPr>
            <a:picLocks noChangeAspect="1"/>
          </p:cNvPicPr>
          <p:nvPr/>
        </p:nvPicPr>
        <p:blipFill>
          <a:blip r:embed="rId2"/>
          <a:stretch>
            <a:fillRect/>
          </a:stretch>
        </p:blipFill>
        <p:spPr>
          <a:xfrm>
            <a:off x="6096001" y="1767218"/>
            <a:ext cx="5143500" cy="3311049"/>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13055413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5DEAED9C-35C2-4F64-9038-AFB14333752F}"/>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Findings</a:t>
            </a:r>
          </a:p>
        </p:txBody>
      </p:sp>
      <p:sp>
        <p:nvSpPr>
          <p:cNvPr id="3" name="Content Placeholder 2">
            <a:extLst>
              <a:ext uri="{FF2B5EF4-FFF2-40B4-BE49-F238E27FC236}">
                <a16:creationId xmlns:a16="http://schemas.microsoft.com/office/drawing/2014/main" id="{85E73F06-E341-4111-B4F4-687DD3A0B8F7}"/>
              </a:ext>
            </a:extLst>
          </p:cNvPr>
          <p:cNvSpPr>
            <a:spLocks noGrp="1"/>
          </p:cNvSpPr>
          <p:nvPr>
            <p:ph idx="1"/>
          </p:nvPr>
        </p:nvSpPr>
        <p:spPr>
          <a:xfrm>
            <a:off x="673754" y="2160590"/>
            <a:ext cx="3973943" cy="3440110"/>
          </a:xfrm>
        </p:spPr>
        <p:txBody>
          <a:bodyPr vert="horz" lIns="91440" tIns="45720" rIns="91440" bIns="45720" rtlCol="0" anchor="t">
            <a:normAutofit/>
          </a:bodyPr>
          <a:lstStyle/>
          <a:p>
            <a:r>
              <a:rPr lang="en-US">
                <a:solidFill>
                  <a:schemeClr val="bg1"/>
                </a:solidFill>
              </a:rPr>
              <a:t>random station: Ditmas</a:t>
            </a:r>
          </a:p>
          <a:p>
            <a:r>
              <a:rPr lang="en-US">
                <a:solidFill>
                  <a:schemeClr val="bg1"/>
                </a:solidFill>
              </a:rPr>
              <a:t>Observation: the station has a somewhat different pattern</a:t>
            </a:r>
            <a:endParaRPr lang="en-US" dirty="0">
              <a:solidFill>
                <a:schemeClr val="bg1"/>
              </a:solidFill>
            </a:endParaRPr>
          </a:p>
          <a:p>
            <a:r>
              <a:rPr lang="en-US">
                <a:solidFill>
                  <a:schemeClr val="bg1"/>
                </a:solidFill>
              </a:rPr>
              <a:t>However, the low traffic time frames are similar</a:t>
            </a:r>
            <a:endParaRPr lang="en-US" dirty="0">
              <a:solidFill>
                <a:schemeClr val="bg1"/>
              </a:solidFill>
            </a:endParaRPr>
          </a:p>
        </p:txBody>
      </p:sp>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5" name="Picture 5" descr="Chart, bar chart&#10;&#10;Description automatically generated">
            <a:extLst>
              <a:ext uri="{FF2B5EF4-FFF2-40B4-BE49-F238E27FC236}">
                <a16:creationId xmlns:a16="http://schemas.microsoft.com/office/drawing/2014/main" id="{445BA76B-7832-4EB8-A38B-652BCDF7B618}"/>
              </a:ext>
            </a:extLst>
          </p:cNvPr>
          <p:cNvPicPr>
            <a:picLocks noChangeAspect="1"/>
          </p:cNvPicPr>
          <p:nvPr/>
        </p:nvPicPr>
        <p:blipFill>
          <a:blip r:embed="rId2"/>
          <a:stretch>
            <a:fillRect/>
          </a:stretch>
        </p:blipFill>
        <p:spPr>
          <a:xfrm>
            <a:off x="6155473" y="2021744"/>
            <a:ext cx="4880517" cy="3204802"/>
          </a:xfrm>
          <a:prstGeom prst="rect">
            <a:avLst/>
          </a:prstGeom>
        </p:spPr>
      </p:pic>
    </p:spTree>
    <p:extLst>
      <p:ext uri="{BB962C8B-B14F-4D97-AF65-F5344CB8AC3E}">
        <p14:creationId xmlns:p14="http://schemas.microsoft.com/office/powerpoint/2010/main" val="385215590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EFFFD77-82C6-4E3F-9A19-BED6DB139DDD}"/>
              </a:ext>
            </a:extLst>
          </p:cNvPr>
          <p:cNvSpPr>
            <a:spLocks noGrp="1"/>
          </p:cNvSpPr>
          <p:nvPr>
            <p:ph type="title"/>
          </p:nvPr>
        </p:nvSpPr>
        <p:spPr>
          <a:xfrm>
            <a:off x="643467" y="816638"/>
            <a:ext cx="3367359" cy="5224724"/>
          </a:xfrm>
        </p:spPr>
        <p:txBody>
          <a:bodyPr anchor="ctr">
            <a:normAutofit/>
          </a:bodyPr>
          <a:lstStyle/>
          <a:p>
            <a:r>
              <a:rPr lang="en-US"/>
              <a:t>conclusion</a:t>
            </a:r>
          </a:p>
        </p:txBody>
      </p:sp>
      <p:sp>
        <p:nvSpPr>
          <p:cNvPr id="3" name="Content Placeholder 2">
            <a:extLst>
              <a:ext uri="{FF2B5EF4-FFF2-40B4-BE49-F238E27FC236}">
                <a16:creationId xmlns:a16="http://schemas.microsoft.com/office/drawing/2014/main" id="{ECD71412-BB85-487F-A97E-F88EDD4A43BB}"/>
              </a:ext>
            </a:extLst>
          </p:cNvPr>
          <p:cNvSpPr>
            <a:spLocks noGrp="1"/>
          </p:cNvSpPr>
          <p:nvPr>
            <p:ph idx="1"/>
          </p:nvPr>
        </p:nvSpPr>
        <p:spPr>
          <a:xfrm>
            <a:off x="4654295" y="816638"/>
            <a:ext cx="4619706" cy="5224724"/>
          </a:xfrm>
        </p:spPr>
        <p:txBody>
          <a:bodyPr vert="horz" lIns="91440" tIns="45720" rIns="91440" bIns="45720" rtlCol="0" anchor="ctr">
            <a:normAutofit/>
          </a:bodyPr>
          <a:lstStyle/>
          <a:p>
            <a:r>
              <a:rPr lang="en-US"/>
              <a:t>The company can benifet by operating after 8 pm or before the traffic at 8 AM</a:t>
            </a:r>
            <a:endParaRPr lang="en-US" dirty="0"/>
          </a:p>
        </p:txBody>
      </p:sp>
    </p:spTree>
    <p:extLst>
      <p:ext uri="{BB962C8B-B14F-4D97-AF65-F5344CB8AC3E}">
        <p14:creationId xmlns:p14="http://schemas.microsoft.com/office/powerpoint/2010/main" val="1367531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0923B-D8BD-4EAF-9EB9-D3CC1B8CE958}"/>
              </a:ext>
            </a:extLst>
          </p:cNvPr>
          <p:cNvSpPr>
            <a:spLocks noGrp="1"/>
          </p:cNvSpPr>
          <p:nvPr>
            <p:ph type="title"/>
          </p:nvPr>
        </p:nvSpPr>
        <p:spPr/>
        <p:txBody>
          <a:bodyPr/>
          <a:lstStyle/>
          <a:p>
            <a:r>
              <a:rPr lang="en-US" dirty="0"/>
              <a:t>BMS Janitorial Services</a:t>
            </a:r>
          </a:p>
        </p:txBody>
      </p:sp>
      <p:sp>
        <p:nvSpPr>
          <p:cNvPr id="3" name="Content Placeholder 2">
            <a:extLst>
              <a:ext uri="{FF2B5EF4-FFF2-40B4-BE49-F238E27FC236}">
                <a16:creationId xmlns:a16="http://schemas.microsoft.com/office/drawing/2014/main" id="{F86455A2-1F06-4B1D-90BF-B60DBA705A85}"/>
              </a:ext>
            </a:extLst>
          </p:cNvPr>
          <p:cNvSpPr>
            <a:spLocks noGrp="1"/>
          </p:cNvSpPr>
          <p:nvPr>
            <p:ph idx="1"/>
          </p:nvPr>
        </p:nvSpPr>
        <p:spPr/>
        <p:txBody>
          <a:bodyPr vert="horz" lIns="91440" tIns="45720" rIns="91440" bIns="45720" rtlCol="0" anchor="t">
            <a:normAutofit/>
          </a:bodyPr>
          <a:lstStyle/>
          <a:p>
            <a:r>
              <a:rPr lang="en-US" dirty="0"/>
              <a:t>BMS is a janitorial and cleaning services provider based in New York. The company has entered a contract with MTA to handle the subway station janitorial and cleaning tasks. So they have approached me to analyze the stations traffic to figure out the best time of day to perform the cleaning services for the stations.</a:t>
            </a:r>
          </a:p>
        </p:txBody>
      </p:sp>
    </p:spTree>
    <p:extLst>
      <p:ext uri="{BB962C8B-B14F-4D97-AF65-F5344CB8AC3E}">
        <p14:creationId xmlns:p14="http://schemas.microsoft.com/office/powerpoint/2010/main" val="1550606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6"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0DFF2F9-583E-4253-B4C5-797D2AD8C849}"/>
              </a:ext>
            </a:extLst>
          </p:cNvPr>
          <p:cNvSpPr>
            <a:spLocks noGrp="1"/>
          </p:cNvSpPr>
          <p:nvPr>
            <p:ph type="title"/>
          </p:nvPr>
        </p:nvSpPr>
        <p:spPr>
          <a:xfrm>
            <a:off x="643467" y="816638"/>
            <a:ext cx="3367359" cy="5224724"/>
          </a:xfrm>
        </p:spPr>
        <p:txBody>
          <a:bodyPr anchor="ctr">
            <a:normAutofit/>
          </a:bodyPr>
          <a:lstStyle/>
          <a:p>
            <a:r>
              <a:rPr lang="en-US" dirty="0"/>
              <a:t>Problem Description</a:t>
            </a:r>
          </a:p>
        </p:txBody>
      </p:sp>
      <p:sp>
        <p:nvSpPr>
          <p:cNvPr id="3" name="Content Placeholder 2">
            <a:extLst>
              <a:ext uri="{FF2B5EF4-FFF2-40B4-BE49-F238E27FC236}">
                <a16:creationId xmlns:a16="http://schemas.microsoft.com/office/drawing/2014/main" id="{7A608F4E-B280-4BF2-B302-B2515AF38DC0}"/>
              </a:ext>
            </a:extLst>
          </p:cNvPr>
          <p:cNvSpPr>
            <a:spLocks noGrp="1"/>
          </p:cNvSpPr>
          <p:nvPr>
            <p:ph idx="1"/>
          </p:nvPr>
        </p:nvSpPr>
        <p:spPr>
          <a:xfrm>
            <a:off x="4654295" y="816638"/>
            <a:ext cx="4619706" cy="5224724"/>
          </a:xfrm>
        </p:spPr>
        <p:txBody>
          <a:bodyPr vert="horz" lIns="91440" tIns="45720" rIns="91440" bIns="45720" rtlCol="0" anchor="ctr">
            <a:normAutofit/>
          </a:bodyPr>
          <a:lstStyle/>
          <a:p>
            <a:r>
              <a:rPr lang="en-US" dirty="0"/>
              <a:t>BMS is responsible for cleaning the stations however they only perform their services once a day. So, they would like to find the busiest time of day and start operating afterward.</a:t>
            </a:r>
          </a:p>
          <a:p>
            <a:r>
              <a:rPr lang="en-US" dirty="0"/>
              <a:t>This would allow BMS to target the optimal time of day to perform and ensure client satisfaction which can assist their growth in the industry and becoming more reputable.</a:t>
            </a:r>
          </a:p>
        </p:txBody>
      </p:sp>
    </p:spTree>
    <p:extLst>
      <p:ext uri="{BB962C8B-B14F-4D97-AF65-F5344CB8AC3E}">
        <p14:creationId xmlns:p14="http://schemas.microsoft.com/office/powerpoint/2010/main" val="277045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4E2E8-D9C3-41CF-B7CD-9CCC29EC3130}"/>
              </a:ext>
            </a:extLst>
          </p:cNvPr>
          <p:cNvSpPr>
            <a:spLocks noGrp="1"/>
          </p:cNvSpPr>
          <p:nvPr>
            <p:ph type="title"/>
          </p:nvPr>
        </p:nvSpPr>
        <p:spPr/>
        <p:txBody>
          <a:bodyPr/>
          <a:lstStyle/>
          <a:p>
            <a:r>
              <a:rPr lang="en-US" dirty="0"/>
              <a:t>Data Set</a:t>
            </a:r>
          </a:p>
        </p:txBody>
      </p:sp>
      <p:sp>
        <p:nvSpPr>
          <p:cNvPr id="3" name="Content Placeholder 2">
            <a:extLst>
              <a:ext uri="{FF2B5EF4-FFF2-40B4-BE49-F238E27FC236}">
                <a16:creationId xmlns:a16="http://schemas.microsoft.com/office/drawing/2014/main" id="{1A1F507F-7B57-4553-9DAF-FE5FF1CA4D79}"/>
              </a:ext>
            </a:extLst>
          </p:cNvPr>
          <p:cNvSpPr>
            <a:spLocks noGrp="1"/>
          </p:cNvSpPr>
          <p:nvPr>
            <p:ph idx="1"/>
          </p:nvPr>
        </p:nvSpPr>
        <p:spPr/>
        <p:txBody>
          <a:bodyPr vert="horz" lIns="91440" tIns="45720" rIns="91440" bIns="45720" rtlCol="0" anchor="t">
            <a:normAutofit/>
          </a:bodyPr>
          <a:lstStyle/>
          <a:p>
            <a:r>
              <a:rPr lang="en-US" dirty="0"/>
              <a:t>The MTA data set contain information pertaining the turnstile gate for every station. Spanning over a decade, the data records every entry and exist for each gate cumulatively every four hours. It also includes the gate id, where it's station date and time of records and more.</a:t>
            </a:r>
          </a:p>
          <a:p>
            <a:r>
              <a:rPr lang="en-US" dirty="0"/>
              <a:t>The sample I've chosen is 3 month long (MAY – August) 2021, as it is the newest set of data.</a:t>
            </a:r>
          </a:p>
          <a:p>
            <a:r>
              <a:rPr lang="en-US" dirty="0"/>
              <a:t>The data has </a:t>
            </a:r>
            <a:r>
              <a:rPr lang="en-US" dirty="0">
                <a:ea typeface="+mn-lt"/>
                <a:cs typeface="+mn-lt"/>
              </a:rPr>
              <a:t>2513079 rows and 11 columns</a:t>
            </a:r>
            <a:endParaRPr lang="en-US" dirty="0"/>
          </a:p>
          <a:p>
            <a:pPr marL="0" indent="0">
              <a:buNone/>
            </a:pPr>
            <a:br>
              <a:rPr lang="en-US" dirty="0"/>
            </a:br>
            <a:endParaRPr lang="en-US" dirty="0"/>
          </a:p>
          <a:p>
            <a:pPr marL="0" indent="0">
              <a:buNone/>
            </a:pPr>
            <a:endParaRPr lang="en-US" dirty="0"/>
          </a:p>
        </p:txBody>
      </p:sp>
    </p:spTree>
    <p:extLst>
      <p:ext uri="{BB962C8B-B14F-4D97-AF65-F5344CB8AC3E}">
        <p14:creationId xmlns:p14="http://schemas.microsoft.com/office/powerpoint/2010/main" val="703707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04E2E8-D9C3-41CF-B7CD-9CCC29EC3130}"/>
              </a:ext>
            </a:extLst>
          </p:cNvPr>
          <p:cNvSpPr>
            <a:spLocks noGrp="1"/>
          </p:cNvSpPr>
          <p:nvPr>
            <p:ph type="title"/>
          </p:nvPr>
        </p:nvSpPr>
        <p:spPr>
          <a:xfrm>
            <a:off x="1286933" y="609600"/>
            <a:ext cx="10197494" cy="1099457"/>
          </a:xfrm>
        </p:spPr>
        <p:txBody>
          <a:bodyPr>
            <a:normAutofit/>
          </a:bodyPr>
          <a:lstStyle/>
          <a:p>
            <a:r>
              <a:rPr lang="en-US" dirty="0"/>
              <a:t>Data Set</a:t>
            </a:r>
          </a:p>
        </p:txBody>
      </p:sp>
      <p:sp>
        <p:nvSpPr>
          <p:cNvPr id="23" name="Isosceles Triangle 22">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7" name="Content Placeholder 4">
            <a:extLst>
              <a:ext uri="{FF2B5EF4-FFF2-40B4-BE49-F238E27FC236}">
                <a16:creationId xmlns:a16="http://schemas.microsoft.com/office/drawing/2014/main" id="{01825E14-656A-4171-BE44-6486B8B29059}"/>
              </a:ext>
            </a:extLst>
          </p:cNvPr>
          <p:cNvGraphicFramePr>
            <a:graphicFrameLocks noGrp="1"/>
          </p:cNvGraphicFramePr>
          <p:nvPr>
            <p:ph idx="1"/>
            <p:extLst>
              <p:ext uri="{D42A27DB-BD31-4B8C-83A1-F6EECF244321}">
                <p14:modId xmlns:p14="http://schemas.microsoft.com/office/powerpoint/2010/main" val="2441966698"/>
              </p:ext>
            </p:extLst>
          </p:nvPr>
        </p:nvGraphicFramePr>
        <p:xfrm>
          <a:off x="4001558" y="1929493"/>
          <a:ext cx="41317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7285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60A40-B1E6-4711-A548-26FD13E89D81}"/>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4AC7AA63-2062-41EB-A0E1-11E866880AF9}"/>
              </a:ext>
            </a:extLst>
          </p:cNvPr>
          <p:cNvSpPr>
            <a:spLocks noGrp="1"/>
          </p:cNvSpPr>
          <p:nvPr>
            <p:ph idx="1"/>
          </p:nvPr>
        </p:nvSpPr>
        <p:spPr/>
        <p:txBody>
          <a:bodyPr vert="horz" lIns="91440" tIns="45720" rIns="91440" bIns="45720" rtlCol="0" anchor="t">
            <a:normAutofit/>
          </a:bodyPr>
          <a:lstStyle/>
          <a:p>
            <a:r>
              <a:rPr lang="en-US" dirty="0"/>
              <a:t>Sample: I've chosen the to look at the top, lowest and a random station total traffic believing they would be good representees of all stations </a:t>
            </a:r>
          </a:p>
          <a:p>
            <a:r>
              <a:rPr lang="en-US" dirty="0"/>
              <a:t>Traffic: I decided not to use the entries count and calculated the total traffic using the entries and exits count</a:t>
            </a:r>
          </a:p>
          <a:p>
            <a:pPr marL="0" indent="0">
              <a:buNone/>
            </a:pPr>
            <a:endParaRPr lang="en-US" dirty="0"/>
          </a:p>
        </p:txBody>
      </p:sp>
    </p:spTree>
    <p:extLst>
      <p:ext uri="{BB962C8B-B14F-4D97-AF65-F5344CB8AC3E}">
        <p14:creationId xmlns:p14="http://schemas.microsoft.com/office/powerpoint/2010/main" val="4035591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91B3-A4AB-43A2-B2DF-212A455799FD}"/>
              </a:ext>
            </a:extLst>
          </p:cNvPr>
          <p:cNvSpPr>
            <a:spLocks noGrp="1"/>
          </p:cNvSpPr>
          <p:nvPr>
            <p:ph type="title"/>
          </p:nvPr>
        </p:nvSpPr>
        <p:spPr/>
        <p:txBody>
          <a:bodyPr/>
          <a:lstStyle/>
          <a:p>
            <a:r>
              <a:rPr lang="en-US">
                <a:ea typeface="+mj-lt"/>
                <a:cs typeface="+mj-lt"/>
              </a:rPr>
              <a:t>Challenge </a:t>
            </a:r>
          </a:p>
        </p:txBody>
      </p:sp>
      <p:sp>
        <p:nvSpPr>
          <p:cNvPr id="3" name="Content Placeholder 2">
            <a:extLst>
              <a:ext uri="{FF2B5EF4-FFF2-40B4-BE49-F238E27FC236}">
                <a16:creationId xmlns:a16="http://schemas.microsoft.com/office/drawing/2014/main" id="{351BBD69-F77D-4708-A8D8-E0239098A3E4}"/>
              </a:ext>
            </a:extLst>
          </p:cNvPr>
          <p:cNvSpPr>
            <a:spLocks noGrp="1"/>
          </p:cNvSpPr>
          <p:nvPr>
            <p:ph idx="1"/>
          </p:nvPr>
        </p:nvSpPr>
        <p:spPr/>
        <p:txBody>
          <a:bodyPr vert="horz" lIns="91440" tIns="45720" rIns="91440" bIns="45720" rtlCol="0" anchor="t">
            <a:normAutofit/>
          </a:bodyPr>
          <a:lstStyle/>
          <a:p>
            <a:r>
              <a:rPr lang="en-US">
                <a:ea typeface="+mn-lt"/>
                <a:cs typeface="+mn-lt"/>
              </a:rPr>
              <a:t>Missing values: out of </a:t>
            </a:r>
            <a:r>
              <a:rPr lang="en-US"/>
              <a:t>2513202 row of data only 53 row had missing values, given their small number I assumed it would be safe to drop them rather than correct or transform them in any way</a:t>
            </a:r>
          </a:p>
          <a:p>
            <a:r>
              <a:rPr lang="en-US"/>
              <a:t>Outliers:</a:t>
            </a:r>
            <a:r>
              <a:rPr lang="en-US" dirty="0">
                <a:latin typeface="Trebuchet MS"/>
              </a:rPr>
              <a:t> </a:t>
            </a:r>
            <a:r>
              <a:rPr lang="en-US">
                <a:latin typeface="Consolas"/>
              </a:rPr>
              <a:t>keep only the ones that are within +0.5 to –0.5 standard deviations</a:t>
            </a:r>
          </a:p>
          <a:p>
            <a:endParaRPr lang="en-US" dirty="0"/>
          </a:p>
        </p:txBody>
      </p:sp>
      <p:sp>
        <p:nvSpPr>
          <p:cNvPr id="5" name="TextBox 4">
            <a:extLst>
              <a:ext uri="{FF2B5EF4-FFF2-40B4-BE49-F238E27FC236}">
                <a16:creationId xmlns:a16="http://schemas.microsoft.com/office/drawing/2014/main" id="{69F71E46-9109-4CC1-B5EF-6D41E3860C21}"/>
              </a:ext>
            </a:extLst>
          </p:cNvPr>
          <p:cNvSpPr txBox="1"/>
          <p:nvPr/>
        </p:nvSpPr>
        <p:spPr>
          <a:xfrm>
            <a:off x="2010937" y="365574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Before</a:t>
            </a:r>
            <a:endParaRPr lang="en-US" dirty="0"/>
          </a:p>
        </p:txBody>
      </p:sp>
      <p:sp>
        <p:nvSpPr>
          <p:cNvPr id="6" name="TextBox 5">
            <a:extLst>
              <a:ext uri="{FF2B5EF4-FFF2-40B4-BE49-F238E27FC236}">
                <a16:creationId xmlns:a16="http://schemas.microsoft.com/office/drawing/2014/main" id="{D1A36BC8-FFDF-4139-99D4-C423C90B0D0F}"/>
              </a:ext>
            </a:extLst>
          </p:cNvPr>
          <p:cNvSpPr txBox="1"/>
          <p:nvPr/>
        </p:nvSpPr>
        <p:spPr>
          <a:xfrm>
            <a:off x="3222470" y="43654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7" name="Picture 7" descr="Shape, rectangle&#10;&#10;Description automatically generated">
            <a:extLst>
              <a:ext uri="{FF2B5EF4-FFF2-40B4-BE49-F238E27FC236}">
                <a16:creationId xmlns:a16="http://schemas.microsoft.com/office/drawing/2014/main" id="{0762A206-AD22-4837-83D4-CF5CD334201B}"/>
              </a:ext>
            </a:extLst>
          </p:cNvPr>
          <p:cNvPicPr>
            <a:picLocks noChangeAspect="1"/>
          </p:cNvPicPr>
          <p:nvPr/>
        </p:nvPicPr>
        <p:blipFill>
          <a:blip r:embed="rId2"/>
          <a:stretch>
            <a:fillRect/>
          </a:stretch>
        </p:blipFill>
        <p:spPr>
          <a:xfrm>
            <a:off x="1053790" y="3988362"/>
            <a:ext cx="2743200" cy="2040789"/>
          </a:xfrm>
          <a:prstGeom prst="rect">
            <a:avLst/>
          </a:prstGeom>
        </p:spPr>
      </p:pic>
      <p:pic>
        <p:nvPicPr>
          <p:cNvPr id="8" name="Picture 8" descr="Chart&#10;&#10;Description automatically generated">
            <a:extLst>
              <a:ext uri="{FF2B5EF4-FFF2-40B4-BE49-F238E27FC236}">
                <a16:creationId xmlns:a16="http://schemas.microsoft.com/office/drawing/2014/main" id="{213F3556-66D8-4741-9259-335F4471632D}"/>
              </a:ext>
            </a:extLst>
          </p:cNvPr>
          <p:cNvPicPr>
            <a:picLocks noChangeAspect="1"/>
          </p:cNvPicPr>
          <p:nvPr/>
        </p:nvPicPr>
        <p:blipFill>
          <a:blip r:embed="rId3"/>
          <a:stretch>
            <a:fillRect/>
          </a:stretch>
        </p:blipFill>
        <p:spPr>
          <a:xfrm>
            <a:off x="5662961" y="4026340"/>
            <a:ext cx="2743200" cy="2002001"/>
          </a:xfrm>
          <a:prstGeom prst="rect">
            <a:avLst/>
          </a:prstGeom>
        </p:spPr>
      </p:pic>
      <p:sp>
        <p:nvSpPr>
          <p:cNvPr id="9" name="TextBox 8">
            <a:extLst>
              <a:ext uri="{FF2B5EF4-FFF2-40B4-BE49-F238E27FC236}">
                <a16:creationId xmlns:a16="http://schemas.microsoft.com/office/drawing/2014/main" id="{6F7179B3-7643-47F0-9DB9-11806AB0A855}"/>
              </a:ext>
            </a:extLst>
          </p:cNvPr>
          <p:cNvSpPr txBox="1"/>
          <p:nvPr/>
        </p:nvSpPr>
        <p:spPr>
          <a:xfrm>
            <a:off x="6701418" y="36998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After</a:t>
            </a:r>
          </a:p>
        </p:txBody>
      </p:sp>
    </p:spTree>
    <p:extLst>
      <p:ext uri="{BB962C8B-B14F-4D97-AF65-F5344CB8AC3E}">
        <p14:creationId xmlns:p14="http://schemas.microsoft.com/office/powerpoint/2010/main" val="709985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72FCC80-C558-4A6A-BDCF-911F052A5B9B}"/>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Findings</a:t>
            </a:r>
          </a:p>
        </p:txBody>
      </p:sp>
      <p:sp>
        <p:nvSpPr>
          <p:cNvPr id="3" name="Content Placeholder 2">
            <a:extLst>
              <a:ext uri="{FF2B5EF4-FFF2-40B4-BE49-F238E27FC236}">
                <a16:creationId xmlns:a16="http://schemas.microsoft.com/office/drawing/2014/main" id="{D2E0AE70-D6F7-45A0-B941-27BD7AEEB4FE}"/>
              </a:ext>
            </a:extLst>
          </p:cNvPr>
          <p:cNvSpPr>
            <a:spLocks noGrp="1"/>
          </p:cNvSpPr>
          <p:nvPr>
            <p:ph idx="1"/>
          </p:nvPr>
        </p:nvSpPr>
        <p:spPr>
          <a:xfrm>
            <a:off x="673754" y="2160590"/>
            <a:ext cx="3973943" cy="3440110"/>
          </a:xfrm>
        </p:spPr>
        <p:txBody>
          <a:bodyPr vert="horz" lIns="91440" tIns="45720" rIns="91440" bIns="45720" rtlCol="0" anchor="t">
            <a:normAutofit/>
          </a:bodyPr>
          <a:lstStyle/>
          <a:p>
            <a:r>
              <a:rPr lang="en-US">
                <a:solidFill>
                  <a:schemeClr val="bg1"/>
                </a:solidFill>
              </a:rPr>
              <a:t>Stations</a:t>
            </a:r>
          </a:p>
          <a:p>
            <a:r>
              <a:rPr lang="en-US">
                <a:solidFill>
                  <a:schemeClr val="bg1"/>
                </a:solidFill>
              </a:rPr>
              <a:t>I decided to take one of the top few and the same for the lowest stations and randomly chosen on of from the middle</a:t>
            </a:r>
            <a:endParaRPr lang="en-US" dirty="0">
              <a:solidFill>
                <a:schemeClr val="bg1"/>
              </a:solidFill>
            </a:endParaRPr>
          </a:p>
          <a:p>
            <a:r>
              <a:rPr lang="en-US">
                <a:solidFill>
                  <a:schemeClr val="bg1"/>
                </a:solidFill>
              </a:rPr>
              <a:t>Sample:</a:t>
            </a:r>
            <a:endParaRPr lang="en-US" dirty="0">
              <a:solidFill>
                <a:schemeClr val="bg1"/>
              </a:solidFill>
            </a:endParaRPr>
          </a:p>
          <a:p>
            <a:r>
              <a:rPr lang="en-US">
                <a:solidFill>
                  <a:schemeClr val="bg1"/>
                </a:solidFill>
              </a:rPr>
              <a:t>Gun Hill RD, Ditmas AV, 50 ST</a:t>
            </a:r>
            <a:endParaRPr lang="en-US" dirty="0">
              <a:solidFill>
                <a:schemeClr val="bg1"/>
              </a:solidFill>
            </a:endParaRPr>
          </a:p>
          <a:p>
            <a:endParaRPr lang="en-US">
              <a:solidFill>
                <a:schemeClr val="bg1"/>
              </a:solidFill>
            </a:endParaRPr>
          </a:p>
        </p:txBody>
      </p:sp>
      <p:pic>
        <p:nvPicPr>
          <p:cNvPr id="5" name="Picture 5" descr="Chart, bar chart&#10;&#10;Description automatically generated">
            <a:extLst>
              <a:ext uri="{FF2B5EF4-FFF2-40B4-BE49-F238E27FC236}">
                <a16:creationId xmlns:a16="http://schemas.microsoft.com/office/drawing/2014/main" id="{A2ABED88-727A-4774-BF11-477D52925974}"/>
              </a:ext>
            </a:extLst>
          </p:cNvPr>
          <p:cNvPicPr>
            <a:picLocks noChangeAspect="1"/>
          </p:cNvPicPr>
          <p:nvPr/>
        </p:nvPicPr>
        <p:blipFill>
          <a:blip r:embed="rId2"/>
          <a:stretch>
            <a:fillRect/>
          </a:stretch>
        </p:blipFill>
        <p:spPr>
          <a:xfrm>
            <a:off x="6096001" y="1249614"/>
            <a:ext cx="5143500" cy="4346256"/>
          </a:xfrm>
          <a:prstGeom prst="rect">
            <a:avLst/>
          </a:prstGeom>
        </p:spPr>
      </p:pic>
      <p:sp>
        <p:nvSpPr>
          <p:cNvPr id="26" name="Isosceles Triangle 2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26388209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72FCC80-C558-4A6A-BDCF-911F052A5B9B}"/>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Findings</a:t>
            </a:r>
          </a:p>
        </p:txBody>
      </p:sp>
      <p:sp>
        <p:nvSpPr>
          <p:cNvPr id="3" name="Content Placeholder 2">
            <a:extLst>
              <a:ext uri="{FF2B5EF4-FFF2-40B4-BE49-F238E27FC236}">
                <a16:creationId xmlns:a16="http://schemas.microsoft.com/office/drawing/2014/main" id="{D2E0AE70-D6F7-45A0-B941-27BD7AEEB4FE}"/>
              </a:ext>
            </a:extLst>
          </p:cNvPr>
          <p:cNvSpPr>
            <a:spLocks noGrp="1"/>
          </p:cNvSpPr>
          <p:nvPr>
            <p:ph idx="1"/>
          </p:nvPr>
        </p:nvSpPr>
        <p:spPr>
          <a:xfrm>
            <a:off x="673754" y="2160590"/>
            <a:ext cx="3973943" cy="3440110"/>
          </a:xfrm>
        </p:spPr>
        <p:txBody>
          <a:bodyPr vert="horz" lIns="91440" tIns="45720" rIns="91440" bIns="45720" rtlCol="0" anchor="t">
            <a:normAutofit/>
          </a:bodyPr>
          <a:lstStyle/>
          <a:p>
            <a:r>
              <a:rPr lang="en-US">
                <a:solidFill>
                  <a:schemeClr val="bg1"/>
                </a:solidFill>
              </a:rPr>
              <a:t>Top station: Gun Hill</a:t>
            </a:r>
          </a:p>
          <a:p>
            <a:r>
              <a:rPr lang="en-US">
                <a:solidFill>
                  <a:schemeClr val="bg1"/>
                </a:solidFill>
              </a:rPr>
              <a:t>Observation: most traffic starts at 8 AM and peaks at 4 PM and the least traffic is between 12 AM and 8 AM</a:t>
            </a:r>
            <a:endParaRPr lang="en-US" dirty="0">
              <a:solidFill>
                <a:schemeClr val="bg1"/>
              </a:solidFill>
            </a:endParaRPr>
          </a:p>
          <a:p>
            <a:endParaRPr lang="en-US">
              <a:solidFill>
                <a:schemeClr val="bg1"/>
              </a:solidFill>
            </a:endParaRPr>
          </a:p>
        </p:txBody>
      </p:sp>
      <p:pic>
        <p:nvPicPr>
          <p:cNvPr id="4" name="Picture 4" descr="Chart, bar chart&#10;&#10;Description automatically generated">
            <a:extLst>
              <a:ext uri="{FF2B5EF4-FFF2-40B4-BE49-F238E27FC236}">
                <a16:creationId xmlns:a16="http://schemas.microsoft.com/office/drawing/2014/main" id="{08996F97-8089-4136-B48B-936BA2E11685}"/>
              </a:ext>
            </a:extLst>
          </p:cNvPr>
          <p:cNvPicPr>
            <a:picLocks noChangeAspect="1"/>
          </p:cNvPicPr>
          <p:nvPr/>
        </p:nvPicPr>
        <p:blipFill>
          <a:blip r:embed="rId2"/>
          <a:stretch>
            <a:fillRect/>
          </a:stretch>
        </p:blipFill>
        <p:spPr>
          <a:xfrm>
            <a:off x="6096001" y="1770393"/>
            <a:ext cx="5143500" cy="3304699"/>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377532561"/>
      </p:ext>
    </p:extLst>
  </p:cSld>
  <p:clrMapOvr>
    <a:overrideClrMapping bg1="lt1" tx1="dk1" bg2="lt2" tx2="dk2" accent1="accent1" accent2="accent2" accent3="accent3" accent4="accent4" accent5="accent5" accent6="accent6" hlink="hlink" folHlink="folHlink"/>
  </p:clrMapOvr>
</p:sld>
</file>

<file path=ppt/tags/tag1.xml><?xml version="1.0" encoding="utf-8"?>
<p:tagLst xmlns:a="http://schemas.openxmlformats.org/drawingml/2006/main" xmlns:r="http://schemas.openxmlformats.org/officeDocument/2006/relationships" xmlns:p="http://schemas.openxmlformats.org/presentationml/2006/main">
  <p:tag name="SIZELISTINDEX" val="2"/>
  <p:tag name="SAFEMARGIN" val="0"/>
  <p:tag name="VERTICALOFFSET" val="0"/>
  <p:tag name="HORIZONTALOFFSET" val="0"/>
  <p:tag name="CUSTOMNAME" val="%f_Resized"/>
  <p:tag name="NAMEOPTION" val="RESIZED_LAST"/>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E45E16-5BB4-4CB9-9BB2-CBB0C06BF09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8C89C36-9E71-4447-94B1-F86B42CE695C}">
  <ds:schemaRefs>
    <ds:schemaRef ds:uri="http://schemas.microsoft.com/sharepoint/v3/contenttype/forms"/>
  </ds:schemaRefs>
</ds:datastoreItem>
</file>

<file path=customXml/itemProps3.xml><?xml version="1.0" encoding="utf-8"?>
<ds:datastoreItem xmlns:ds="http://schemas.openxmlformats.org/officeDocument/2006/customXml" ds:itemID="{32189312-7E29-4623-841F-803922D046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TF78382398</Template>
  <TotalTime>0</TotalTime>
  <Words>8</Words>
  <Application>Microsoft Office PowerPoint</Application>
  <PresentationFormat>Widescreen</PresentationFormat>
  <Paragraphs>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MTA Turnstile Data Analysis for Cleaning Services</vt:lpstr>
      <vt:lpstr>BMS Janitorial Services</vt:lpstr>
      <vt:lpstr>Problem Description</vt:lpstr>
      <vt:lpstr>Data Set</vt:lpstr>
      <vt:lpstr>Data Set</vt:lpstr>
      <vt:lpstr>Assumptions</vt:lpstr>
      <vt:lpstr>Challenge </vt:lpstr>
      <vt:lpstr>Findings</vt:lpstr>
      <vt:lpstr>Findings</vt:lpstr>
      <vt:lpstr>Findings</vt:lpstr>
      <vt:lpstr>Findings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a Slide Title - 1</dc:title>
  <dc:creator/>
  <cp:keywords/>
  <cp:lastModifiedBy/>
  <cp:revision>464</cp:revision>
  <dcterms:created xsi:type="dcterms:W3CDTF">2021-09-02T15:41:40Z</dcterms:created>
  <dcterms:modified xsi:type="dcterms:W3CDTF">2021-09-09T06:58:55Z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