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Roboto"/>
      <p:regular r:id="rId20"/>
      <p:bold r:id="rId21"/>
      <p:italic r:id="rId22"/>
      <p:boldItalic r:id="rId23"/>
    </p:embeddedFont>
    <p:embeddedFont>
      <p:font typeface="Spectral Medium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22" Type="http://schemas.openxmlformats.org/officeDocument/2006/relationships/font" Target="fonts/Roboto-italic.fntdata"/><Relationship Id="rId21" Type="http://schemas.openxmlformats.org/officeDocument/2006/relationships/font" Target="fonts/Roboto-bold.fntdata"/><Relationship Id="rId24" Type="http://schemas.openxmlformats.org/officeDocument/2006/relationships/font" Target="fonts/SpectralMedium-regular.fntdata"/><Relationship Id="rId23" Type="http://schemas.openxmlformats.org/officeDocument/2006/relationships/font" Target="fonts/Robo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SpectralMedium-italic.fntdata"/><Relationship Id="rId25" Type="http://schemas.openxmlformats.org/officeDocument/2006/relationships/font" Target="fonts/SpectralMedium-bold.fntdata"/><Relationship Id="rId27" Type="http://schemas.openxmlformats.org/officeDocument/2006/relationships/font" Target="fonts/SpectralMedium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424fd8b3b7_0_6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424fd8b3b7_0_6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424fd8b3b7_0_5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424fd8b3b7_0_5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424fd8b3b7_0_6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424fd8b3b7_0_6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424fd8b3b7_0_6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424fd8b3b7_0_6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424fd8b3b7_0_6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424fd8b3b7_0_6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424fd8b3b7_0_6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424fd8b3b7_0_6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424fd8b3b7_0_6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424fd8b3b7_0_6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424fd8b3b7_0_5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424fd8b3b7_0_5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424fd8b3b7_0_5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424fd8b3b7_0_5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424fd8b3b7_0_5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424fd8b3b7_0_5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424fd8b3b7_0_5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424fd8b3b7_0_5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424fd8b3b7_0_5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424fd8b3b7_0_5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424fd8b3b7_0_5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424fd8b3b7_0_5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Relationship Id="rId4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5.jpg"/><Relationship Id="rId4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4.png"/><Relationship Id="rId4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6.png"/><Relationship Id="rId4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1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2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8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7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0" y="801875"/>
            <a:ext cx="914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2250" y="0"/>
            <a:ext cx="918625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142750" y="2664700"/>
            <a:ext cx="5689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lt1"/>
                </a:solidFill>
                <a:latin typeface="Spectral Medium"/>
                <a:ea typeface="Spectral Medium"/>
                <a:cs typeface="Spectral Medium"/>
                <a:sym typeface="Spectral Medium"/>
              </a:rPr>
              <a:t>GLOBAL TERRORISM ANALYSIS</a:t>
            </a:r>
            <a:endParaRPr sz="2600">
              <a:solidFill>
                <a:schemeClr val="lt1"/>
              </a:solidFill>
              <a:latin typeface="Spectral Medium"/>
              <a:ea typeface="Spectral Medium"/>
              <a:cs typeface="Spectral Medium"/>
              <a:sym typeface="Spectral Medium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4572000" y="2225400"/>
            <a:ext cx="9171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00">
                <a:solidFill>
                  <a:srgbClr val="FFD966"/>
                </a:solidFill>
              </a:rPr>
              <a:t>ON</a:t>
            </a:r>
            <a:endParaRPr b="1" sz="3300">
              <a:solidFill>
                <a:srgbClr val="FFD966"/>
              </a:solidFill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8316350" y="594900"/>
            <a:ext cx="44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3"/>
          <p:cNvSpPr txBox="1"/>
          <p:nvPr/>
        </p:nvSpPr>
        <p:spPr>
          <a:xfrm>
            <a:off x="8180025" y="359425"/>
            <a:ext cx="58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0" name="Google Shape;60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95350" y="0"/>
            <a:ext cx="548640" cy="54864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3"/>
          <p:cNvSpPr txBox="1"/>
          <p:nvPr/>
        </p:nvSpPr>
        <p:spPr>
          <a:xfrm>
            <a:off x="359425" y="4499000"/>
            <a:ext cx="4338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</a:rPr>
              <a:t>BY : MOHD ASJAD</a:t>
            </a:r>
            <a:r>
              <a:rPr b="1" lang="en" sz="1600">
                <a:solidFill>
                  <a:srgbClr val="FFFF00"/>
                </a:solidFill>
              </a:rPr>
              <a:t> (cohort : chicago)</a:t>
            </a:r>
            <a:endParaRPr b="1" sz="1600">
              <a:solidFill>
                <a:srgbClr val="FFFF00"/>
              </a:solidFill>
            </a:endParaRPr>
          </a:p>
        </p:txBody>
      </p:sp>
      <p:pic>
        <p:nvPicPr>
          <p:cNvPr id="62" name="Google Shape;62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5850" y="594900"/>
            <a:ext cx="91440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3"/>
          <p:cNvSpPr txBox="1"/>
          <p:nvPr/>
        </p:nvSpPr>
        <p:spPr>
          <a:xfrm>
            <a:off x="3584050" y="594900"/>
            <a:ext cx="2806200" cy="9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>
                <a:solidFill>
                  <a:schemeClr val="accent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ma Better</a:t>
            </a:r>
            <a:endParaRPr sz="4700">
              <a:solidFill>
                <a:schemeClr val="accent3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/>
          <p:nvPr>
            <p:ph type="title"/>
          </p:nvPr>
        </p:nvSpPr>
        <p:spPr>
          <a:xfrm>
            <a:off x="0" y="0"/>
            <a:ext cx="9144000" cy="47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1920">
                <a:solidFill>
                  <a:srgbClr val="FF0000"/>
                </a:solidFill>
              </a:rPr>
              <a:t>TOTAL NO OF TERRORIST ATTACK IN EACH COUNTRY AND REGIONS</a:t>
            </a:r>
            <a:endParaRPr b="1" sz="1920">
              <a:solidFill>
                <a:srgbClr val="FF0000"/>
              </a:solidFill>
            </a:endParaRPr>
          </a:p>
        </p:txBody>
      </p:sp>
      <p:pic>
        <p:nvPicPr>
          <p:cNvPr id="128" name="Google Shape;12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71000"/>
            <a:ext cx="9144001" cy="4672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95363" y="-12"/>
            <a:ext cx="548640" cy="548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/>
          <p:nvPr>
            <p:ph type="title"/>
          </p:nvPr>
        </p:nvSpPr>
        <p:spPr>
          <a:xfrm>
            <a:off x="0" y="0"/>
            <a:ext cx="9144000" cy="5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>
                <a:solidFill>
                  <a:srgbClr val="FF0000"/>
                </a:solidFill>
              </a:rPr>
              <a:t>                 </a:t>
            </a:r>
            <a:r>
              <a:rPr b="1" lang="en" sz="3020">
                <a:solidFill>
                  <a:srgbClr val="FF0000"/>
                </a:solidFill>
              </a:rPr>
              <a:t>TOTAL NO OF ATTACKS</a:t>
            </a:r>
            <a:endParaRPr b="1" sz="3020">
              <a:solidFill>
                <a:srgbClr val="FF0000"/>
              </a:solidFill>
            </a:endParaRPr>
          </a:p>
        </p:txBody>
      </p:sp>
      <p:pic>
        <p:nvPicPr>
          <p:cNvPr id="135" name="Google Shape;13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08200"/>
            <a:ext cx="9144003" cy="4635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95363" y="-20225"/>
            <a:ext cx="548640" cy="548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/>
          <p:nvPr>
            <p:ph type="title"/>
          </p:nvPr>
        </p:nvSpPr>
        <p:spPr>
          <a:xfrm>
            <a:off x="0" y="-86750"/>
            <a:ext cx="9144000" cy="5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920">
                <a:solidFill>
                  <a:srgbClr val="FF0000"/>
                </a:solidFill>
              </a:rPr>
              <a:t>MOST ACTIVE TERRORIST ORGANIZATIONS</a:t>
            </a:r>
            <a:endParaRPr b="1" sz="2920">
              <a:solidFill>
                <a:srgbClr val="FF0000"/>
              </a:solidFill>
            </a:endParaRPr>
          </a:p>
        </p:txBody>
      </p:sp>
      <p:pic>
        <p:nvPicPr>
          <p:cNvPr id="142" name="Google Shape;14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46050"/>
            <a:ext cx="9144000" cy="4697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95363" y="-12"/>
            <a:ext cx="548640" cy="548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5"/>
          <p:cNvSpPr txBox="1"/>
          <p:nvPr>
            <p:ph type="title"/>
          </p:nvPr>
        </p:nvSpPr>
        <p:spPr>
          <a:xfrm>
            <a:off x="0" y="0"/>
            <a:ext cx="9144000" cy="5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720">
                <a:solidFill>
                  <a:srgbClr val="FF0000"/>
                </a:solidFill>
              </a:rPr>
              <a:t>   </a:t>
            </a:r>
            <a:r>
              <a:rPr b="1" lang="en" sz="2720">
                <a:solidFill>
                  <a:srgbClr val="FF0000"/>
                </a:solidFill>
              </a:rPr>
              <a:t>TREND OF TERROR BEFORE &amp; AFTER THE WAR</a:t>
            </a:r>
            <a:endParaRPr b="1" sz="2720">
              <a:solidFill>
                <a:srgbClr val="FF0000"/>
              </a:solidFill>
            </a:endParaRPr>
          </a:p>
        </p:txBody>
      </p:sp>
      <p:pic>
        <p:nvPicPr>
          <p:cNvPr id="149" name="Google Shape;14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08200"/>
            <a:ext cx="9144001" cy="463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95363" y="-20225"/>
            <a:ext cx="548640" cy="548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6"/>
          <p:cNvSpPr txBox="1"/>
          <p:nvPr>
            <p:ph type="title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3100" u="sng">
                <a:solidFill>
                  <a:srgbClr val="FF0000"/>
                </a:solidFill>
              </a:rPr>
              <a:t>CONCLUSION</a:t>
            </a:r>
            <a:endParaRPr b="1" i="1" sz="3100" u="sng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100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00">
                <a:solidFill>
                  <a:srgbClr val="0000F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1) Attacks has increased but rate of people killed are much higher than rate of attack happened.</a:t>
            </a:r>
            <a:endParaRPr sz="2100">
              <a:solidFill>
                <a:srgbClr val="0000F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00">
                <a:solidFill>
                  <a:srgbClr val="0000F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2) Iraq has the most attacks.</a:t>
            </a:r>
            <a:endParaRPr sz="2100">
              <a:solidFill>
                <a:srgbClr val="0000F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00">
                <a:solidFill>
                  <a:srgbClr val="0000F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3) The Middle East and North Africa Regions are most targeted Regions.</a:t>
            </a:r>
            <a:endParaRPr sz="2100">
              <a:solidFill>
                <a:srgbClr val="0000F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00">
                <a:solidFill>
                  <a:srgbClr val="0000F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4) Maximum number of attacks are through Bombing/Explosions.</a:t>
            </a:r>
            <a:endParaRPr sz="2100">
              <a:solidFill>
                <a:srgbClr val="0000F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00">
                <a:solidFill>
                  <a:srgbClr val="0000F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5) The maximum number of attacks are in civilians areas OR in their Properties.</a:t>
            </a:r>
            <a:endParaRPr sz="2100">
              <a:solidFill>
                <a:srgbClr val="0000F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00">
                <a:solidFill>
                  <a:srgbClr val="0000F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6) Taliban and ISIL are most active organisations.</a:t>
            </a:r>
            <a:endParaRPr sz="2100">
              <a:solidFill>
                <a:srgbClr val="0000F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FF0000"/>
              </a:solidFill>
            </a:endParaRPr>
          </a:p>
        </p:txBody>
      </p:sp>
      <p:pic>
        <p:nvPicPr>
          <p:cNvPr id="156" name="Google Shape;15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95363" y="-12"/>
            <a:ext cx="548640" cy="548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idx="1" type="subTitle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b="1" lang="en" sz="2670">
                <a:solidFill>
                  <a:srgbClr val="FF0000"/>
                </a:solidFill>
              </a:rPr>
              <a:t>     </a:t>
            </a:r>
            <a:r>
              <a:rPr b="1" i="1" lang="en" sz="2670" u="sng">
                <a:solidFill>
                  <a:srgbClr val="FF0000"/>
                </a:solidFill>
              </a:rPr>
              <a:t>CONTENT</a:t>
            </a:r>
            <a:endParaRPr b="1" i="1" sz="2670" u="sng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70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70">
                <a:solidFill>
                  <a:srgbClr val="FF0000"/>
                </a:solidFill>
              </a:rPr>
              <a:t>1)  GLOBAL TERRORISM</a:t>
            </a:r>
            <a:endParaRPr b="1" sz="1370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70">
                <a:solidFill>
                  <a:srgbClr val="FF0000"/>
                </a:solidFill>
              </a:rPr>
              <a:t>       </a:t>
            </a:r>
            <a:endParaRPr b="1" sz="1370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70">
                <a:solidFill>
                  <a:srgbClr val="FF0000"/>
                </a:solidFill>
              </a:rPr>
              <a:t>           </a:t>
            </a:r>
            <a:r>
              <a:rPr b="1" lang="en" sz="1370">
                <a:solidFill>
                  <a:srgbClr val="0000FF"/>
                </a:solidFill>
              </a:rPr>
              <a:t>a) Exploratory Data Analysis</a:t>
            </a:r>
            <a:endParaRPr b="1" sz="1370">
              <a:solidFill>
                <a:srgbClr val="0000FF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70">
              <a:solidFill>
                <a:srgbClr val="0000FF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70">
                <a:solidFill>
                  <a:srgbClr val="0000FF"/>
                </a:solidFill>
              </a:rPr>
              <a:t>           b) Correlation Analysis</a:t>
            </a:r>
            <a:endParaRPr b="1" sz="1370">
              <a:solidFill>
                <a:srgbClr val="0000FF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70">
              <a:solidFill>
                <a:srgbClr val="0000FF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70">
                <a:solidFill>
                  <a:srgbClr val="0000FF"/>
                </a:solidFill>
              </a:rPr>
              <a:t>           c) Terrorist Activities by Region in each Year</a:t>
            </a:r>
            <a:endParaRPr b="1" sz="1370">
              <a:solidFill>
                <a:srgbClr val="0000FF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70">
                <a:solidFill>
                  <a:srgbClr val="0000FF"/>
                </a:solidFill>
              </a:rPr>
              <a:t> </a:t>
            </a:r>
            <a:endParaRPr b="1" sz="1370">
              <a:solidFill>
                <a:srgbClr val="0000FF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70">
                <a:solidFill>
                  <a:srgbClr val="0000FF"/>
                </a:solidFill>
              </a:rPr>
              <a:t>           d) Number of Terrorist Activities each Year</a:t>
            </a:r>
            <a:endParaRPr b="1" sz="1370">
              <a:solidFill>
                <a:srgbClr val="0000FF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70">
              <a:solidFill>
                <a:srgbClr val="0000FF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70">
                <a:solidFill>
                  <a:srgbClr val="0000FF"/>
                </a:solidFill>
              </a:rPr>
              <a:t>           e) Number of Casualties Vs Deaths in each Country</a:t>
            </a:r>
            <a:endParaRPr b="1" sz="1370">
              <a:solidFill>
                <a:srgbClr val="0000FF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70">
              <a:solidFill>
                <a:srgbClr val="0000FF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70">
                <a:solidFill>
                  <a:srgbClr val="0000FF"/>
                </a:solidFill>
              </a:rPr>
              <a:t>           f ) Method of Attack</a:t>
            </a:r>
            <a:endParaRPr b="1" sz="1370">
              <a:solidFill>
                <a:srgbClr val="0000FF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70">
              <a:solidFill>
                <a:srgbClr val="0000FF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70">
                <a:solidFill>
                  <a:srgbClr val="0000FF"/>
                </a:solidFill>
              </a:rPr>
              <a:t>           g) Type of Target</a:t>
            </a:r>
            <a:endParaRPr b="1" sz="1370">
              <a:solidFill>
                <a:srgbClr val="0000FF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70">
              <a:solidFill>
                <a:srgbClr val="0000FF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70">
                <a:solidFill>
                  <a:srgbClr val="0000FF"/>
                </a:solidFill>
              </a:rPr>
              <a:t>           h) Total no. of Terrorist Attack in each Country and Regions</a:t>
            </a:r>
            <a:endParaRPr b="1" sz="1370">
              <a:solidFill>
                <a:srgbClr val="0000FF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70">
              <a:solidFill>
                <a:srgbClr val="0000FF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70">
                <a:solidFill>
                  <a:srgbClr val="0000FF"/>
                </a:solidFill>
              </a:rPr>
              <a:t>            i) Total no. of Attacks</a:t>
            </a:r>
            <a:endParaRPr b="1" sz="1370">
              <a:solidFill>
                <a:srgbClr val="0000FF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70">
              <a:solidFill>
                <a:srgbClr val="0000FF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70">
                <a:solidFill>
                  <a:srgbClr val="0000FF"/>
                </a:solidFill>
              </a:rPr>
              <a:t>            j) Most Active Terrorist Organizations</a:t>
            </a:r>
            <a:endParaRPr b="1" sz="1370">
              <a:solidFill>
                <a:srgbClr val="0000FF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70">
              <a:solidFill>
                <a:srgbClr val="0000FF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70">
                <a:solidFill>
                  <a:srgbClr val="0000FF"/>
                </a:solidFill>
              </a:rPr>
              <a:t>           k) Trend of Terror before and after the War</a:t>
            </a:r>
            <a:endParaRPr b="1" sz="1370">
              <a:solidFill>
                <a:srgbClr val="0000FF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70">
              <a:solidFill>
                <a:srgbClr val="0000FF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70">
                <a:solidFill>
                  <a:srgbClr val="FF0000"/>
                </a:solidFill>
              </a:rPr>
              <a:t>      CONCLUSION</a:t>
            </a:r>
            <a:endParaRPr b="1" sz="2770">
              <a:solidFill>
                <a:srgbClr val="FF0000"/>
              </a:solidFill>
            </a:endParaRPr>
          </a:p>
        </p:txBody>
      </p:sp>
      <p:sp>
        <p:nvSpPr>
          <p:cNvPr id="69" name="Google Shape;69;p14"/>
          <p:cNvSpPr txBox="1"/>
          <p:nvPr/>
        </p:nvSpPr>
        <p:spPr>
          <a:xfrm>
            <a:off x="7622300" y="334625"/>
            <a:ext cx="495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0" name="Google Shape;7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95350" y="0"/>
            <a:ext cx="548640" cy="548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ctrTitle"/>
          </p:nvPr>
        </p:nvSpPr>
        <p:spPr>
          <a:xfrm>
            <a:off x="0" y="0"/>
            <a:ext cx="9144000" cy="71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180">
                <a:solidFill>
                  <a:srgbClr val="FF0000"/>
                </a:solidFill>
                <a:highlight>
                  <a:schemeClr val="lt1"/>
                </a:highlight>
              </a:rPr>
              <a:t>EXPLORATORY DATA ANALYSIS</a:t>
            </a:r>
            <a:endParaRPr sz="4180">
              <a:solidFill>
                <a:srgbClr val="FF0000"/>
              </a:solidFill>
              <a:highlight>
                <a:schemeClr val="lt1"/>
              </a:highlight>
            </a:endParaRPr>
          </a:p>
        </p:txBody>
      </p:sp>
      <p:sp>
        <p:nvSpPr>
          <p:cNvPr id="76" name="Google Shape;76;p15"/>
          <p:cNvSpPr txBox="1"/>
          <p:nvPr>
            <p:ph idx="1" type="subTitle"/>
          </p:nvPr>
        </p:nvSpPr>
        <p:spPr>
          <a:xfrm>
            <a:off x="-481500" y="2645365"/>
            <a:ext cx="8520600" cy="81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63737"/>
            <a:ext cx="9144001" cy="4579763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5"/>
          <p:cNvSpPr txBox="1"/>
          <p:nvPr/>
        </p:nvSpPr>
        <p:spPr>
          <a:xfrm>
            <a:off x="8812125" y="235475"/>
            <a:ext cx="24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9" name="Google Shape;7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95349" y="-1"/>
            <a:ext cx="548640" cy="548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0" y="0"/>
            <a:ext cx="9144000" cy="6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4120">
                <a:solidFill>
                  <a:srgbClr val="FF0000"/>
                </a:solidFill>
              </a:rPr>
              <a:t>CORRELATION ANALYSIS</a:t>
            </a:r>
            <a:endParaRPr b="1" sz="4120">
              <a:solidFill>
                <a:srgbClr val="FF0000"/>
              </a:solidFill>
            </a:endParaRPr>
          </a:p>
        </p:txBody>
      </p:sp>
      <p:pic>
        <p:nvPicPr>
          <p:cNvPr id="85" name="Google Shape;8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94075"/>
            <a:ext cx="9144000" cy="4449426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6"/>
          <p:cNvSpPr txBox="1"/>
          <p:nvPr/>
        </p:nvSpPr>
        <p:spPr>
          <a:xfrm>
            <a:off x="7882575" y="235475"/>
            <a:ext cx="52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95350" y="0"/>
            <a:ext cx="548640" cy="548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0" y="0"/>
            <a:ext cx="8832300" cy="52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</a:rPr>
              <a:t>TERRORIST ACTIVITIES BY REGION IN EACH YEAR</a:t>
            </a:r>
            <a:endParaRPr b="1">
              <a:solidFill>
                <a:srgbClr val="FF0000"/>
              </a:solidFill>
            </a:endParaRPr>
          </a:p>
        </p:txBody>
      </p:sp>
      <p:pic>
        <p:nvPicPr>
          <p:cNvPr id="93" name="Google Shape;9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20500"/>
            <a:ext cx="9143999" cy="462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95363" y="-12"/>
            <a:ext cx="548640" cy="548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0" y="0"/>
            <a:ext cx="9144000" cy="5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720">
                <a:solidFill>
                  <a:srgbClr val="FF0000"/>
                </a:solidFill>
              </a:rPr>
              <a:t>NUMBER OF TERRORIST ACTIVITIES EACH YEAR</a:t>
            </a:r>
            <a:endParaRPr b="1" sz="2720">
              <a:solidFill>
                <a:srgbClr val="FF0000"/>
              </a:solidFill>
            </a:endParaRPr>
          </a:p>
        </p:txBody>
      </p:sp>
      <p:pic>
        <p:nvPicPr>
          <p:cNvPr id="100" name="Google Shape;10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08200"/>
            <a:ext cx="9143999" cy="463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95363" y="-12"/>
            <a:ext cx="548640" cy="548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title"/>
          </p:nvPr>
        </p:nvSpPr>
        <p:spPr>
          <a:xfrm>
            <a:off x="0" y="0"/>
            <a:ext cx="9144000" cy="43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b="1" lang="en" sz="2398">
                <a:solidFill>
                  <a:srgbClr val="FF0000"/>
                </a:solidFill>
              </a:rPr>
              <a:t>NUMBER OF CASUALTIES V/S DEATHS EACH COUNTRY</a:t>
            </a:r>
            <a:endParaRPr b="1" sz="2398">
              <a:solidFill>
                <a:srgbClr val="FF0000"/>
              </a:solidFill>
            </a:endParaRPr>
          </a:p>
        </p:txBody>
      </p:sp>
      <p:pic>
        <p:nvPicPr>
          <p:cNvPr id="107" name="Google Shape;10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33800"/>
            <a:ext cx="9143999" cy="470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95363" y="-12"/>
            <a:ext cx="548640" cy="548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type="title"/>
          </p:nvPr>
        </p:nvSpPr>
        <p:spPr>
          <a:xfrm>
            <a:off x="0" y="0"/>
            <a:ext cx="9144000" cy="6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820">
                <a:solidFill>
                  <a:srgbClr val="FF0000"/>
                </a:solidFill>
              </a:rPr>
              <a:t>METHOD OF ATTACK</a:t>
            </a:r>
            <a:endParaRPr b="1" sz="3820">
              <a:solidFill>
                <a:srgbClr val="FF0000"/>
              </a:solidFill>
            </a:endParaRPr>
          </a:p>
        </p:txBody>
      </p:sp>
      <p:pic>
        <p:nvPicPr>
          <p:cNvPr id="114" name="Google Shape;11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69300"/>
            <a:ext cx="9144000" cy="447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95363" y="-12"/>
            <a:ext cx="548640" cy="548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>
            <p:ph type="title"/>
          </p:nvPr>
        </p:nvSpPr>
        <p:spPr>
          <a:xfrm>
            <a:off x="0" y="0"/>
            <a:ext cx="9144000" cy="57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120">
                <a:solidFill>
                  <a:srgbClr val="FF0000"/>
                </a:solidFill>
              </a:rPr>
              <a:t>                         </a:t>
            </a:r>
            <a:r>
              <a:rPr b="1" lang="en" sz="3120">
                <a:solidFill>
                  <a:srgbClr val="FF0000"/>
                </a:solidFill>
              </a:rPr>
              <a:t>TYPE OF TARGET</a:t>
            </a:r>
            <a:endParaRPr b="1" sz="3120">
              <a:solidFill>
                <a:srgbClr val="FF0000"/>
              </a:solidFill>
            </a:endParaRPr>
          </a:p>
        </p:txBody>
      </p:sp>
      <p:pic>
        <p:nvPicPr>
          <p:cNvPr id="121" name="Google Shape;12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70000"/>
            <a:ext cx="9144000" cy="457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95363" y="10675"/>
            <a:ext cx="548640" cy="548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