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4" r:id="rId3"/>
    <p:sldMasterId id="2147483704" r:id="rId4"/>
  </p:sldMasterIdLst>
  <p:notesMasterIdLst>
    <p:notesMasterId r:id="rId20"/>
  </p:notesMasterIdLst>
  <p:sldIdLst>
    <p:sldId id="340" r:id="rId5"/>
    <p:sldId id="256" r:id="rId6"/>
    <p:sldId id="342" r:id="rId7"/>
    <p:sldId id="341" r:id="rId8"/>
    <p:sldId id="345" r:id="rId9"/>
    <p:sldId id="346" r:id="rId10"/>
    <p:sldId id="347" r:id="rId11"/>
    <p:sldId id="348" r:id="rId12"/>
    <p:sldId id="349" r:id="rId13"/>
    <p:sldId id="350" r:id="rId14"/>
    <p:sldId id="344" r:id="rId15"/>
    <p:sldId id="351" r:id="rId16"/>
    <p:sldId id="352" r:id="rId17"/>
    <p:sldId id="353" r:id="rId18"/>
    <p:sldId id="3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5706" autoAdjust="0"/>
  </p:normalViewPr>
  <p:slideViewPr>
    <p:cSldViewPr snapToGrid="0">
      <p:cViewPr varScale="1">
        <p:scale>
          <a:sx n="67" d="100"/>
          <a:sy n="67" d="100"/>
        </p:scale>
        <p:origin x="942" y="72"/>
      </p:cViewPr>
      <p:guideLst/>
    </p:cSldViewPr>
  </p:slideViewPr>
  <p:outlineViewPr>
    <p:cViewPr>
      <p:scale>
        <a:sx n="33" d="100"/>
        <a:sy n="33" d="100"/>
      </p:scale>
      <p:origin x="0" y="-3475"/>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301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6F0B8-BBC6-451F-8AA9-165E43BE7AF3}"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4E3AD-272D-47A9-BEE0-3A711A0912CB}" type="slidenum">
              <a:rPr lang="en-US" smtClean="0"/>
              <a:t>‹#›</a:t>
            </a:fld>
            <a:endParaRPr lang="en-US"/>
          </a:p>
        </p:txBody>
      </p:sp>
    </p:spTree>
    <p:extLst>
      <p:ext uri="{BB962C8B-B14F-4D97-AF65-F5344CB8AC3E}">
        <p14:creationId xmlns:p14="http://schemas.microsoft.com/office/powerpoint/2010/main" val="30283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34E3AD-272D-47A9-BEE0-3A711A0912CB}" type="slidenum">
              <a:rPr lang="en-US" smtClean="0"/>
              <a:t>5</a:t>
            </a:fld>
            <a:endParaRPr lang="en-US"/>
          </a:p>
        </p:txBody>
      </p:sp>
    </p:spTree>
    <p:extLst>
      <p:ext uri="{BB962C8B-B14F-4D97-AF65-F5344CB8AC3E}">
        <p14:creationId xmlns:p14="http://schemas.microsoft.com/office/powerpoint/2010/main" val="387286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34E3AD-272D-47A9-BEE0-3A711A0912CB}" type="slidenum">
              <a:rPr lang="en-US" smtClean="0"/>
              <a:t>7</a:t>
            </a:fld>
            <a:endParaRPr lang="en-US"/>
          </a:p>
        </p:txBody>
      </p:sp>
    </p:spTree>
    <p:extLst>
      <p:ext uri="{BB962C8B-B14F-4D97-AF65-F5344CB8AC3E}">
        <p14:creationId xmlns:p14="http://schemas.microsoft.com/office/powerpoint/2010/main" val="3612971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34E3AD-272D-47A9-BEE0-3A711A0912CB}" type="slidenum">
              <a:rPr lang="en-US" smtClean="0"/>
              <a:t>8</a:t>
            </a:fld>
            <a:endParaRPr lang="en-US"/>
          </a:p>
        </p:txBody>
      </p:sp>
    </p:spTree>
    <p:extLst>
      <p:ext uri="{BB962C8B-B14F-4D97-AF65-F5344CB8AC3E}">
        <p14:creationId xmlns:p14="http://schemas.microsoft.com/office/powerpoint/2010/main" val="316811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34E3AD-272D-47A9-BEE0-3A711A0912CB}" type="slidenum">
              <a:rPr lang="en-US" smtClean="0"/>
              <a:t>9</a:t>
            </a:fld>
            <a:endParaRPr lang="en-US"/>
          </a:p>
        </p:txBody>
      </p:sp>
    </p:spTree>
    <p:extLst>
      <p:ext uri="{BB962C8B-B14F-4D97-AF65-F5344CB8AC3E}">
        <p14:creationId xmlns:p14="http://schemas.microsoft.com/office/powerpoint/2010/main" val="3197683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34E3AD-272D-47A9-BEE0-3A711A0912CB}" type="slidenum">
              <a:rPr lang="en-US" smtClean="0"/>
              <a:t>10</a:t>
            </a:fld>
            <a:endParaRPr lang="en-US"/>
          </a:p>
        </p:txBody>
      </p:sp>
    </p:spTree>
    <p:extLst>
      <p:ext uri="{BB962C8B-B14F-4D97-AF65-F5344CB8AC3E}">
        <p14:creationId xmlns:p14="http://schemas.microsoft.com/office/powerpoint/2010/main" val="303098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71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Oval 84">
            <a:extLst>
              <a:ext uri="{FF2B5EF4-FFF2-40B4-BE49-F238E27FC236}">
                <a16:creationId xmlns:a16="http://schemas.microsoft.com/office/drawing/2014/main" id="{08487DA2-01E2-45CB-A496-FDE46DB83E53}"/>
              </a:ext>
            </a:extLst>
          </p:cNvPr>
          <p:cNvSpPr/>
          <p:nvPr userDrawn="1"/>
        </p:nvSpPr>
        <p:spPr>
          <a:xfrm>
            <a:off x="3718801" y="5611520"/>
            <a:ext cx="4782651" cy="51739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aphic 14">
            <a:extLst>
              <a:ext uri="{FF2B5EF4-FFF2-40B4-BE49-F238E27FC236}">
                <a16:creationId xmlns:a16="http://schemas.microsoft.com/office/drawing/2014/main" id="{148A2B19-58B1-4137-90BB-5AD7AC860EC5}"/>
              </a:ext>
            </a:extLst>
          </p:cNvPr>
          <p:cNvGrpSpPr/>
          <p:nvPr userDrawn="1"/>
        </p:nvGrpSpPr>
        <p:grpSpPr>
          <a:xfrm>
            <a:off x="3857257" y="2331942"/>
            <a:ext cx="4505740" cy="3543840"/>
            <a:chOff x="2444748" y="555045"/>
            <a:chExt cx="7282048" cy="5727454"/>
          </a:xfrm>
        </p:grpSpPr>
        <p:sp>
          <p:nvSpPr>
            <p:cNvPr id="5" name="Freeform: Shape 86">
              <a:extLst>
                <a:ext uri="{FF2B5EF4-FFF2-40B4-BE49-F238E27FC236}">
                  <a16:creationId xmlns:a16="http://schemas.microsoft.com/office/drawing/2014/main" id="{75629B70-1872-44F2-BC47-5EBB399C875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87">
              <a:extLst>
                <a:ext uri="{FF2B5EF4-FFF2-40B4-BE49-F238E27FC236}">
                  <a16:creationId xmlns:a16="http://schemas.microsoft.com/office/drawing/2014/main" id="{E80C35BD-869C-4D8D-BFC9-81415EA32E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88">
              <a:extLst>
                <a:ext uri="{FF2B5EF4-FFF2-40B4-BE49-F238E27FC236}">
                  <a16:creationId xmlns:a16="http://schemas.microsoft.com/office/drawing/2014/main" id="{E4B6C454-BD2B-4663-80C9-37CD4D8CFDC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9">
              <a:extLst>
                <a:ext uri="{FF2B5EF4-FFF2-40B4-BE49-F238E27FC236}">
                  <a16:creationId xmlns:a16="http://schemas.microsoft.com/office/drawing/2014/main" id="{9E78FBBE-66C6-4443-BA72-F0F9CEE364A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0">
              <a:extLst>
                <a:ext uri="{FF2B5EF4-FFF2-40B4-BE49-F238E27FC236}">
                  <a16:creationId xmlns:a16="http://schemas.microsoft.com/office/drawing/2014/main" id="{9382479E-C9AD-4BFC-AABB-49F38F7B20A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1">
              <a:extLst>
                <a:ext uri="{FF2B5EF4-FFF2-40B4-BE49-F238E27FC236}">
                  <a16:creationId xmlns:a16="http://schemas.microsoft.com/office/drawing/2014/main" id="{53F4A6CD-385A-42DF-8324-D2288070A3F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92">
              <a:extLst>
                <a:ext uri="{FF2B5EF4-FFF2-40B4-BE49-F238E27FC236}">
                  <a16:creationId xmlns:a16="http://schemas.microsoft.com/office/drawing/2014/main" id="{FB754D38-7470-45C6-A531-A3034ED9280D}"/>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93">
              <a:extLst>
                <a:ext uri="{FF2B5EF4-FFF2-40B4-BE49-F238E27FC236}">
                  <a16:creationId xmlns:a16="http://schemas.microsoft.com/office/drawing/2014/main" id="{04BE8F46-AE5C-4B48-ADE3-05A760EDC2A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56ED74C-4AA6-474C-97BF-C5D92C876DD6}"/>
              </a:ext>
            </a:extLst>
          </p:cNvPr>
          <p:cNvSpPr>
            <a:spLocks noGrp="1"/>
          </p:cNvSpPr>
          <p:nvPr>
            <p:ph type="pic" sz="quarter" idx="11" hasCustomPrompt="1"/>
          </p:nvPr>
        </p:nvSpPr>
        <p:spPr>
          <a:xfrm>
            <a:off x="4044716" y="2524523"/>
            <a:ext cx="4130822"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13" name="Text Placeholder 9">
            <a:extLst>
              <a:ext uri="{FF2B5EF4-FFF2-40B4-BE49-F238E27FC236}">
                <a16:creationId xmlns:a16="http://schemas.microsoft.com/office/drawing/2014/main" id="{98998FE7-2459-4E48-8AC7-2D7D795151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7426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93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0D39BB10-5FB8-4A10-90BB-A072E7979681}"/>
              </a:ext>
            </a:extLst>
          </p:cNvPr>
          <p:cNvSpPr>
            <a:spLocks noGrp="1"/>
          </p:cNvSpPr>
          <p:nvPr>
            <p:ph type="pic" sz="quarter" idx="11" hasCustomPrompt="1"/>
          </p:nvPr>
        </p:nvSpPr>
        <p:spPr>
          <a:xfrm>
            <a:off x="1005841" y="448493"/>
            <a:ext cx="4589410" cy="5961014"/>
          </a:xfrm>
          <a:custGeom>
            <a:avLst/>
            <a:gdLst>
              <a:gd name="connsiteX0" fmla="*/ 2355665 w 4589410"/>
              <a:gd name="connsiteY0" fmla="*/ 5725881 h 5961014"/>
              <a:gd name="connsiteX1" fmla="*/ 3984168 w 4589410"/>
              <a:gd name="connsiteY1" fmla="*/ 5725881 h 5961014"/>
              <a:gd name="connsiteX2" fmla="*/ 3984168 w 4589410"/>
              <a:gd name="connsiteY2" fmla="*/ 5961014 h 5961014"/>
              <a:gd name="connsiteX3" fmla="*/ 2355665 w 4589410"/>
              <a:gd name="connsiteY3" fmla="*/ 5961014 h 5961014"/>
              <a:gd name="connsiteX4" fmla="*/ 605244 w 4589410"/>
              <a:gd name="connsiteY4" fmla="*/ 5190304 h 5961014"/>
              <a:gd name="connsiteX5" fmla="*/ 2233747 w 4589410"/>
              <a:gd name="connsiteY5" fmla="*/ 5190304 h 5961014"/>
              <a:gd name="connsiteX6" fmla="*/ 2233747 w 4589410"/>
              <a:gd name="connsiteY6" fmla="*/ 5756361 h 5961014"/>
              <a:gd name="connsiteX7" fmla="*/ 605244 w 4589410"/>
              <a:gd name="connsiteY7" fmla="*/ 5756361 h 5961014"/>
              <a:gd name="connsiteX8" fmla="*/ 2355665 w 4589410"/>
              <a:gd name="connsiteY8" fmla="*/ 4214945 h 5961014"/>
              <a:gd name="connsiteX9" fmla="*/ 3984168 w 4589410"/>
              <a:gd name="connsiteY9" fmla="*/ 4214945 h 5961014"/>
              <a:gd name="connsiteX10" fmla="*/ 3984168 w 4589410"/>
              <a:gd name="connsiteY10" fmla="*/ 5608316 h 5961014"/>
              <a:gd name="connsiteX11" fmla="*/ 2355665 w 4589410"/>
              <a:gd name="connsiteY11" fmla="*/ 5608316 h 5961014"/>
              <a:gd name="connsiteX12" fmla="*/ 1 w 4589410"/>
              <a:gd name="connsiteY12" fmla="*/ 2233746 h 5961014"/>
              <a:gd name="connsiteX13" fmla="*/ 483327 w 4589410"/>
              <a:gd name="connsiteY13" fmla="*/ 2233746 h 5961014"/>
              <a:gd name="connsiteX14" fmla="*/ 483327 w 4589410"/>
              <a:gd name="connsiteY14" fmla="*/ 5961014 h 5961014"/>
              <a:gd name="connsiteX15" fmla="*/ 1 w 4589410"/>
              <a:gd name="connsiteY15" fmla="*/ 5961014 h 5961014"/>
              <a:gd name="connsiteX16" fmla="*/ 4106084 w 4589410"/>
              <a:gd name="connsiteY16" fmla="*/ 1820090 h 5961014"/>
              <a:gd name="connsiteX17" fmla="*/ 4589410 w 4589410"/>
              <a:gd name="connsiteY17" fmla="*/ 1820090 h 5961014"/>
              <a:gd name="connsiteX18" fmla="*/ 4589410 w 4589410"/>
              <a:gd name="connsiteY18" fmla="*/ 5608315 h 5961014"/>
              <a:gd name="connsiteX19" fmla="*/ 4106084 w 4589410"/>
              <a:gd name="connsiteY19" fmla="*/ 5608315 h 5961014"/>
              <a:gd name="connsiteX20" fmla="*/ 605244 w 4589410"/>
              <a:gd name="connsiteY20" fmla="*/ 1323701 h 5961014"/>
              <a:gd name="connsiteX21" fmla="*/ 2233747 w 4589410"/>
              <a:gd name="connsiteY21" fmla="*/ 1323701 h 5961014"/>
              <a:gd name="connsiteX22" fmla="*/ 2233747 w 4589410"/>
              <a:gd name="connsiteY22" fmla="*/ 5050968 h 5961014"/>
              <a:gd name="connsiteX23" fmla="*/ 605244 w 4589410"/>
              <a:gd name="connsiteY23" fmla="*/ 5050968 h 5961014"/>
              <a:gd name="connsiteX24" fmla="*/ 1 w 4589410"/>
              <a:gd name="connsiteY24" fmla="*/ 1323701 h 5961014"/>
              <a:gd name="connsiteX25" fmla="*/ 483327 w 4589410"/>
              <a:gd name="connsiteY25" fmla="*/ 1323701 h 5961014"/>
              <a:gd name="connsiteX26" fmla="*/ 483327 w 4589410"/>
              <a:gd name="connsiteY26" fmla="*/ 2133597 h 5961014"/>
              <a:gd name="connsiteX27" fmla="*/ 1 w 4589410"/>
              <a:gd name="connsiteY27" fmla="*/ 2133597 h 5961014"/>
              <a:gd name="connsiteX28" fmla="*/ 4106084 w 4589410"/>
              <a:gd name="connsiteY28" fmla="*/ 910045 h 5961014"/>
              <a:gd name="connsiteX29" fmla="*/ 4589410 w 4589410"/>
              <a:gd name="connsiteY29" fmla="*/ 910045 h 5961014"/>
              <a:gd name="connsiteX30" fmla="*/ 4589410 w 4589410"/>
              <a:gd name="connsiteY30" fmla="*/ 1719942 h 5961014"/>
              <a:gd name="connsiteX31" fmla="*/ 4106084 w 4589410"/>
              <a:gd name="connsiteY31" fmla="*/ 1719942 h 5961014"/>
              <a:gd name="connsiteX32" fmla="*/ 2355665 w 4589410"/>
              <a:gd name="connsiteY32" fmla="*/ 370113 h 5961014"/>
              <a:gd name="connsiteX33" fmla="*/ 3984168 w 4589410"/>
              <a:gd name="connsiteY33" fmla="*/ 370113 h 5961014"/>
              <a:gd name="connsiteX34" fmla="*/ 3984168 w 4589410"/>
              <a:gd name="connsiteY34" fmla="*/ 4097380 h 5961014"/>
              <a:gd name="connsiteX35" fmla="*/ 2355665 w 4589410"/>
              <a:gd name="connsiteY35" fmla="*/ 4097380 h 5961014"/>
              <a:gd name="connsiteX36" fmla="*/ 0 w 4589410"/>
              <a:gd name="connsiteY36" fmla="*/ 370113 h 5961014"/>
              <a:gd name="connsiteX37" fmla="*/ 1084218 w 4589410"/>
              <a:gd name="connsiteY37" fmla="*/ 370113 h 5961014"/>
              <a:gd name="connsiteX38" fmla="*/ 1084218 w 4589410"/>
              <a:gd name="connsiteY38" fmla="*/ 1184364 h 5961014"/>
              <a:gd name="connsiteX39" fmla="*/ 0 w 4589410"/>
              <a:gd name="connsiteY39" fmla="*/ 1184364 h 5961014"/>
              <a:gd name="connsiteX40" fmla="*/ 4106084 w 4589410"/>
              <a:gd name="connsiteY40" fmla="*/ 0 h 5961014"/>
              <a:gd name="connsiteX41" fmla="*/ 4589410 w 4589410"/>
              <a:gd name="connsiteY41" fmla="*/ 0 h 5961014"/>
              <a:gd name="connsiteX42" fmla="*/ 4589410 w 4589410"/>
              <a:gd name="connsiteY42" fmla="*/ 809897 h 5961014"/>
              <a:gd name="connsiteX43" fmla="*/ 4106084 w 4589410"/>
              <a:gd name="connsiteY43" fmla="*/ 809897 h 5961014"/>
              <a:gd name="connsiteX44" fmla="*/ 1206136 w 4589410"/>
              <a:gd name="connsiteY44" fmla="*/ 0 h 5961014"/>
              <a:gd name="connsiteX45" fmla="*/ 2233747 w 4589410"/>
              <a:gd name="connsiteY45" fmla="*/ 0 h 5961014"/>
              <a:gd name="connsiteX46" fmla="*/ 2233747 w 4589410"/>
              <a:gd name="connsiteY46" fmla="*/ 1184364 h 5961014"/>
              <a:gd name="connsiteX47" fmla="*/ 1206136 w 4589410"/>
              <a:gd name="connsiteY47" fmla="*/ 1184364 h 596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589410" h="5961014">
                <a:moveTo>
                  <a:pt x="2355665" y="5725881"/>
                </a:moveTo>
                <a:lnTo>
                  <a:pt x="3984168" y="5725881"/>
                </a:lnTo>
                <a:lnTo>
                  <a:pt x="3984168" y="5961014"/>
                </a:lnTo>
                <a:lnTo>
                  <a:pt x="2355665" y="5961014"/>
                </a:lnTo>
                <a:close/>
                <a:moveTo>
                  <a:pt x="605244" y="5190304"/>
                </a:moveTo>
                <a:lnTo>
                  <a:pt x="2233747" y="5190304"/>
                </a:lnTo>
                <a:lnTo>
                  <a:pt x="2233747" y="5756361"/>
                </a:lnTo>
                <a:lnTo>
                  <a:pt x="605244" y="5756361"/>
                </a:lnTo>
                <a:close/>
                <a:moveTo>
                  <a:pt x="2355665" y="4214945"/>
                </a:moveTo>
                <a:lnTo>
                  <a:pt x="3984168" y="4214945"/>
                </a:lnTo>
                <a:lnTo>
                  <a:pt x="3984168" y="5608316"/>
                </a:lnTo>
                <a:lnTo>
                  <a:pt x="2355665" y="5608316"/>
                </a:lnTo>
                <a:close/>
                <a:moveTo>
                  <a:pt x="1" y="2233746"/>
                </a:moveTo>
                <a:lnTo>
                  <a:pt x="483327" y="2233746"/>
                </a:lnTo>
                <a:lnTo>
                  <a:pt x="483327" y="5961014"/>
                </a:lnTo>
                <a:lnTo>
                  <a:pt x="1" y="5961014"/>
                </a:lnTo>
                <a:close/>
                <a:moveTo>
                  <a:pt x="4106084" y="1820090"/>
                </a:moveTo>
                <a:lnTo>
                  <a:pt x="4589410" y="1820090"/>
                </a:lnTo>
                <a:lnTo>
                  <a:pt x="4589410" y="5608315"/>
                </a:lnTo>
                <a:lnTo>
                  <a:pt x="4106084" y="5608315"/>
                </a:lnTo>
                <a:close/>
                <a:moveTo>
                  <a:pt x="605244" y="1323701"/>
                </a:moveTo>
                <a:lnTo>
                  <a:pt x="2233747" y="1323701"/>
                </a:lnTo>
                <a:lnTo>
                  <a:pt x="2233747" y="5050968"/>
                </a:lnTo>
                <a:lnTo>
                  <a:pt x="605244" y="5050968"/>
                </a:lnTo>
                <a:close/>
                <a:moveTo>
                  <a:pt x="1" y="1323701"/>
                </a:moveTo>
                <a:lnTo>
                  <a:pt x="483327" y="1323701"/>
                </a:lnTo>
                <a:lnTo>
                  <a:pt x="483327" y="2133597"/>
                </a:lnTo>
                <a:lnTo>
                  <a:pt x="1" y="2133597"/>
                </a:lnTo>
                <a:close/>
                <a:moveTo>
                  <a:pt x="4106084" y="910045"/>
                </a:moveTo>
                <a:lnTo>
                  <a:pt x="4589410" y="910045"/>
                </a:lnTo>
                <a:lnTo>
                  <a:pt x="4589410" y="1719942"/>
                </a:lnTo>
                <a:lnTo>
                  <a:pt x="4106084" y="1719942"/>
                </a:lnTo>
                <a:close/>
                <a:moveTo>
                  <a:pt x="2355665" y="370113"/>
                </a:moveTo>
                <a:lnTo>
                  <a:pt x="3984168" y="370113"/>
                </a:lnTo>
                <a:lnTo>
                  <a:pt x="3984168" y="4097380"/>
                </a:lnTo>
                <a:lnTo>
                  <a:pt x="2355665" y="4097380"/>
                </a:lnTo>
                <a:close/>
                <a:moveTo>
                  <a:pt x="0" y="370113"/>
                </a:moveTo>
                <a:lnTo>
                  <a:pt x="1084218" y="370113"/>
                </a:lnTo>
                <a:lnTo>
                  <a:pt x="1084218" y="1184364"/>
                </a:lnTo>
                <a:lnTo>
                  <a:pt x="0" y="1184364"/>
                </a:lnTo>
                <a:close/>
                <a:moveTo>
                  <a:pt x="4106084" y="0"/>
                </a:moveTo>
                <a:lnTo>
                  <a:pt x="4589410" y="0"/>
                </a:lnTo>
                <a:lnTo>
                  <a:pt x="4589410" y="809897"/>
                </a:lnTo>
                <a:lnTo>
                  <a:pt x="4106084" y="809897"/>
                </a:lnTo>
                <a:close/>
                <a:moveTo>
                  <a:pt x="1206136" y="0"/>
                </a:moveTo>
                <a:lnTo>
                  <a:pt x="2233747" y="0"/>
                </a:lnTo>
                <a:lnTo>
                  <a:pt x="2233747" y="1184364"/>
                </a:lnTo>
                <a:lnTo>
                  <a:pt x="1206136" y="1184364"/>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9620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17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732A5D0C-08AD-4E3C-8516-D114A0699B3D}"/>
              </a:ext>
            </a:extLst>
          </p:cNvPr>
          <p:cNvSpPr/>
          <p:nvPr userDrawn="1"/>
        </p:nvSpPr>
        <p:spPr>
          <a:xfrm>
            <a:off x="715992" y="603849"/>
            <a:ext cx="7686136" cy="3071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그림 개체 틀 2">
            <a:extLst>
              <a:ext uri="{FF2B5EF4-FFF2-40B4-BE49-F238E27FC236}">
                <a16:creationId xmlns:a16="http://schemas.microsoft.com/office/drawing/2014/main" id="{1D62A92E-367B-4AED-9BF2-67B2F827F9C7}"/>
              </a:ext>
            </a:extLst>
          </p:cNvPr>
          <p:cNvSpPr>
            <a:spLocks noGrp="1"/>
          </p:cNvSpPr>
          <p:nvPr>
            <p:ph type="pic" sz="quarter" idx="11" hasCustomPrompt="1"/>
          </p:nvPr>
        </p:nvSpPr>
        <p:spPr>
          <a:xfrm>
            <a:off x="714919" y="603849"/>
            <a:ext cx="3658673" cy="377837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324959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69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7907DAC-BE9B-4895-8186-9FC52DC94461}"/>
              </a:ext>
            </a:extLst>
          </p:cNvPr>
          <p:cNvSpPr>
            <a:spLocks noGrp="1"/>
          </p:cNvSpPr>
          <p:nvPr>
            <p:ph type="pic" sz="quarter" idx="11" hasCustomPrompt="1"/>
          </p:nvPr>
        </p:nvSpPr>
        <p:spPr>
          <a:xfrm>
            <a:off x="0" y="0"/>
            <a:ext cx="12192000" cy="3786996"/>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80C332E3-A652-4A98-8710-933ED8F95A90}"/>
              </a:ext>
            </a:extLst>
          </p:cNvPr>
          <p:cNvSpPr>
            <a:spLocks noGrp="1"/>
          </p:cNvSpPr>
          <p:nvPr>
            <p:ph type="pic" sz="quarter" idx="10" hasCustomPrompt="1"/>
          </p:nvPr>
        </p:nvSpPr>
        <p:spPr>
          <a:xfrm flipH="1">
            <a:off x="930133" y="1953571"/>
            <a:ext cx="4095290" cy="3002616"/>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612343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410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A2CAE86F-1D9F-4FF8-9467-90082F013CB4}"/>
              </a:ext>
            </a:extLst>
          </p:cNvPr>
          <p:cNvSpPr>
            <a:spLocks noGrp="1"/>
          </p:cNvSpPr>
          <p:nvPr>
            <p:ph type="pic" idx="1" hasCustomPrompt="1"/>
          </p:nvPr>
        </p:nvSpPr>
        <p:spPr>
          <a:xfrm>
            <a:off x="0" y="0"/>
            <a:ext cx="6384032"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330483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09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758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065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681968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9512740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117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3049BF-FD20-4D32-B320-06C728E918EA}"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42CB-EC5B-4695-8679-9B22978C22FE}" type="slidenum">
              <a:rPr lang="en-US" smtClean="0"/>
              <a:t>‹#›</a:t>
            </a:fld>
            <a:endParaRPr lang="en-US"/>
          </a:p>
        </p:txBody>
      </p:sp>
    </p:spTree>
    <p:extLst>
      <p:ext uri="{BB962C8B-B14F-4D97-AF65-F5344CB8AC3E}">
        <p14:creationId xmlns:p14="http://schemas.microsoft.com/office/powerpoint/2010/main" val="2998381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399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653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37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7286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104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3F5B-78E1-8072-938E-500C389AC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BF4ABB-FF4D-87FC-AA86-BAB340093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ABA807-3D56-187F-3623-013887749E89}"/>
              </a:ext>
            </a:extLst>
          </p:cNvPr>
          <p:cNvSpPr>
            <a:spLocks noGrp="1"/>
          </p:cNvSpPr>
          <p:nvPr>
            <p:ph type="dt" sz="half" idx="10"/>
          </p:nvPr>
        </p:nvSpPr>
        <p:spPr/>
        <p:txBody>
          <a:bodyPr/>
          <a:lstStyle/>
          <a:p>
            <a:fld id="{323049BF-FD20-4D32-B320-06C728E918EA}" type="datetimeFigureOut">
              <a:rPr lang="en-US" smtClean="0"/>
              <a:t>10/11/2023</a:t>
            </a:fld>
            <a:endParaRPr lang="en-US"/>
          </a:p>
        </p:txBody>
      </p:sp>
      <p:sp>
        <p:nvSpPr>
          <p:cNvPr id="5" name="Footer Placeholder 4">
            <a:extLst>
              <a:ext uri="{FF2B5EF4-FFF2-40B4-BE49-F238E27FC236}">
                <a16:creationId xmlns:a16="http://schemas.microsoft.com/office/drawing/2014/main" id="{3C0266A7-7D1F-C538-6CAB-DE27274C6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019BB-E988-3DF5-E91D-6A52F1538EE9}"/>
              </a:ext>
            </a:extLst>
          </p:cNvPr>
          <p:cNvSpPr>
            <a:spLocks noGrp="1"/>
          </p:cNvSpPr>
          <p:nvPr>
            <p:ph type="sldNum" sz="quarter" idx="12"/>
          </p:nvPr>
        </p:nvSpPr>
        <p:spPr/>
        <p:txBody>
          <a:bodyPr/>
          <a:lstStyle/>
          <a:p>
            <a:fld id="{6EB142CB-EC5B-4695-8679-9B22978C22FE}" type="slidenum">
              <a:rPr lang="en-US" smtClean="0"/>
              <a:t>‹#›</a:t>
            </a:fld>
            <a:endParaRPr lang="en-US"/>
          </a:p>
        </p:txBody>
      </p:sp>
    </p:spTree>
    <p:extLst>
      <p:ext uri="{BB962C8B-B14F-4D97-AF65-F5344CB8AC3E}">
        <p14:creationId xmlns:p14="http://schemas.microsoft.com/office/powerpoint/2010/main" val="122037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3246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000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620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07955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0337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0799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8298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3553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9071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312707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532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9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15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833C00B1-CA2C-494A-A566-6790FD09464F}"/>
              </a:ext>
            </a:extLst>
          </p:cNvPr>
          <p:cNvSpPr>
            <a:spLocks noGrp="1"/>
          </p:cNvSpPr>
          <p:nvPr>
            <p:ph type="pic" sz="quarter" idx="11" hasCustomPrompt="1"/>
          </p:nvPr>
        </p:nvSpPr>
        <p:spPr>
          <a:xfrm>
            <a:off x="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5" name="그림 개체 틀 2">
            <a:extLst>
              <a:ext uri="{FF2B5EF4-FFF2-40B4-BE49-F238E27FC236}">
                <a16:creationId xmlns:a16="http://schemas.microsoft.com/office/drawing/2014/main" id="{E77CA480-4518-4BF0-9AD6-18091AD7F183}"/>
              </a:ext>
            </a:extLst>
          </p:cNvPr>
          <p:cNvSpPr>
            <a:spLocks noGrp="1"/>
          </p:cNvSpPr>
          <p:nvPr>
            <p:ph type="pic" sz="quarter" idx="12" hasCustomPrompt="1"/>
          </p:nvPr>
        </p:nvSpPr>
        <p:spPr>
          <a:xfrm>
            <a:off x="2438700" y="394178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6" name="그림 개체 틀 2">
            <a:extLst>
              <a:ext uri="{FF2B5EF4-FFF2-40B4-BE49-F238E27FC236}">
                <a16:creationId xmlns:a16="http://schemas.microsoft.com/office/drawing/2014/main" id="{2EA166A0-037E-44A3-B0C5-D536749BF688}"/>
              </a:ext>
            </a:extLst>
          </p:cNvPr>
          <p:cNvSpPr>
            <a:spLocks noGrp="1"/>
          </p:cNvSpPr>
          <p:nvPr>
            <p:ph type="pic" sz="quarter" idx="13" hasCustomPrompt="1"/>
          </p:nvPr>
        </p:nvSpPr>
        <p:spPr>
          <a:xfrm>
            <a:off x="4877400" y="159172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7" name="그림 개체 틀 2">
            <a:extLst>
              <a:ext uri="{FF2B5EF4-FFF2-40B4-BE49-F238E27FC236}">
                <a16:creationId xmlns:a16="http://schemas.microsoft.com/office/drawing/2014/main" id="{ABE4363D-0999-4850-AE33-1A1B530A8452}"/>
              </a:ext>
            </a:extLst>
          </p:cNvPr>
          <p:cNvSpPr>
            <a:spLocks noGrp="1"/>
          </p:cNvSpPr>
          <p:nvPr>
            <p:ph type="pic" sz="quarter" idx="14" hasCustomPrompt="1"/>
          </p:nvPr>
        </p:nvSpPr>
        <p:spPr>
          <a:xfrm>
            <a:off x="7316100" y="395536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8" name="그림 개체 틀 2">
            <a:extLst>
              <a:ext uri="{FF2B5EF4-FFF2-40B4-BE49-F238E27FC236}">
                <a16:creationId xmlns:a16="http://schemas.microsoft.com/office/drawing/2014/main" id="{45B2035F-43A5-4EFF-BE2E-45917BEDCAF4}"/>
              </a:ext>
            </a:extLst>
          </p:cNvPr>
          <p:cNvSpPr>
            <a:spLocks noGrp="1"/>
          </p:cNvSpPr>
          <p:nvPr>
            <p:ph type="pic" sz="quarter" idx="15" hasCustomPrompt="1"/>
          </p:nvPr>
        </p:nvSpPr>
        <p:spPr>
          <a:xfrm>
            <a:off x="975480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77248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9A6A539-B7C1-455B-A332-7354E9CDB6EE}"/>
              </a:ext>
            </a:extLst>
          </p:cNvPr>
          <p:cNvSpPr/>
          <p:nvPr userDrawn="1"/>
        </p:nvSpPr>
        <p:spPr>
          <a:xfrm>
            <a:off x="3985404" y="918494"/>
            <a:ext cx="6788988" cy="5021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2">
            <a:extLst>
              <a:ext uri="{FF2B5EF4-FFF2-40B4-BE49-F238E27FC236}">
                <a16:creationId xmlns:a16="http://schemas.microsoft.com/office/drawing/2014/main" id="{6B131B09-149B-40B6-9249-44A4B9358F67}"/>
              </a:ext>
            </a:extLst>
          </p:cNvPr>
          <p:cNvSpPr>
            <a:spLocks noGrp="1"/>
          </p:cNvSpPr>
          <p:nvPr>
            <p:ph type="pic" sz="quarter" idx="11" hasCustomPrompt="1"/>
          </p:nvPr>
        </p:nvSpPr>
        <p:spPr>
          <a:xfrm>
            <a:off x="4527795" y="2001328"/>
            <a:ext cx="1631465"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FF796B7A-F292-4DAB-8FF1-6D0AF3ECA3B9}"/>
              </a:ext>
            </a:extLst>
          </p:cNvPr>
          <p:cNvSpPr>
            <a:spLocks noGrp="1"/>
          </p:cNvSpPr>
          <p:nvPr>
            <p:ph type="pic" sz="quarter" idx="12" hasCustomPrompt="1"/>
          </p:nvPr>
        </p:nvSpPr>
        <p:spPr>
          <a:xfrm>
            <a:off x="6474489" y="2001328"/>
            <a:ext cx="5007269"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5410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33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933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4353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427058"/>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180316901"/>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F013-4C3F-033C-6E09-CFCA35AA5210}"/>
              </a:ext>
            </a:extLst>
          </p:cNvPr>
          <p:cNvSpPr>
            <a:spLocks noGrp="1"/>
          </p:cNvSpPr>
          <p:nvPr>
            <p:ph type="ctrTitle"/>
          </p:nvPr>
        </p:nvSpPr>
        <p:spPr>
          <a:xfrm>
            <a:off x="473242" y="1261535"/>
            <a:ext cx="11093115" cy="3286402"/>
          </a:xfrm>
        </p:spPr>
        <p:txBody>
          <a:bodyPr anchor="ctr">
            <a:normAutofit/>
          </a:bodyPr>
          <a:lstStyle/>
          <a:p>
            <a:pPr algn="ctr"/>
            <a:r>
              <a:rPr lang="en-US" sz="6600" dirty="0">
                <a:latin typeface="Algerian" panose="04020705040A02060702" pitchFamily="82" charset="0"/>
              </a:rPr>
              <a:t>Create </a:t>
            </a:r>
            <a:br>
              <a:rPr lang="en-US" sz="6600" dirty="0">
                <a:latin typeface="Algerian" panose="04020705040A02060702" pitchFamily="82" charset="0"/>
              </a:rPr>
            </a:br>
            <a:r>
              <a:rPr lang="en-US" sz="6600" dirty="0">
                <a:latin typeface="Algerian" panose="04020705040A02060702" pitchFamily="82" charset="0"/>
              </a:rPr>
              <a:t>CHATBOT IN PYTHON</a:t>
            </a:r>
          </a:p>
        </p:txBody>
      </p:sp>
      <p:sp>
        <p:nvSpPr>
          <p:cNvPr id="3" name="Subtitle 2">
            <a:extLst>
              <a:ext uri="{FF2B5EF4-FFF2-40B4-BE49-F238E27FC236}">
                <a16:creationId xmlns:a16="http://schemas.microsoft.com/office/drawing/2014/main" id="{C53930D5-E494-75D9-21CC-709ECAE8CA9A}"/>
              </a:ext>
            </a:extLst>
          </p:cNvPr>
          <p:cNvSpPr>
            <a:spLocks noGrp="1"/>
          </p:cNvSpPr>
          <p:nvPr>
            <p:ph type="subTitle" idx="1"/>
          </p:nvPr>
        </p:nvSpPr>
        <p:spPr>
          <a:xfrm>
            <a:off x="6096000" y="4893731"/>
            <a:ext cx="7197726" cy="1405467"/>
          </a:xfrm>
        </p:spPr>
        <p:txBody>
          <a:bodyPr>
            <a:normAutofit fontScale="92500" lnSpcReduction="20000"/>
          </a:bodyPr>
          <a:lstStyle/>
          <a:p>
            <a:r>
              <a:rPr lang="en-US" dirty="0"/>
              <a:t>PRESENTED BY:</a:t>
            </a:r>
          </a:p>
          <a:p>
            <a:r>
              <a:rPr lang="en-US" dirty="0"/>
              <a:t>S MOHAMED ASLAM</a:t>
            </a:r>
          </a:p>
          <a:p>
            <a:r>
              <a:rPr lang="en-US" dirty="0"/>
              <a:t>912421104021</a:t>
            </a:r>
          </a:p>
        </p:txBody>
      </p:sp>
    </p:spTree>
    <p:extLst>
      <p:ext uri="{BB962C8B-B14F-4D97-AF65-F5344CB8AC3E}">
        <p14:creationId xmlns:p14="http://schemas.microsoft.com/office/powerpoint/2010/main" val="312218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FB48-C788-E39A-F055-35A94D3B2A5F}"/>
              </a:ext>
            </a:extLst>
          </p:cNvPr>
          <p:cNvSpPr>
            <a:spLocks noGrp="1"/>
          </p:cNvSpPr>
          <p:nvPr>
            <p:ph type="title"/>
          </p:nvPr>
        </p:nvSpPr>
        <p:spPr>
          <a:xfrm>
            <a:off x="-912796" y="896304"/>
            <a:ext cx="5181600" cy="405954"/>
          </a:xfrm>
        </p:spPr>
        <p:txBody>
          <a:bodyPr>
            <a:noAutofit/>
          </a:bodyPr>
          <a:lstStyle/>
          <a:p>
            <a:r>
              <a:rPr lang="en-US" sz="2600" b="1" u="sng" dirty="0">
                <a:latin typeface="Algerian" panose="04020705040A02060702" pitchFamily="82" charset="0"/>
              </a:rPr>
              <a:t>Assessment:</a:t>
            </a:r>
          </a:p>
        </p:txBody>
      </p:sp>
      <p:sp>
        <p:nvSpPr>
          <p:cNvPr id="5" name="Text Placeholder 3">
            <a:extLst>
              <a:ext uri="{FF2B5EF4-FFF2-40B4-BE49-F238E27FC236}">
                <a16:creationId xmlns:a16="http://schemas.microsoft.com/office/drawing/2014/main" id="{53D12AC0-7C2E-FAC3-5E80-F40BFAB0673B}"/>
              </a:ext>
            </a:extLst>
          </p:cNvPr>
          <p:cNvSpPr>
            <a:spLocks noGrp="1"/>
          </p:cNvSpPr>
          <p:nvPr>
            <p:ph type="body" sz="half" idx="2"/>
          </p:nvPr>
        </p:nvSpPr>
        <p:spPr>
          <a:xfrm>
            <a:off x="267502" y="1357311"/>
            <a:ext cx="11656996" cy="4604385"/>
          </a:xfrm>
        </p:spPr>
        <p:txBody>
          <a:bodyPr anchor="ctr">
            <a:normAutofit/>
          </a:bodyPr>
          <a:lstStyle/>
          <a:p>
            <a:r>
              <a:rPr lang="en-US" sz="2800" dirty="0">
                <a:effectLst/>
                <a:latin typeface="Bell MT" panose="02020503060305020303" pitchFamily="18" charset="0"/>
                <a:ea typeface="Batang" panose="02030600000101010101" pitchFamily="18" charset="-127"/>
              </a:rPr>
              <a:t>After completing the implementation and testing phase, we will create a   detailed document outlining the complete steps taken to put our design into innovation and solve the problem. This document will include a summary </a:t>
            </a:r>
            <a:r>
              <a:rPr lang="en-US" sz="2800" dirty="0" err="1">
                <a:effectLst/>
                <a:latin typeface="Bell MT" panose="02020503060305020303" pitchFamily="18" charset="0"/>
                <a:ea typeface="Batang" panose="02030600000101010101" pitchFamily="18" charset="-127"/>
              </a:rPr>
              <a:t>ofthe</a:t>
            </a:r>
            <a:r>
              <a:rPr lang="en-US" sz="2800" dirty="0">
                <a:effectLst/>
                <a:latin typeface="Bell MT" panose="02020503060305020303" pitchFamily="18" charset="0"/>
                <a:ea typeface="Batang" panose="02030600000101010101" pitchFamily="18" charset="-127"/>
              </a:rPr>
              <a:t> problem statement, research and analysis conducted, design and development process, and implementation and testing results.</a:t>
            </a:r>
            <a:endParaRPr lang="en-US" sz="2800" dirty="0">
              <a:latin typeface="Bell MT" panose="02020503060305020303" pitchFamily="18" charset="0"/>
              <a:ea typeface="Batang" panose="02030600000101010101" pitchFamily="18" charset="-127"/>
            </a:endParaRPr>
          </a:p>
          <a:p>
            <a:r>
              <a:rPr lang="en-US" sz="2800" dirty="0">
                <a:effectLst/>
                <a:latin typeface="Bell MT" panose="02020503060305020303" pitchFamily="18" charset="0"/>
                <a:ea typeface="Batang" panose="02030600000101010101" pitchFamily="18" charset="-127"/>
              </a:rPr>
              <a:t>The document will also include an assessment of the effectiveness of our solution, including any limitations or areas for improvement. We will present this document to the stakeholders for their review and feedback.</a:t>
            </a:r>
            <a:endParaRPr lang="en-US" sz="2800" dirty="0">
              <a:latin typeface="Bell MT" panose="02020503060305020303" pitchFamily="18" charset="0"/>
              <a:ea typeface="Batang" panose="02030600000101010101" pitchFamily="18" charset="-127"/>
            </a:endParaRPr>
          </a:p>
        </p:txBody>
      </p:sp>
      <p:sp>
        <p:nvSpPr>
          <p:cNvPr id="4" name="Content Placeholder 3">
            <a:extLst>
              <a:ext uri="{FF2B5EF4-FFF2-40B4-BE49-F238E27FC236}">
                <a16:creationId xmlns:a16="http://schemas.microsoft.com/office/drawing/2014/main" id="{50798EEF-18D3-FA52-F965-3483BDD26891}"/>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342782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8E0F-01F4-6919-A967-7A1F1F91BBDA}"/>
              </a:ext>
            </a:extLst>
          </p:cNvPr>
          <p:cNvSpPr>
            <a:spLocks noGrp="1"/>
          </p:cNvSpPr>
          <p:nvPr>
            <p:ph type="title"/>
          </p:nvPr>
        </p:nvSpPr>
        <p:spPr>
          <a:xfrm>
            <a:off x="383798" y="332764"/>
            <a:ext cx="9909494" cy="556470"/>
          </a:xfrm>
        </p:spPr>
        <p:txBody>
          <a:bodyPr anchor="t">
            <a:noAutofit/>
          </a:bodyPr>
          <a:lstStyle/>
          <a:p>
            <a:r>
              <a:rPr lang="en-US" sz="3200" b="1" dirty="0">
                <a:effectLst/>
                <a:latin typeface="Algerian" panose="04020705040A02060702" pitchFamily="82" charset="0"/>
                <a:ea typeface="Calibri" panose="020F0502020204030204" pitchFamily="34" charset="0"/>
                <a:cs typeface="Times New Roman" panose="02020603050405020304" pitchFamily="18" charset="0"/>
              </a:rPr>
              <a:t>SAMPLE PYTHON PROGRAM OF CHATBOT:</a:t>
            </a:r>
            <a:br>
              <a:rPr lang="en-US" sz="3200" b="1" dirty="0">
                <a:effectLst/>
                <a:latin typeface="Algerian" panose="04020705040A02060702" pitchFamily="82" charset="0"/>
                <a:ea typeface="Calibri" panose="020F0502020204030204" pitchFamily="34" charset="0"/>
                <a:cs typeface="Times New Roman" panose="02020603050405020304" pitchFamily="18" charset="0"/>
              </a:rPr>
            </a:br>
            <a:endParaRPr lang="en-US" sz="3200" b="1" dirty="0">
              <a:latin typeface="Algerian" panose="04020705040A02060702" pitchFamily="82" charset="0"/>
            </a:endParaRPr>
          </a:p>
        </p:txBody>
      </p:sp>
      <p:pic>
        <p:nvPicPr>
          <p:cNvPr id="5" name="Content Placeholder 4">
            <a:extLst>
              <a:ext uri="{FF2B5EF4-FFF2-40B4-BE49-F238E27FC236}">
                <a16:creationId xmlns:a16="http://schemas.microsoft.com/office/drawing/2014/main" id="{269DF19F-8C29-854D-827A-890B7C8DE1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799" y="889234"/>
            <a:ext cx="11268510" cy="5716091"/>
          </a:xfrm>
        </p:spPr>
      </p:pic>
    </p:spTree>
    <p:extLst>
      <p:ext uri="{BB962C8B-B14F-4D97-AF65-F5344CB8AC3E}">
        <p14:creationId xmlns:p14="http://schemas.microsoft.com/office/powerpoint/2010/main" val="91695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0057-E95D-B33D-519D-DE4CB46EEA1A}"/>
              </a:ext>
            </a:extLst>
          </p:cNvPr>
          <p:cNvSpPr>
            <a:spLocks noGrp="1"/>
          </p:cNvSpPr>
          <p:nvPr>
            <p:ph type="title"/>
          </p:nvPr>
        </p:nvSpPr>
        <p:spPr>
          <a:xfrm>
            <a:off x="484466" y="274041"/>
            <a:ext cx="10043718" cy="690693"/>
          </a:xfrm>
        </p:spPr>
        <p:txBody>
          <a:bodyPr/>
          <a:lstStyle/>
          <a:p>
            <a:r>
              <a:rPr lang="en-US" b="1" dirty="0">
                <a:latin typeface="Algerian" panose="04020705040A02060702" pitchFamily="82" charset="0"/>
              </a:rPr>
              <a:t>Output:</a:t>
            </a:r>
          </a:p>
        </p:txBody>
      </p:sp>
      <p:pic>
        <p:nvPicPr>
          <p:cNvPr id="5" name="Content Placeholder 4">
            <a:extLst>
              <a:ext uri="{FF2B5EF4-FFF2-40B4-BE49-F238E27FC236}">
                <a16:creationId xmlns:a16="http://schemas.microsoft.com/office/drawing/2014/main" id="{1319C8D1-CE85-4C91-57CD-9484610AD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67" y="1254629"/>
            <a:ext cx="11433665" cy="4991450"/>
          </a:xfrm>
        </p:spPr>
      </p:pic>
    </p:spTree>
    <p:extLst>
      <p:ext uri="{BB962C8B-B14F-4D97-AF65-F5344CB8AC3E}">
        <p14:creationId xmlns:p14="http://schemas.microsoft.com/office/powerpoint/2010/main" val="173571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87BF-76CC-352E-BE73-872C97502BF5}"/>
              </a:ext>
            </a:extLst>
          </p:cNvPr>
          <p:cNvSpPr>
            <a:spLocks noGrp="1"/>
          </p:cNvSpPr>
          <p:nvPr>
            <p:ph type="title"/>
          </p:nvPr>
        </p:nvSpPr>
        <p:spPr>
          <a:xfrm>
            <a:off x="291518" y="381699"/>
            <a:ext cx="10131425" cy="794657"/>
          </a:xfrm>
        </p:spPr>
        <p:txBody>
          <a:bodyPr/>
          <a:lstStyle/>
          <a:p>
            <a:r>
              <a:rPr lang="en-US" b="1" dirty="0">
                <a:latin typeface="Algerian" panose="04020705040A02060702" pitchFamily="82" charset="0"/>
              </a:rPr>
              <a:t>Ensemble methods:</a:t>
            </a:r>
          </a:p>
        </p:txBody>
      </p:sp>
      <p:sp>
        <p:nvSpPr>
          <p:cNvPr id="3" name="Content Placeholder 2">
            <a:extLst>
              <a:ext uri="{FF2B5EF4-FFF2-40B4-BE49-F238E27FC236}">
                <a16:creationId xmlns:a16="http://schemas.microsoft.com/office/drawing/2014/main" id="{EE204C62-D4CF-2833-C264-8341789BC3DD}"/>
              </a:ext>
            </a:extLst>
          </p:cNvPr>
          <p:cNvSpPr>
            <a:spLocks noGrp="1"/>
          </p:cNvSpPr>
          <p:nvPr>
            <p:ph idx="1"/>
          </p:nvPr>
        </p:nvSpPr>
        <p:spPr>
          <a:xfrm>
            <a:off x="635467" y="1453391"/>
            <a:ext cx="11365683" cy="4947408"/>
          </a:xfrm>
        </p:spPr>
        <p:txBody>
          <a:bodyPr anchor="t">
            <a:normAutofit fontScale="92500" lnSpcReduction="10000"/>
          </a:bodyPr>
          <a:lstStyle/>
          <a:p>
            <a:pPr marL="0" indent="0">
              <a:buNone/>
            </a:pPr>
            <a:r>
              <a:rPr lang="en-US" sz="2000" dirty="0">
                <a:effectLst/>
                <a:latin typeface="Bell MT" panose="02020503060305020303" pitchFamily="18" charset="0"/>
                <a:ea typeface="Batang" panose="02030600000101010101" pitchFamily="18" charset="-127"/>
              </a:rPr>
              <a:t>Ensemble methods involve combining multiple models to improve the accuracy and robustness of the prediction system. This can be achieved through techniques such as bagging, boosting, and stacking.</a:t>
            </a:r>
            <a:endParaRPr lang="en-US" sz="2000" dirty="0">
              <a:latin typeface="Bell MT" panose="02020503060305020303" pitchFamily="18" charset="0"/>
              <a:ea typeface="Batang" panose="02030600000101010101" pitchFamily="18" charset="-127"/>
            </a:endParaRPr>
          </a:p>
          <a:p>
            <a:pPr marL="0" indent="0">
              <a:buNone/>
            </a:pPr>
            <a:r>
              <a:rPr lang="en-US" sz="2000" b="1" u="sng" dirty="0">
                <a:effectLst/>
                <a:latin typeface="Bell MT" panose="02020503060305020303" pitchFamily="18" charset="0"/>
                <a:ea typeface="Batang" panose="02030600000101010101" pitchFamily="18" charset="-127"/>
              </a:rPr>
              <a:t>Bagging:</a:t>
            </a:r>
            <a:endParaRPr lang="en-US" sz="2000" b="1" u="sng" dirty="0">
              <a:latin typeface="Bell MT" panose="02020503060305020303" pitchFamily="18" charset="0"/>
              <a:ea typeface="Batang" panose="02030600000101010101" pitchFamily="18" charset="-127"/>
            </a:endParaRPr>
          </a:p>
          <a:p>
            <a:pPr marL="0" indent="0">
              <a:buNone/>
            </a:pPr>
            <a:r>
              <a:rPr lang="en-US" sz="2000" dirty="0">
                <a:effectLst/>
                <a:latin typeface="Bell MT" panose="02020503060305020303" pitchFamily="18" charset="0"/>
                <a:ea typeface="Batang" panose="02030600000101010101" pitchFamily="18" charset="-127"/>
              </a:rPr>
              <a:t>Bagging involves creating multiple models using different subsets of the training data and aggregating their predictions. This can reduce overfitting and improve the accuracy and stability of the model.</a:t>
            </a:r>
            <a:endParaRPr lang="en-US" sz="2000" dirty="0">
              <a:latin typeface="Bell MT" panose="02020503060305020303" pitchFamily="18" charset="0"/>
              <a:ea typeface="Batang" panose="02030600000101010101" pitchFamily="18" charset="-127"/>
            </a:endParaRPr>
          </a:p>
          <a:p>
            <a:pPr marL="0" indent="0">
              <a:buNone/>
            </a:pPr>
            <a:r>
              <a:rPr lang="en-US" sz="2000" b="1" u="sng" dirty="0">
                <a:effectLst/>
                <a:latin typeface="Bell MT" panose="02020503060305020303" pitchFamily="18" charset="0"/>
                <a:ea typeface="Batang" panose="02030600000101010101" pitchFamily="18" charset="-127"/>
              </a:rPr>
              <a:t>Boosting:</a:t>
            </a:r>
            <a:endParaRPr lang="en-US" sz="2000" b="1" u="sng" dirty="0">
              <a:latin typeface="Bell MT" panose="02020503060305020303" pitchFamily="18" charset="0"/>
              <a:ea typeface="Batang" panose="02030600000101010101" pitchFamily="18" charset="-127"/>
            </a:endParaRPr>
          </a:p>
          <a:p>
            <a:pPr marL="0" indent="0">
              <a:buNone/>
            </a:pPr>
            <a:r>
              <a:rPr lang="en-US" sz="2000" dirty="0">
                <a:effectLst/>
                <a:latin typeface="Bell MT" panose="02020503060305020303" pitchFamily="18" charset="0"/>
                <a:ea typeface="Batang" panose="02030600000101010101" pitchFamily="18" charset="-127"/>
              </a:rPr>
              <a:t>Boosting involves creating a series of models that are trained sequentially, with each subsequent model focusing on the samples that were misclassified by the previous model. This can improve the accuracy of the model by focusing on the difficult samples.</a:t>
            </a:r>
            <a:endParaRPr lang="en-US" sz="2000" dirty="0">
              <a:latin typeface="Bell MT" panose="02020503060305020303" pitchFamily="18" charset="0"/>
              <a:ea typeface="Batang" panose="02030600000101010101" pitchFamily="18" charset="-127"/>
            </a:endParaRPr>
          </a:p>
          <a:p>
            <a:pPr marL="0" indent="0">
              <a:buNone/>
            </a:pPr>
            <a:r>
              <a:rPr lang="en-US" sz="2000" b="1" u="sng" dirty="0">
                <a:effectLst/>
                <a:latin typeface="Bell MT" panose="02020503060305020303" pitchFamily="18" charset="0"/>
                <a:ea typeface="Batang" panose="02030600000101010101" pitchFamily="18" charset="-127"/>
              </a:rPr>
              <a:t>Stacking:</a:t>
            </a:r>
            <a:endParaRPr lang="en-US" sz="2000" b="1" u="sng" dirty="0">
              <a:latin typeface="Bell MT" panose="02020503060305020303" pitchFamily="18" charset="0"/>
              <a:ea typeface="Batang" panose="02030600000101010101" pitchFamily="18" charset="-127"/>
            </a:endParaRPr>
          </a:p>
          <a:p>
            <a:pPr marL="0" indent="0">
              <a:buNone/>
            </a:pPr>
            <a:r>
              <a:rPr lang="en-US" sz="2000" dirty="0">
                <a:effectLst/>
                <a:latin typeface="Bell MT" panose="02020503060305020303" pitchFamily="18" charset="0"/>
                <a:ea typeface="Batang" panose="02030600000101010101" pitchFamily="18" charset="-127"/>
              </a:rPr>
              <a:t>Stacking involves combining the predictions of multiple models using a meta-model. The meta-model learns from the predictions of the base models and can improve the accuracy and robustness of the prediction system.</a:t>
            </a:r>
            <a:endParaRPr lang="en-US" sz="2000" dirty="0">
              <a:latin typeface="Bell MT" panose="02020503060305020303" pitchFamily="18" charset="0"/>
              <a:ea typeface="Batang" panose="02030600000101010101" pitchFamily="18" charset="-127"/>
            </a:endParaRPr>
          </a:p>
        </p:txBody>
      </p:sp>
    </p:spTree>
    <p:extLst>
      <p:ext uri="{BB962C8B-B14F-4D97-AF65-F5344CB8AC3E}">
        <p14:creationId xmlns:p14="http://schemas.microsoft.com/office/powerpoint/2010/main" val="213694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FDF8-F4EC-4538-A8B9-C751D38F8730}"/>
              </a:ext>
            </a:extLst>
          </p:cNvPr>
          <p:cNvSpPr>
            <a:spLocks noGrp="1"/>
          </p:cNvSpPr>
          <p:nvPr>
            <p:ph type="title"/>
          </p:nvPr>
        </p:nvSpPr>
        <p:spPr>
          <a:xfrm>
            <a:off x="274740" y="374710"/>
            <a:ext cx="10035329" cy="673916"/>
          </a:xfrm>
        </p:spPr>
        <p:txBody>
          <a:bodyPr/>
          <a:lstStyle/>
          <a:p>
            <a:r>
              <a:rPr lang="en-US" b="1" dirty="0">
                <a:latin typeface="Algerian" panose="04020705040A02060702" pitchFamily="82" charset="0"/>
              </a:rPr>
              <a:t>Deep learning architectures:</a:t>
            </a:r>
          </a:p>
        </p:txBody>
      </p:sp>
      <p:sp>
        <p:nvSpPr>
          <p:cNvPr id="3" name="Content Placeholder 2">
            <a:extLst>
              <a:ext uri="{FF2B5EF4-FFF2-40B4-BE49-F238E27FC236}">
                <a16:creationId xmlns:a16="http://schemas.microsoft.com/office/drawing/2014/main" id="{2D3713CD-3114-756A-2089-11AD6692E3A7}"/>
              </a:ext>
            </a:extLst>
          </p:cNvPr>
          <p:cNvSpPr>
            <a:spLocks noGrp="1"/>
          </p:cNvSpPr>
          <p:nvPr>
            <p:ph idx="1"/>
          </p:nvPr>
        </p:nvSpPr>
        <p:spPr>
          <a:xfrm>
            <a:off x="508932" y="1409351"/>
            <a:ext cx="11327934" cy="4462941"/>
          </a:xfrm>
        </p:spPr>
        <p:txBody>
          <a:bodyPr anchor="t">
            <a:normAutofit lnSpcReduction="10000"/>
          </a:bodyPr>
          <a:lstStyle/>
          <a:p>
            <a:pPr marL="0" indent="0">
              <a:buNone/>
            </a:pPr>
            <a:r>
              <a:rPr lang="en-US" sz="2200" b="1" u="sng" dirty="0">
                <a:effectLst/>
                <a:latin typeface="Bell MT" panose="02020503060305020303" pitchFamily="18" charset="0"/>
              </a:rPr>
              <a:t>Convolutional Neural Networks (CNNs):</a:t>
            </a:r>
            <a:endParaRPr lang="en-US" sz="2200" b="1" u="sng" dirty="0">
              <a:latin typeface="Bell MT" panose="02020503060305020303" pitchFamily="18" charset="0"/>
            </a:endParaRPr>
          </a:p>
          <a:p>
            <a:pPr marL="0" indent="0">
              <a:buNone/>
            </a:pPr>
            <a:r>
              <a:rPr lang="en-US" sz="2200" dirty="0">
                <a:effectLst/>
                <a:latin typeface="Bell MT" panose="02020503060305020303" pitchFamily="18" charset="0"/>
              </a:rPr>
              <a:t>CNNs are widely used in image and video recognition tasks. They consist of multiple layers of convolutional and pooling operations that extract features from the input data.</a:t>
            </a:r>
            <a:endParaRPr lang="en-US" sz="2200" dirty="0">
              <a:latin typeface="Bell MT" panose="02020503060305020303" pitchFamily="18" charset="0"/>
            </a:endParaRPr>
          </a:p>
          <a:p>
            <a:pPr marL="0" indent="0">
              <a:buNone/>
            </a:pPr>
            <a:r>
              <a:rPr lang="en-US" sz="2200" b="1" u="sng" dirty="0">
                <a:effectLst/>
                <a:latin typeface="Bell MT" panose="02020503060305020303" pitchFamily="18" charset="0"/>
              </a:rPr>
              <a:t>Recurrent Neural Networks (RNNs):</a:t>
            </a:r>
            <a:endParaRPr lang="en-US" sz="2200" b="1" u="sng" dirty="0">
              <a:latin typeface="Bell MT" panose="02020503060305020303" pitchFamily="18" charset="0"/>
            </a:endParaRPr>
          </a:p>
          <a:p>
            <a:pPr marL="0" indent="0">
              <a:buNone/>
            </a:pPr>
            <a:r>
              <a:rPr lang="en-US" sz="2200" dirty="0">
                <a:effectLst/>
                <a:latin typeface="Bell MT" panose="02020503060305020303" pitchFamily="18" charset="0"/>
              </a:rPr>
              <a:t>RNNs are commonly used in natural language processing tasks. They have a feedback loop that allows them to process sequences of data, such as sentences or speech.</a:t>
            </a:r>
            <a:endParaRPr lang="en-US" sz="2200" dirty="0">
              <a:latin typeface="Bell MT" panose="02020503060305020303" pitchFamily="18" charset="0"/>
            </a:endParaRPr>
          </a:p>
          <a:p>
            <a:pPr marL="0" indent="0">
              <a:buNone/>
            </a:pPr>
            <a:r>
              <a:rPr lang="en-US" sz="2200" b="1" u="sng" dirty="0">
                <a:effectLst/>
                <a:latin typeface="Bell MT" panose="02020503060305020303" pitchFamily="18" charset="0"/>
              </a:rPr>
              <a:t>Generative Adversarial Networks (GANs):</a:t>
            </a:r>
            <a:endParaRPr lang="en-US" sz="2200" b="1" u="sng" dirty="0">
              <a:latin typeface="Bell MT" panose="02020503060305020303" pitchFamily="18" charset="0"/>
            </a:endParaRPr>
          </a:p>
          <a:p>
            <a:pPr marL="0" indent="0">
              <a:buNone/>
            </a:pPr>
            <a:r>
              <a:rPr lang="en-US" sz="2200" dirty="0">
                <a:effectLst/>
                <a:latin typeface="Bell MT" panose="02020503060305020303" pitchFamily="18" charset="0"/>
              </a:rPr>
              <a:t>GANs are used for generating new data that is similar to the training data. They consist of a generator network that creates new samples and a discriminator network that evaluates the quality of the generated samples.</a:t>
            </a:r>
            <a:endParaRPr lang="en-US" sz="2200" dirty="0">
              <a:latin typeface="Bell MT" panose="02020503060305020303" pitchFamily="18" charset="0"/>
            </a:endParaRPr>
          </a:p>
        </p:txBody>
      </p:sp>
    </p:spTree>
    <p:extLst>
      <p:ext uri="{BB962C8B-B14F-4D97-AF65-F5344CB8AC3E}">
        <p14:creationId xmlns:p14="http://schemas.microsoft.com/office/powerpoint/2010/main" val="37091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F5EA7-4832-0EEB-E188-520BE9F27D8E}"/>
              </a:ext>
            </a:extLst>
          </p:cNvPr>
          <p:cNvSpPr>
            <a:spLocks noGrp="1"/>
          </p:cNvSpPr>
          <p:nvPr>
            <p:ph idx="1"/>
          </p:nvPr>
        </p:nvSpPr>
        <p:spPr>
          <a:xfrm>
            <a:off x="352338" y="1174459"/>
            <a:ext cx="11568417" cy="5092117"/>
          </a:xfrm>
        </p:spPr>
        <p:txBody>
          <a:bodyPr>
            <a:normAutofit/>
          </a:bodyPr>
          <a:lstStyle/>
          <a:p>
            <a:pPr marL="0" indent="0" algn="ctr">
              <a:buNone/>
            </a:pPr>
            <a:r>
              <a:rPr lang="en-US" sz="4000" b="1" u="sng" dirty="0">
                <a:effectLst/>
                <a:latin typeface="Algerian" panose="04020705040A02060702" pitchFamily="82" charset="0"/>
              </a:rPr>
              <a:t>Conclusion</a:t>
            </a:r>
            <a:endParaRPr lang="en-US" sz="4000" b="1" u="sng" dirty="0">
              <a:latin typeface="Algerian" panose="04020705040A02060702" pitchFamily="82" charset="0"/>
            </a:endParaRPr>
          </a:p>
          <a:p>
            <a:pPr marL="0" indent="0">
              <a:buNone/>
            </a:pPr>
            <a:r>
              <a:rPr lang="en-US" sz="2800" dirty="0">
                <a:effectLst/>
                <a:latin typeface="Bell MT" panose="02020503060305020303" pitchFamily="18" charset="0"/>
              </a:rPr>
              <a:t>In this phase, we explored innovative techniques such as ensemble methods, deep learning architectures, and pre-trained language models to improve the prediction system's accuracy and robustness. We also put our design into innovation by following a structured approach of problem statement, research and analysis, design and development, implementation and testing, documentation, and assessment.</a:t>
            </a:r>
            <a:endParaRPr lang="en-US" sz="2800" dirty="0">
              <a:latin typeface="Bell MT" panose="02020503060305020303" pitchFamily="18" charset="0"/>
            </a:endParaRPr>
          </a:p>
          <a:p>
            <a:pPr marL="0" indent="0">
              <a:buNone/>
            </a:pPr>
            <a:endParaRPr lang="en-US" sz="2400" dirty="0"/>
          </a:p>
        </p:txBody>
      </p:sp>
    </p:spTree>
    <p:extLst>
      <p:ext uri="{BB962C8B-B14F-4D97-AF65-F5344CB8AC3E}">
        <p14:creationId xmlns:p14="http://schemas.microsoft.com/office/powerpoint/2010/main" val="43575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A71C-1740-E8D9-ACC0-FF4C93EFC360}"/>
              </a:ext>
            </a:extLst>
          </p:cNvPr>
          <p:cNvSpPr>
            <a:spLocks noGrp="1"/>
          </p:cNvSpPr>
          <p:nvPr>
            <p:ph type="ctrTitle"/>
          </p:nvPr>
        </p:nvSpPr>
        <p:spPr>
          <a:xfrm>
            <a:off x="453118" y="522514"/>
            <a:ext cx="11285764" cy="5812972"/>
          </a:xfrm>
        </p:spPr>
        <p:txBody>
          <a:bodyPr anchor="ctr"/>
          <a:lstStyle/>
          <a:p>
            <a:pPr algn="ctr"/>
            <a:r>
              <a:rPr lang="en-US" b="1" dirty="0" err="1">
                <a:latin typeface="Algerian" panose="04020705040A02060702" pitchFamily="82" charset="0"/>
              </a:rPr>
              <a:t>PhaSe</a:t>
            </a:r>
            <a:r>
              <a:rPr lang="en-US" b="1" dirty="0">
                <a:latin typeface="Algerian" panose="04020705040A02060702" pitchFamily="82" charset="0"/>
              </a:rPr>
              <a:t> 2 : </a:t>
            </a:r>
            <a:r>
              <a:rPr lang="en-US" b="1" u="sng" dirty="0">
                <a:latin typeface="Algerian" panose="04020705040A02060702" pitchFamily="82" charset="0"/>
              </a:rPr>
              <a:t>Innovation</a:t>
            </a:r>
          </a:p>
        </p:txBody>
      </p:sp>
      <p:sp>
        <p:nvSpPr>
          <p:cNvPr id="6" name="TextBox 5">
            <a:extLst>
              <a:ext uri="{FF2B5EF4-FFF2-40B4-BE49-F238E27FC236}">
                <a16:creationId xmlns:a16="http://schemas.microsoft.com/office/drawing/2014/main" id="{86391FEC-8CD2-D74C-4BBE-4015A3C30FAA}"/>
              </a:ext>
            </a:extLst>
          </p:cNvPr>
          <p:cNvSpPr txBox="1"/>
          <p:nvPr/>
        </p:nvSpPr>
        <p:spPr>
          <a:xfrm>
            <a:off x="453118" y="1066801"/>
            <a:ext cx="609872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21652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5128-A967-2553-BF08-EE77C2FA020C}"/>
              </a:ext>
            </a:extLst>
          </p:cNvPr>
          <p:cNvSpPr>
            <a:spLocks noGrp="1"/>
          </p:cNvSpPr>
          <p:nvPr>
            <p:ph type="title"/>
          </p:nvPr>
        </p:nvSpPr>
        <p:spPr>
          <a:xfrm>
            <a:off x="0" y="517246"/>
            <a:ext cx="6252411" cy="492404"/>
          </a:xfrm>
        </p:spPr>
        <p:txBody>
          <a:bodyPr anchor="t">
            <a:normAutofit fontScale="90000"/>
          </a:bodyPr>
          <a:lstStyle/>
          <a:p>
            <a:r>
              <a:rPr lang="en-US" sz="3200" b="1" u="sng" dirty="0">
                <a:effectLst/>
                <a:latin typeface="Algerian" panose="04020705040A02060702" pitchFamily="82" charset="0"/>
              </a:rPr>
              <a:t>Introduction:</a:t>
            </a:r>
            <a:br>
              <a:rPr lang="en-US" sz="3200" b="1" u="sng" dirty="0">
                <a:latin typeface="Algerian" panose="04020705040A02060702" pitchFamily="82" charset="0"/>
              </a:rPr>
            </a:br>
            <a:endParaRPr lang="en-US" sz="3200" u="sng" dirty="0">
              <a:latin typeface="Algerian" panose="04020705040A02060702" pitchFamily="82" charset="0"/>
            </a:endParaRPr>
          </a:p>
        </p:txBody>
      </p:sp>
      <p:sp>
        <p:nvSpPr>
          <p:cNvPr id="4" name="Text Placeholder 3">
            <a:extLst>
              <a:ext uri="{FF2B5EF4-FFF2-40B4-BE49-F238E27FC236}">
                <a16:creationId xmlns:a16="http://schemas.microsoft.com/office/drawing/2014/main" id="{3A37DC86-A5E7-7485-0A16-02DDD3AECFF1}"/>
              </a:ext>
            </a:extLst>
          </p:cNvPr>
          <p:cNvSpPr>
            <a:spLocks noGrp="1"/>
          </p:cNvSpPr>
          <p:nvPr>
            <p:ph type="body" sz="half" idx="2"/>
          </p:nvPr>
        </p:nvSpPr>
        <p:spPr>
          <a:xfrm>
            <a:off x="1593683" y="1475873"/>
            <a:ext cx="9004633" cy="5008256"/>
          </a:xfrm>
        </p:spPr>
        <p:txBody>
          <a:bodyPr>
            <a:normAutofit/>
          </a:bodyPr>
          <a:lstStyle/>
          <a:p>
            <a:r>
              <a:rPr lang="en-US" sz="2800" dirty="0">
                <a:effectLst/>
                <a:latin typeface="Bell MT" panose="02020503060305020303" pitchFamily="18" charset="0"/>
              </a:rPr>
              <a:t>In this phase, we will explore innovative techniques such as ensemble methods and deep learning architectures to improve the prediction system's accuracy and robustness. We will also consider using pre-trained language models like GPT-3 to enhance the quality of responses. Finally, we will put our design into innovation to solve the problem, and document the complete steps taken for assessment.</a:t>
            </a:r>
            <a:endParaRPr lang="en-US" sz="2800" dirty="0">
              <a:latin typeface="Bell MT" panose="02020503060305020303" pitchFamily="18" charset="0"/>
            </a:endParaRPr>
          </a:p>
          <a:p>
            <a:endParaRPr lang="en-US" sz="2800" dirty="0">
              <a:latin typeface="Bell MT" panose="02020503060305020303" pitchFamily="18" charset="0"/>
            </a:endParaRPr>
          </a:p>
        </p:txBody>
      </p:sp>
      <p:sp>
        <p:nvSpPr>
          <p:cNvPr id="7" name="Content Placeholder 6">
            <a:extLst>
              <a:ext uri="{FF2B5EF4-FFF2-40B4-BE49-F238E27FC236}">
                <a16:creationId xmlns:a16="http://schemas.microsoft.com/office/drawing/2014/main" id="{53757D9B-0C76-ED1E-25BE-1F08B8E2761C}"/>
              </a:ext>
            </a:extLst>
          </p:cNvPr>
          <p:cNvSpPr>
            <a:spLocks noGrp="1"/>
          </p:cNvSpPr>
          <p:nvPr>
            <p:ph idx="1"/>
          </p:nvPr>
        </p:nvSpPr>
        <p:spPr>
          <a:xfrm>
            <a:off x="5140983" y="666750"/>
            <a:ext cx="6189492" cy="5181600"/>
          </a:xfrm>
        </p:spPr>
        <p:txBody>
          <a:bodyPr/>
          <a:lstStyle/>
          <a:p>
            <a:r>
              <a:rPr lang="en-US" dirty="0"/>
              <a:t> </a:t>
            </a:r>
            <a:endParaRPr lang="en-IN" dirty="0"/>
          </a:p>
        </p:txBody>
      </p:sp>
    </p:spTree>
    <p:extLst>
      <p:ext uri="{BB962C8B-B14F-4D97-AF65-F5344CB8AC3E}">
        <p14:creationId xmlns:p14="http://schemas.microsoft.com/office/powerpoint/2010/main" val="220917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C2EA-3FE3-4679-1FC1-644732793B0D}"/>
              </a:ext>
            </a:extLst>
          </p:cNvPr>
          <p:cNvSpPr>
            <a:spLocks noGrp="1"/>
          </p:cNvSpPr>
          <p:nvPr>
            <p:ph type="title"/>
          </p:nvPr>
        </p:nvSpPr>
        <p:spPr>
          <a:xfrm>
            <a:off x="345273" y="412092"/>
            <a:ext cx="9677399" cy="697832"/>
          </a:xfrm>
        </p:spPr>
        <p:txBody>
          <a:bodyPr/>
          <a:lstStyle/>
          <a:p>
            <a:r>
              <a:rPr lang="en-US" b="1" dirty="0">
                <a:latin typeface="Algerian" panose="04020705040A02060702" pitchFamily="82" charset="0"/>
              </a:rPr>
              <a:t>Putting Design into Innovation:</a:t>
            </a:r>
          </a:p>
        </p:txBody>
      </p:sp>
      <p:sp>
        <p:nvSpPr>
          <p:cNvPr id="3" name="Content Placeholder 2">
            <a:extLst>
              <a:ext uri="{FF2B5EF4-FFF2-40B4-BE49-F238E27FC236}">
                <a16:creationId xmlns:a16="http://schemas.microsoft.com/office/drawing/2014/main" id="{5A9497F7-DAE6-6017-695F-2EF3E1F12F85}"/>
              </a:ext>
            </a:extLst>
          </p:cNvPr>
          <p:cNvSpPr>
            <a:spLocks noGrp="1"/>
          </p:cNvSpPr>
          <p:nvPr>
            <p:ph idx="1"/>
          </p:nvPr>
        </p:nvSpPr>
        <p:spPr>
          <a:xfrm>
            <a:off x="1853541" y="1336574"/>
            <a:ext cx="7567295" cy="4351163"/>
          </a:xfrm>
        </p:spPr>
        <p:txBody>
          <a:bodyPr>
            <a:normAutofit/>
          </a:bodyPr>
          <a:lstStyle/>
          <a:p>
            <a:pPr marL="342900" indent="-342900">
              <a:buFont typeface="+mj-lt"/>
              <a:buAutoNum type="arabicPeriod"/>
            </a:pPr>
            <a:r>
              <a:rPr lang="en-US" sz="2800" b="1" dirty="0">
                <a:solidFill>
                  <a:srgbClr val="FFFF00"/>
                </a:solidFill>
                <a:effectLst/>
                <a:latin typeface="Bell MT" panose="02020503060305020303" pitchFamily="18" charset="0"/>
                <a:cs typeface="Aharoni" panose="02010803020104030203" pitchFamily="2" charset="-79"/>
              </a:rPr>
              <a:t>Problem Statement</a:t>
            </a:r>
            <a:endParaRPr lang="en-US" sz="2800" b="1" dirty="0">
              <a:solidFill>
                <a:srgbClr val="FFFF00"/>
              </a:solidFill>
              <a:latin typeface="Bell MT" panose="02020503060305020303" pitchFamily="18" charset="0"/>
              <a:cs typeface="Aharoni" panose="02010803020104030203" pitchFamily="2" charset="-79"/>
            </a:endParaRPr>
          </a:p>
          <a:p>
            <a:pPr marL="342900" indent="-342900">
              <a:buFont typeface="+mj-lt"/>
              <a:buAutoNum type="arabicPeriod"/>
            </a:pPr>
            <a:r>
              <a:rPr lang="en-US" sz="2800" b="1" dirty="0">
                <a:solidFill>
                  <a:srgbClr val="FFFF00"/>
                </a:solidFill>
                <a:effectLst/>
                <a:latin typeface="Bell MT" panose="02020503060305020303" pitchFamily="18" charset="0"/>
                <a:cs typeface="Aharoni" panose="02010803020104030203" pitchFamily="2" charset="-79"/>
              </a:rPr>
              <a:t>Research and Analysis</a:t>
            </a:r>
            <a:endParaRPr lang="en-US" sz="2800" b="1" dirty="0">
              <a:solidFill>
                <a:srgbClr val="FFFF00"/>
              </a:solidFill>
              <a:latin typeface="Bell MT" panose="02020503060305020303" pitchFamily="18" charset="0"/>
              <a:cs typeface="Aharoni" panose="02010803020104030203" pitchFamily="2" charset="-79"/>
            </a:endParaRPr>
          </a:p>
          <a:p>
            <a:pPr marL="342900" indent="-342900">
              <a:buFont typeface="+mj-lt"/>
              <a:buAutoNum type="arabicPeriod"/>
            </a:pPr>
            <a:r>
              <a:rPr lang="en-US" sz="2800" b="1" dirty="0">
                <a:solidFill>
                  <a:srgbClr val="FFFF00"/>
                </a:solidFill>
                <a:effectLst/>
                <a:latin typeface="Bell MT" panose="02020503060305020303" pitchFamily="18" charset="0"/>
                <a:cs typeface="Aharoni" panose="02010803020104030203" pitchFamily="2" charset="-79"/>
              </a:rPr>
              <a:t>Design and Development</a:t>
            </a:r>
            <a:endParaRPr lang="en-US" sz="2800" b="1" dirty="0">
              <a:solidFill>
                <a:srgbClr val="FFFF00"/>
              </a:solidFill>
              <a:latin typeface="Bell MT" panose="02020503060305020303" pitchFamily="18" charset="0"/>
              <a:cs typeface="Aharoni" panose="02010803020104030203" pitchFamily="2" charset="-79"/>
            </a:endParaRPr>
          </a:p>
          <a:p>
            <a:pPr marL="342900" indent="-342900">
              <a:buFont typeface="+mj-lt"/>
              <a:buAutoNum type="arabicPeriod"/>
            </a:pPr>
            <a:r>
              <a:rPr lang="en-US" sz="2800" b="1" dirty="0">
                <a:solidFill>
                  <a:srgbClr val="FFFF00"/>
                </a:solidFill>
                <a:effectLst/>
                <a:latin typeface="Bell MT" panose="02020503060305020303" pitchFamily="18" charset="0"/>
                <a:cs typeface="Aharoni" panose="02010803020104030203" pitchFamily="2" charset="-79"/>
              </a:rPr>
              <a:t>Implementation and Testing</a:t>
            </a:r>
            <a:endParaRPr lang="en-US" sz="2800" b="1" dirty="0">
              <a:solidFill>
                <a:srgbClr val="FFFF00"/>
              </a:solidFill>
              <a:latin typeface="Bell MT" panose="02020503060305020303" pitchFamily="18" charset="0"/>
              <a:cs typeface="Aharoni" panose="02010803020104030203" pitchFamily="2" charset="-79"/>
            </a:endParaRPr>
          </a:p>
          <a:p>
            <a:pPr marL="342900" indent="-342900">
              <a:buFont typeface="+mj-lt"/>
              <a:buAutoNum type="arabicPeriod"/>
            </a:pPr>
            <a:r>
              <a:rPr lang="en-US" sz="2800" b="1" dirty="0">
                <a:solidFill>
                  <a:srgbClr val="FFFF00"/>
                </a:solidFill>
                <a:effectLst/>
                <a:latin typeface="Bell MT" panose="02020503060305020303" pitchFamily="18" charset="0"/>
                <a:cs typeface="Aharoni" panose="02010803020104030203" pitchFamily="2" charset="-79"/>
              </a:rPr>
              <a:t>Documentation</a:t>
            </a:r>
            <a:endParaRPr lang="en-US" sz="2800" b="1" dirty="0">
              <a:solidFill>
                <a:srgbClr val="FFFF00"/>
              </a:solidFill>
              <a:latin typeface="Bell MT" panose="02020503060305020303" pitchFamily="18" charset="0"/>
              <a:cs typeface="Aharoni" panose="02010803020104030203" pitchFamily="2" charset="-79"/>
            </a:endParaRPr>
          </a:p>
          <a:p>
            <a:pPr marL="342900" indent="-342900">
              <a:buFont typeface="+mj-lt"/>
              <a:buAutoNum type="arabicPeriod"/>
            </a:pPr>
            <a:r>
              <a:rPr lang="en-US" sz="2800" b="1" dirty="0">
                <a:solidFill>
                  <a:srgbClr val="FFFF00"/>
                </a:solidFill>
                <a:effectLst/>
                <a:latin typeface="Bell MT" panose="02020503060305020303" pitchFamily="18" charset="0"/>
                <a:cs typeface="Aharoni" panose="02010803020104030203" pitchFamily="2" charset="-79"/>
              </a:rPr>
              <a:t>Assessment</a:t>
            </a:r>
          </a:p>
        </p:txBody>
      </p:sp>
    </p:spTree>
    <p:extLst>
      <p:ext uri="{BB962C8B-B14F-4D97-AF65-F5344CB8AC3E}">
        <p14:creationId xmlns:p14="http://schemas.microsoft.com/office/powerpoint/2010/main" val="346899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FB48-C788-E39A-F055-35A94D3B2A5F}"/>
              </a:ext>
            </a:extLst>
          </p:cNvPr>
          <p:cNvSpPr>
            <a:spLocks noGrp="1"/>
          </p:cNvSpPr>
          <p:nvPr>
            <p:ph type="title"/>
          </p:nvPr>
        </p:nvSpPr>
        <p:spPr>
          <a:xfrm>
            <a:off x="482617" y="1121999"/>
            <a:ext cx="3932221" cy="573109"/>
          </a:xfrm>
        </p:spPr>
        <p:txBody>
          <a:bodyPr>
            <a:noAutofit/>
          </a:bodyPr>
          <a:lstStyle/>
          <a:p>
            <a:r>
              <a:rPr lang="en-US" sz="2600" b="1" u="sng" dirty="0">
                <a:latin typeface="Algerian" panose="04020705040A02060702" pitchFamily="82" charset="0"/>
              </a:rPr>
              <a:t>Problem Statement:</a:t>
            </a:r>
          </a:p>
        </p:txBody>
      </p:sp>
      <p:sp>
        <p:nvSpPr>
          <p:cNvPr id="5" name="Text Placeholder 3">
            <a:extLst>
              <a:ext uri="{FF2B5EF4-FFF2-40B4-BE49-F238E27FC236}">
                <a16:creationId xmlns:a16="http://schemas.microsoft.com/office/drawing/2014/main" id="{53D12AC0-7C2E-FAC3-5E80-F40BFAB0673B}"/>
              </a:ext>
            </a:extLst>
          </p:cNvPr>
          <p:cNvSpPr>
            <a:spLocks noGrp="1"/>
          </p:cNvSpPr>
          <p:nvPr>
            <p:ph type="body" sz="half" idx="2"/>
          </p:nvPr>
        </p:nvSpPr>
        <p:spPr>
          <a:xfrm>
            <a:off x="1378898" y="1695109"/>
            <a:ext cx="9215437" cy="4844070"/>
          </a:xfrm>
        </p:spPr>
        <p:txBody>
          <a:bodyPr anchor="ctr">
            <a:noAutofit/>
          </a:bodyPr>
          <a:lstStyle/>
          <a:p>
            <a:r>
              <a:rPr lang="en-US" sz="2800" dirty="0">
                <a:effectLst/>
                <a:latin typeface="Bell MT" panose="02020503060305020303" pitchFamily="18" charset="0"/>
                <a:ea typeface="Batang" panose="02030600000101010101" pitchFamily="18" charset="-127"/>
              </a:rPr>
              <a:t>In this phase, we will explore innovative techniques such as ensemble methods and deep learning architectures to improve the prediction system's accuracy and robustness. We will also consider using pre-trained language models like GPT-3 to enhance the quality of responses. Finally, we will put our design into innovation to solve the problem, and document the complete steps taken for assessment.</a:t>
            </a:r>
            <a:endParaRPr lang="en-US" sz="2800" dirty="0">
              <a:latin typeface="Bell MT" panose="02020503060305020303" pitchFamily="18" charset="0"/>
              <a:ea typeface="Batang" panose="02030600000101010101" pitchFamily="18" charset="-127"/>
            </a:endParaRPr>
          </a:p>
          <a:p>
            <a:endParaRPr lang="en-US" sz="2800" dirty="0">
              <a:latin typeface="Bell MT" panose="02020503060305020303" pitchFamily="18" charset="0"/>
              <a:ea typeface="Batang" panose="02030600000101010101" pitchFamily="18" charset="-127"/>
            </a:endParaRPr>
          </a:p>
        </p:txBody>
      </p:sp>
      <p:sp>
        <p:nvSpPr>
          <p:cNvPr id="4" name="Content Placeholder 3">
            <a:extLst>
              <a:ext uri="{FF2B5EF4-FFF2-40B4-BE49-F238E27FC236}">
                <a16:creationId xmlns:a16="http://schemas.microsoft.com/office/drawing/2014/main" id="{853AB947-EEA3-0442-470D-EC04E8F0F1F4}"/>
              </a:ext>
            </a:extLst>
          </p:cNvPr>
          <p:cNvSpPr>
            <a:spLocks noGrp="1"/>
          </p:cNvSpPr>
          <p:nvPr>
            <p:ph idx="1"/>
          </p:nvPr>
        </p:nvSpPr>
        <p:spPr>
          <a:xfrm>
            <a:off x="5986617" y="954844"/>
            <a:ext cx="6189492" cy="5181600"/>
          </a:xfrm>
        </p:spPr>
        <p:txBody>
          <a:bodyPr/>
          <a:lstStyle/>
          <a:p>
            <a:r>
              <a:rPr lang="en-US" dirty="0"/>
              <a:t> </a:t>
            </a:r>
            <a:endParaRPr lang="en-IN" dirty="0"/>
          </a:p>
        </p:txBody>
      </p:sp>
    </p:spTree>
    <p:extLst>
      <p:ext uri="{BB962C8B-B14F-4D97-AF65-F5344CB8AC3E}">
        <p14:creationId xmlns:p14="http://schemas.microsoft.com/office/powerpoint/2010/main" val="140350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799F30-5649-2DBA-A783-8A765694F020}"/>
              </a:ext>
            </a:extLst>
          </p:cNvPr>
          <p:cNvSpPr>
            <a:spLocks noGrp="1"/>
          </p:cNvSpPr>
          <p:nvPr>
            <p:ph type="body" idx="1"/>
          </p:nvPr>
        </p:nvSpPr>
        <p:spPr>
          <a:xfrm>
            <a:off x="446774" y="738130"/>
            <a:ext cx="4996923" cy="690620"/>
          </a:xfrm>
        </p:spPr>
        <p:txBody>
          <a:bodyPr/>
          <a:lstStyle/>
          <a:p>
            <a:r>
              <a:rPr lang="en-US" sz="2600" b="1" u="sng" dirty="0">
                <a:latin typeface="Algerian" panose="04020705040A02060702" pitchFamily="82" charset="0"/>
              </a:rPr>
              <a:t>Research and Analysis:</a:t>
            </a:r>
          </a:p>
        </p:txBody>
      </p:sp>
      <p:sp>
        <p:nvSpPr>
          <p:cNvPr id="4" name="Content Placeholder 3">
            <a:extLst>
              <a:ext uri="{FF2B5EF4-FFF2-40B4-BE49-F238E27FC236}">
                <a16:creationId xmlns:a16="http://schemas.microsoft.com/office/drawing/2014/main" id="{65D693DF-B99D-73DD-3826-949EB3D19941}"/>
              </a:ext>
            </a:extLst>
          </p:cNvPr>
          <p:cNvSpPr>
            <a:spLocks noGrp="1"/>
          </p:cNvSpPr>
          <p:nvPr>
            <p:ph sz="half" idx="2"/>
          </p:nvPr>
        </p:nvSpPr>
        <p:spPr>
          <a:xfrm>
            <a:off x="924443" y="1570475"/>
            <a:ext cx="10420601" cy="4926527"/>
          </a:xfrm>
        </p:spPr>
        <p:txBody>
          <a:bodyPr>
            <a:noAutofit/>
          </a:bodyPr>
          <a:lstStyle/>
          <a:p>
            <a:pPr marL="0" indent="0">
              <a:buNone/>
            </a:pPr>
            <a:r>
              <a:rPr lang="en-US" sz="2800" dirty="0">
                <a:latin typeface="Bell MT" panose="02020503060305020303" pitchFamily="18" charset="0"/>
                <a:ea typeface="Batang" panose="02030600000101010101" pitchFamily="18" charset="-127"/>
              </a:rPr>
              <a:t>The first step in the design and development phase is to conduct thorough research and analysis to determine the feasibility and effectiveness of the proposed innovations. We will review existing literature and case studies on ensemble methods, deep learning architectures, and pre-trained language models to understand their potential benefits and limitations for our prediction system. We will also analyze the data sets and identify any potential biases or gaps in the data that could impact the accuracy and robustness of the system.</a:t>
            </a:r>
          </a:p>
        </p:txBody>
      </p:sp>
      <p:sp>
        <p:nvSpPr>
          <p:cNvPr id="5" name="Content Placeholder 4">
            <a:extLst>
              <a:ext uri="{FF2B5EF4-FFF2-40B4-BE49-F238E27FC236}">
                <a16:creationId xmlns:a16="http://schemas.microsoft.com/office/drawing/2014/main" id="{5F582AE6-EF01-2B3D-978D-D9C7C24C96B0}"/>
              </a:ext>
            </a:extLst>
          </p:cNvPr>
          <p:cNvSpPr>
            <a:spLocks noGrp="1"/>
          </p:cNvSpPr>
          <p:nvPr>
            <p:ph sz="quarter" idx="4"/>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334270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FB48-C788-E39A-F055-35A94D3B2A5F}"/>
              </a:ext>
            </a:extLst>
          </p:cNvPr>
          <p:cNvSpPr>
            <a:spLocks noGrp="1"/>
          </p:cNvSpPr>
          <p:nvPr>
            <p:ph type="title"/>
          </p:nvPr>
        </p:nvSpPr>
        <p:spPr>
          <a:xfrm>
            <a:off x="367364" y="1470001"/>
            <a:ext cx="4738036" cy="630261"/>
          </a:xfrm>
        </p:spPr>
        <p:txBody>
          <a:bodyPr>
            <a:noAutofit/>
          </a:bodyPr>
          <a:lstStyle/>
          <a:p>
            <a:r>
              <a:rPr lang="en-US" sz="2600" b="1" u="sng" dirty="0">
                <a:latin typeface="Algerian" panose="04020705040A02060702" pitchFamily="82" charset="0"/>
              </a:rPr>
              <a:t>Design and Development:</a:t>
            </a:r>
          </a:p>
        </p:txBody>
      </p:sp>
      <p:sp>
        <p:nvSpPr>
          <p:cNvPr id="5" name="Text Placeholder 3">
            <a:extLst>
              <a:ext uri="{FF2B5EF4-FFF2-40B4-BE49-F238E27FC236}">
                <a16:creationId xmlns:a16="http://schemas.microsoft.com/office/drawing/2014/main" id="{53D12AC0-7C2E-FAC3-5E80-F40BFAB0673B}"/>
              </a:ext>
            </a:extLst>
          </p:cNvPr>
          <p:cNvSpPr>
            <a:spLocks noGrp="1"/>
          </p:cNvSpPr>
          <p:nvPr>
            <p:ph type="body" sz="half" idx="2"/>
          </p:nvPr>
        </p:nvSpPr>
        <p:spPr>
          <a:xfrm>
            <a:off x="829000" y="1285606"/>
            <a:ext cx="10533999" cy="5006997"/>
          </a:xfrm>
        </p:spPr>
        <p:txBody>
          <a:bodyPr anchor="ctr">
            <a:normAutofit/>
          </a:bodyPr>
          <a:lstStyle/>
          <a:p>
            <a:r>
              <a:rPr lang="en-US" sz="2800" dirty="0">
                <a:latin typeface="Bell MT" panose="02020503060305020303" pitchFamily="18" charset="0"/>
                <a:ea typeface="Batang" panose="02030600000101010101" pitchFamily="18" charset="-127"/>
              </a:rPr>
              <a:t>Based on the research and analysis, we will design and develop a new prediction system that incorporates the advanced techniques identified in the previous phase. We will create a detailed plan outlining the steps involved in implementing the new system and ensure that it aligns with our goals and objectives. We will also establish benchmarks and metrics to measure the effectiveness and success of the new system.</a:t>
            </a:r>
          </a:p>
        </p:txBody>
      </p:sp>
      <p:sp>
        <p:nvSpPr>
          <p:cNvPr id="4" name="Content Placeholder 3">
            <a:extLst>
              <a:ext uri="{FF2B5EF4-FFF2-40B4-BE49-F238E27FC236}">
                <a16:creationId xmlns:a16="http://schemas.microsoft.com/office/drawing/2014/main" id="{D4351217-8AC5-AE7C-D2B7-84FE02C46403}"/>
              </a:ext>
            </a:extLst>
          </p:cNvPr>
          <p:cNvSpPr>
            <a:spLocks noGrp="1"/>
          </p:cNvSpPr>
          <p:nvPr>
            <p:ph idx="1"/>
          </p:nvPr>
        </p:nvSpPr>
        <p:spPr>
          <a:xfrm>
            <a:off x="5105400" y="838199"/>
            <a:ext cx="6189492" cy="5181600"/>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238496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FB48-C788-E39A-F055-35A94D3B2A5F}"/>
              </a:ext>
            </a:extLst>
          </p:cNvPr>
          <p:cNvSpPr>
            <a:spLocks noGrp="1"/>
          </p:cNvSpPr>
          <p:nvPr>
            <p:ph type="title"/>
          </p:nvPr>
        </p:nvSpPr>
        <p:spPr>
          <a:xfrm>
            <a:off x="241288" y="914400"/>
            <a:ext cx="5530861" cy="800100"/>
          </a:xfrm>
        </p:spPr>
        <p:txBody>
          <a:bodyPr>
            <a:noAutofit/>
          </a:bodyPr>
          <a:lstStyle/>
          <a:p>
            <a:r>
              <a:rPr lang="en-US" sz="2600" b="1" u="sng" dirty="0">
                <a:latin typeface="Algerian" panose="04020705040A02060702" pitchFamily="82" charset="0"/>
              </a:rPr>
              <a:t>Implementation and Testing:</a:t>
            </a:r>
          </a:p>
        </p:txBody>
      </p:sp>
      <p:sp>
        <p:nvSpPr>
          <p:cNvPr id="5" name="Text Placeholder 3">
            <a:extLst>
              <a:ext uri="{FF2B5EF4-FFF2-40B4-BE49-F238E27FC236}">
                <a16:creationId xmlns:a16="http://schemas.microsoft.com/office/drawing/2014/main" id="{53D12AC0-7C2E-FAC3-5E80-F40BFAB0673B}"/>
              </a:ext>
            </a:extLst>
          </p:cNvPr>
          <p:cNvSpPr>
            <a:spLocks noGrp="1"/>
          </p:cNvSpPr>
          <p:nvPr>
            <p:ph type="body" sz="half" idx="2"/>
          </p:nvPr>
        </p:nvSpPr>
        <p:spPr>
          <a:xfrm>
            <a:off x="471813" y="1530856"/>
            <a:ext cx="11248374" cy="5018099"/>
          </a:xfrm>
        </p:spPr>
        <p:txBody>
          <a:bodyPr anchor="ctr">
            <a:noAutofit/>
          </a:bodyPr>
          <a:lstStyle/>
          <a:p>
            <a:r>
              <a:rPr lang="en-US" sz="2800" dirty="0">
                <a:latin typeface="Bell MT" panose="02020503060305020303" pitchFamily="18" charset="0"/>
                <a:ea typeface="Batang" panose="02030600000101010101" pitchFamily="18" charset="-127"/>
              </a:rPr>
              <a:t>Once the system has been designed and developed, we will move on to the implementation and testing phase. During this phase, we will deploy the system in a live environment and test its performance under real-world conditions. We will also conduct extensive testing to ensure that the system is accurate, reliable, and robust. This testing will involve using a variety of data sets and performance metrics to evaluate the system's performance and identify areas for improvement. We will work closely with the client to ensure that the system meets their requirements and expectations.</a:t>
            </a:r>
          </a:p>
        </p:txBody>
      </p:sp>
      <p:sp>
        <p:nvSpPr>
          <p:cNvPr id="4" name="Content Placeholder 3">
            <a:extLst>
              <a:ext uri="{FF2B5EF4-FFF2-40B4-BE49-F238E27FC236}">
                <a16:creationId xmlns:a16="http://schemas.microsoft.com/office/drawing/2014/main" id="{5BE7AC39-DB96-EBD4-137F-9A8E86F856AF}"/>
              </a:ext>
            </a:extLst>
          </p:cNvPr>
          <p:cNvSpPr>
            <a:spLocks noGrp="1"/>
          </p:cNvSpPr>
          <p:nvPr>
            <p:ph idx="1"/>
          </p:nvPr>
        </p:nvSpPr>
        <p:spPr>
          <a:xfrm>
            <a:off x="5135214" y="762000"/>
            <a:ext cx="6189492" cy="5181600"/>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168051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FB48-C788-E39A-F055-35A94D3B2A5F}"/>
              </a:ext>
            </a:extLst>
          </p:cNvPr>
          <p:cNvSpPr>
            <a:spLocks noGrp="1"/>
          </p:cNvSpPr>
          <p:nvPr>
            <p:ph type="title"/>
          </p:nvPr>
        </p:nvSpPr>
        <p:spPr>
          <a:xfrm>
            <a:off x="-452738" y="807342"/>
            <a:ext cx="5181600" cy="405954"/>
          </a:xfrm>
        </p:spPr>
        <p:txBody>
          <a:bodyPr>
            <a:noAutofit/>
          </a:bodyPr>
          <a:lstStyle/>
          <a:p>
            <a:r>
              <a:rPr lang="en-US" sz="2600" b="1" u="sng" dirty="0">
                <a:latin typeface="Algerian" panose="04020705040A02060702" pitchFamily="82" charset="0"/>
              </a:rPr>
              <a:t>Documentation:</a:t>
            </a:r>
          </a:p>
        </p:txBody>
      </p:sp>
      <p:sp>
        <p:nvSpPr>
          <p:cNvPr id="5" name="Text Placeholder 3">
            <a:extLst>
              <a:ext uri="{FF2B5EF4-FFF2-40B4-BE49-F238E27FC236}">
                <a16:creationId xmlns:a16="http://schemas.microsoft.com/office/drawing/2014/main" id="{53D12AC0-7C2E-FAC3-5E80-F40BFAB0673B}"/>
              </a:ext>
            </a:extLst>
          </p:cNvPr>
          <p:cNvSpPr>
            <a:spLocks noGrp="1"/>
          </p:cNvSpPr>
          <p:nvPr>
            <p:ph type="body" sz="half" idx="2"/>
          </p:nvPr>
        </p:nvSpPr>
        <p:spPr>
          <a:xfrm>
            <a:off x="293436" y="1188720"/>
            <a:ext cx="11605128" cy="5059680"/>
          </a:xfrm>
        </p:spPr>
        <p:txBody>
          <a:bodyPr anchor="ctr">
            <a:normAutofit/>
          </a:bodyPr>
          <a:lstStyle/>
          <a:p>
            <a:r>
              <a:rPr lang="en-US" sz="2800" dirty="0">
                <a:latin typeface="Bell MT" panose="02020503060305020303" pitchFamily="18" charset="0"/>
                <a:ea typeface="Batang" panose="02030600000101010101" pitchFamily="18" charset="-127"/>
              </a:rPr>
              <a:t> In this phase, we will create a comprehensive document outlining the      complete steps taken to put our design into innovation and solve the problem.</a:t>
            </a:r>
          </a:p>
          <a:p>
            <a:r>
              <a:rPr lang="en-US" sz="2800" dirty="0">
                <a:latin typeface="Bell MT" panose="02020503060305020303" pitchFamily="18" charset="0"/>
                <a:ea typeface="Batang" panose="02030600000101010101" pitchFamily="18" charset="-127"/>
              </a:rPr>
              <a:t>This documentation will include detailed descriptions of the system's components, algorithms, and performance metrics. </a:t>
            </a:r>
          </a:p>
          <a:p>
            <a:r>
              <a:rPr lang="en-US" sz="2800" dirty="0">
                <a:latin typeface="Bell MT" panose="02020503060305020303" pitchFamily="18" charset="0"/>
                <a:ea typeface="Batang" panose="02030600000101010101" pitchFamily="18" charset="-127"/>
              </a:rPr>
              <a:t>We will also provide user manuals and technical documentation to help the client understand how to use and maintain the system. This documentation will be critical for future maintenance and upgrades to the system. This document will be shared for assessment.</a:t>
            </a:r>
          </a:p>
        </p:txBody>
      </p:sp>
      <p:sp>
        <p:nvSpPr>
          <p:cNvPr id="4" name="Content Placeholder 3">
            <a:extLst>
              <a:ext uri="{FF2B5EF4-FFF2-40B4-BE49-F238E27FC236}">
                <a16:creationId xmlns:a16="http://schemas.microsoft.com/office/drawing/2014/main" id="{BEAFF484-B065-51F2-1B5B-BA7429F291B2}"/>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28192594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Cover and End Slide Master">
  <a:themeElements>
    <a:clrScheme name="ALLPPT-232">
      <a:dk1>
        <a:sysClr val="windowText" lastClr="000000"/>
      </a:dk1>
      <a:lt1>
        <a:sysClr val="window" lastClr="FFFFFF"/>
      </a:lt1>
      <a:dk2>
        <a:srgbClr val="1F497D"/>
      </a:dk2>
      <a:lt2>
        <a:srgbClr val="EEECE1"/>
      </a:lt2>
      <a:accent1>
        <a:srgbClr val="FF5971"/>
      </a:accent1>
      <a:accent2>
        <a:srgbClr val="FF8C56"/>
      </a:accent2>
      <a:accent3>
        <a:srgbClr val="EED151"/>
      </a:accent3>
      <a:accent4>
        <a:srgbClr val="CBDA48"/>
      </a:accent4>
      <a:accent5>
        <a:srgbClr val="01C283"/>
      </a:accent5>
      <a:accent6>
        <a:srgbClr val="409FB3"/>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39">
      <a:dk1>
        <a:sysClr val="windowText" lastClr="000000"/>
      </a:dk1>
      <a:lt1>
        <a:sysClr val="window" lastClr="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Ideas Light Bulb PowerPoint Templates</Template>
  <TotalTime>313</TotalTime>
  <Words>981</Words>
  <Application>Microsoft Office PowerPoint</Application>
  <PresentationFormat>Widescreen</PresentationFormat>
  <Paragraphs>60</Paragraphs>
  <Slides>15</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15</vt:i4>
      </vt:variant>
    </vt:vector>
  </HeadingPairs>
  <TitlesOfParts>
    <vt:vector size="25" baseType="lpstr">
      <vt:lpstr>Algerian</vt:lpstr>
      <vt:lpstr>Arial</vt:lpstr>
      <vt:lpstr>Bell MT</vt:lpstr>
      <vt:lpstr>Bookman Old Style</vt:lpstr>
      <vt:lpstr>Calibri</vt:lpstr>
      <vt:lpstr>Rockwell</vt:lpstr>
      <vt:lpstr>Cover and End Slide Master</vt:lpstr>
      <vt:lpstr>Contents Slide Master</vt:lpstr>
      <vt:lpstr>Section Break Slide Master</vt:lpstr>
      <vt:lpstr>Damask</vt:lpstr>
      <vt:lpstr>Create  CHATBOT IN PYTHON</vt:lpstr>
      <vt:lpstr>PhaSe 2 : Innovation</vt:lpstr>
      <vt:lpstr>Introduction: </vt:lpstr>
      <vt:lpstr>Putting Design into Innovation:</vt:lpstr>
      <vt:lpstr>Problem Statement:</vt:lpstr>
      <vt:lpstr>PowerPoint Presentation</vt:lpstr>
      <vt:lpstr>Design and Development:</vt:lpstr>
      <vt:lpstr>Implementation and Testing:</vt:lpstr>
      <vt:lpstr>Documentation:</vt:lpstr>
      <vt:lpstr>Assessment:</vt:lpstr>
      <vt:lpstr>SAMPLE PYTHON PROGRAM OF CHATBOT: </vt:lpstr>
      <vt:lpstr>Output:</vt:lpstr>
      <vt:lpstr>Ensemble methods:</vt:lpstr>
      <vt:lpstr>Deep learning architectures: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IN PYTHON</dc:title>
  <dc:creator>Rithik Roshan</dc:creator>
  <cp:lastModifiedBy>Student</cp:lastModifiedBy>
  <cp:revision>7</cp:revision>
  <dcterms:created xsi:type="dcterms:W3CDTF">2023-10-09T06:11:24Z</dcterms:created>
  <dcterms:modified xsi:type="dcterms:W3CDTF">2023-10-11T08:11:29Z</dcterms:modified>
</cp:coreProperties>
</file>