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1"/>
  </p:notesMasterIdLst>
  <p:handoutMasterIdLst>
    <p:handoutMasterId r:id="rId22"/>
  </p:handoutMasterIdLst>
  <p:sldIdLst>
    <p:sldId id="257" r:id="rId2"/>
    <p:sldId id="263" r:id="rId3"/>
    <p:sldId id="279" r:id="rId4"/>
    <p:sldId id="269" r:id="rId5"/>
    <p:sldId id="275" r:id="rId6"/>
    <p:sldId id="271" r:id="rId7"/>
    <p:sldId id="261" r:id="rId8"/>
    <p:sldId id="262" r:id="rId9"/>
    <p:sldId id="264" r:id="rId10"/>
    <p:sldId id="280" r:id="rId11"/>
    <p:sldId id="266" r:id="rId12"/>
    <p:sldId id="265" r:id="rId13"/>
    <p:sldId id="272" r:id="rId14"/>
    <p:sldId id="274" r:id="rId15"/>
    <p:sldId id="267" r:id="rId16"/>
    <p:sldId id="268" r:id="rId17"/>
    <p:sldId id="276" r:id="rId18"/>
    <p:sldId id="273" r:id="rId19"/>
    <p:sldId id="278" r:id="rId2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2424" autoAdjust="0"/>
  </p:normalViewPr>
  <p:slideViewPr>
    <p:cSldViewPr snapToGrid="0">
      <p:cViewPr varScale="1">
        <p:scale>
          <a:sx n="101" d="100"/>
          <a:sy n="101" d="100"/>
        </p:scale>
        <p:origin x="66" y="138"/>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9/28/2023</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9/28/2023</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96418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12</a:t>
            </a:fld>
            <a:endParaRPr lang="en-US"/>
          </a:p>
        </p:txBody>
      </p:sp>
    </p:spTree>
    <p:extLst>
      <p:ext uri="{BB962C8B-B14F-4D97-AF65-F5344CB8AC3E}">
        <p14:creationId xmlns:p14="http://schemas.microsoft.com/office/powerpoint/2010/main" val="144388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15</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16</a:t>
            </a:fld>
            <a:endParaRPr lang="en-US"/>
          </a:p>
        </p:txBody>
      </p:sp>
    </p:spTree>
    <p:extLst>
      <p:ext uri="{BB962C8B-B14F-4D97-AF65-F5344CB8AC3E}">
        <p14:creationId xmlns:p14="http://schemas.microsoft.com/office/powerpoint/2010/main" val="384872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9/28/2023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2943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5676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318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07786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645904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6249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155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1191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47033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328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8874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9/28/2023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1318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9/28/2023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9676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9/28/2023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8081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7309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4087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444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164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pPr/>
              <a:t>9/28/2023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a:p>
        </p:txBody>
      </p:sp>
      <p:pic>
        <p:nvPicPr>
          <p:cNvPr id="48" name="Picture 47">
            <a:extLst>
              <a:ext uri="{FF2B5EF4-FFF2-40B4-BE49-F238E27FC236}">
                <a16:creationId xmlns:a16="http://schemas.microsoft.com/office/drawing/2014/main" id="{8B9DB8C2-ABFC-90C8-1FAD-A48263E5ACA8}"/>
              </a:ext>
            </a:extLst>
          </p:cNvPr>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9" name="Picture 48">
            <a:extLst>
              <a:ext uri="{FF2B5EF4-FFF2-40B4-BE49-F238E27FC236}">
                <a16:creationId xmlns:a16="http://schemas.microsoft.com/office/drawing/2014/main" id="{C7688533-7AF3-8476-0B87-8D88CDD91A2D}"/>
              </a:ext>
            </a:extLst>
          </p:cNvPr>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9F21A8E4-7D8B-AAFE-8838-E2E54B4C5420}"/>
              </a:ext>
            </a:extLst>
          </p:cNvPr>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64C5EA81-81D8-3F0E-79BC-A48DA36CB659}"/>
              </a:ext>
            </a:extLst>
          </p:cNvPr>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05F032A0-45FD-3423-4EF3-0073E59E5E36}"/>
              </a:ext>
            </a:extLst>
          </p:cNvPr>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0953A5F7-25B3-7B61-DC93-0B2D95324F23}"/>
              </a:ext>
            </a:extLst>
          </p:cNvPr>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09030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05998" y="869444"/>
            <a:ext cx="8791575" cy="2387600"/>
          </a:xfrm>
        </p:spPr>
        <p:txBody>
          <a:bodyPr>
            <a:normAutofit/>
          </a:bodyPr>
          <a:lstStyle/>
          <a:p>
            <a:r>
              <a:rPr lang="en-US" sz="5400" b="1" dirty="0"/>
              <a:t>CHATBOT IN PYTHON</a:t>
            </a:r>
            <a:endParaRPr lang="en-US" sz="5400" dirty="0"/>
          </a:p>
        </p:txBody>
      </p:sp>
      <p:sp>
        <p:nvSpPr>
          <p:cNvPr id="6" name="Subtitle 5"/>
          <p:cNvSpPr>
            <a:spLocks noGrp="1"/>
          </p:cNvSpPr>
          <p:nvPr>
            <p:ph type="subTitle" idx="1"/>
          </p:nvPr>
        </p:nvSpPr>
        <p:spPr>
          <a:xfrm>
            <a:off x="2012612" y="3563128"/>
            <a:ext cx="8791575" cy="1655762"/>
          </a:xfrm>
        </p:spPr>
        <p:txBody>
          <a:bodyPr>
            <a:normAutofit/>
          </a:bodyPr>
          <a:lstStyle/>
          <a:p>
            <a:r>
              <a:rPr lang="en-US" sz="2800" dirty="0"/>
              <a:t>NAME    : S.MOHAMED ASLAM</a:t>
            </a:r>
          </a:p>
          <a:p>
            <a:r>
              <a:rPr lang="en-US" sz="2800" dirty="0"/>
              <a:t>ROLL NO :912421104021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6FB4-B1FE-9519-08B6-96630C7E5BB7}"/>
              </a:ext>
            </a:extLst>
          </p:cNvPr>
          <p:cNvSpPr>
            <a:spLocks noGrp="1"/>
          </p:cNvSpPr>
          <p:nvPr>
            <p:ph type="title"/>
          </p:nvPr>
        </p:nvSpPr>
        <p:spPr>
          <a:xfrm>
            <a:off x="956588" y="0"/>
            <a:ext cx="9905998" cy="739302"/>
          </a:xfrm>
        </p:spPr>
        <p:txBody>
          <a:bodyPr/>
          <a:lstStyle/>
          <a:p>
            <a:r>
              <a:rPr lang="en-GB" dirty="0"/>
              <a:t> </a:t>
            </a:r>
            <a:endParaRPr lang="en-IN" dirty="0"/>
          </a:p>
        </p:txBody>
      </p:sp>
      <p:sp>
        <p:nvSpPr>
          <p:cNvPr id="3" name="Content Placeholder 2">
            <a:extLst>
              <a:ext uri="{FF2B5EF4-FFF2-40B4-BE49-F238E27FC236}">
                <a16:creationId xmlns:a16="http://schemas.microsoft.com/office/drawing/2014/main" id="{6E525719-D628-5537-A25C-7E01144D74C9}"/>
              </a:ext>
            </a:extLst>
          </p:cNvPr>
          <p:cNvSpPr>
            <a:spLocks noGrp="1"/>
          </p:cNvSpPr>
          <p:nvPr>
            <p:ph idx="1"/>
          </p:nvPr>
        </p:nvSpPr>
        <p:spPr>
          <a:xfrm>
            <a:off x="1141412" y="1070043"/>
            <a:ext cx="9905999" cy="4721158"/>
          </a:xfrm>
        </p:spPr>
        <p:txBody>
          <a:bodyPr/>
          <a:lstStyle/>
          <a:p>
            <a:pPr marL="0" lvl="0" indent="0" algn="l" rtl="0">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rPr>
              <a:t>DESINGN A USER FRIENDLY INTERFACE</a:t>
            </a:r>
            <a:r>
              <a:rPr lang="en-US" sz="2400" b="1" dirty="0">
                <a:solidFill>
                  <a:schemeClr val="dk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en-US" sz="2400" b="1" dirty="0">
              <a:solidFill>
                <a:schemeClr val="dk1"/>
              </a:solidFill>
              <a:latin typeface="Times New Roman" panose="02020603050405020304" pitchFamily="18" charset="0"/>
              <a:cs typeface="Times New Roman" panose="02020603050405020304" pitchFamily="18" charset="0"/>
            </a:endParaRPr>
          </a:p>
          <a:p>
            <a:pPr lvl="0" algn="l" rtl="0">
              <a:spcBef>
                <a:spcPts val="1200"/>
              </a:spcBef>
              <a:spcAft>
                <a:spcPts val="0"/>
              </a:spcAft>
              <a:buFont typeface="Wingdings" panose="05000000000000000000" pitchFamily="2" charset="2"/>
              <a:buChar char="ü"/>
            </a:pPr>
            <a:r>
              <a:rPr lang="en-US" sz="2400" dirty="0">
                <a:solidFill>
                  <a:schemeClr val="dk1"/>
                </a:solidFill>
                <a:latin typeface="Times New Roman" panose="02020603050405020304" pitchFamily="18" charset="0"/>
                <a:cs typeface="Times New Roman" panose="02020603050405020304" pitchFamily="18" charset="0"/>
              </a:rPr>
              <a:t>To design a user friendly interface for a chatbot to know your audience the way they are more easily to interact</a:t>
            </a:r>
          </a:p>
          <a:p>
            <a:pPr lvl="0" algn="l" rtl="0">
              <a:spcBef>
                <a:spcPts val="1200"/>
              </a:spcBef>
              <a:spcAft>
                <a:spcPts val="0"/>
              </a:spcAft>
              <a:buFont typeface="Wingdings" panose="05000000000000000000" pitchFamily="2" charset="2"/>
              <a:buChar char="ü"/>
            </a:pPr>
            <a:r>
              <a:rPr lang="en-US" sz="2400" dirty="0">
                <a:solidFill>
                  <a:schemeClr val="dk1"/>
                </a:solidFill>
                <a:latin typeface="Times New Roman" panose="02020603050405020304" pitchFamily="18" charset="0"/>
                <a:cs typeface="Times New Roman" panose="02020603050405020304" pitchFamily="18" charset="0"/>
              </a:rPr>
              <a:t>To analyze the purpose for the chatbot to be created. Depending on this the interface of the chatbot are designed.</a:t>
            </a:r>
          </a:p>
          <a:p>
            <a:endParaRPr lang="en-IN" dirty="0"/>
          </a:p>
        </p:txBody>
      </p:sp>
    </p:spTree>
    <p:extLst>
      <p:ext uri="{BB962C8B-B14F-4D97-AF65-F5344CB8AC3E}">
        <p14:creationId xmlns:p14="http://schemas.microsoft.com/office/powerpoint/2010/main" val="70368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5400" dirty="0">
                <a:latin typeface="Algerian" panose="04020705040A02060702" pitchFamily="82" charset="0"/>
              </a:rPr>
              <a:t>NATURAL LANGUAGE</a:t>
            </a:r>
            <a:br>
              <a:rPr lang="en-IN" sz="5400" dirty="0">
                <a:latin typeface="Algerian" panose="04020705040A02060702" pitchFamily="82" charset="0"/>
              </a:rPr>
            </a:br>
            <a:r>
              <a:rPr lang="en-IN" sz="5400" dirty="0">
                <a:latin typeface="Algerian" panose="04020705040A02060702" pitchFamily="82" charset="0"/>
              </a:rPr>
              <a:t>PROCESSING</a:t>
            </a:r>
            <a:endParaRPr lang="en-US" sz="5400" dirty="0"/>
          </a:p>
        </p:txBody>
      </p:sp>
      <p:sp>
        <p:nvSpPr>
          <p:cNvPr id="3" name="Content Placeholder 2"/>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Natural language processing is a field of study in artificial intelligence (AI) and computer science that focuses on the interactions between humans and computers using natural language. It involves the development of algorithms and techniques to enable machines to understand, interpret, and generate human language, allowing computers to interact with humans in a way that is more intuitive and efficient.</a:t>
            </a:r>
          </a:p>
          <a:p>
            <a:r>
              <a:rPr lang="en-GB" dirty="0">
                <a:latin typeface="Times New Roman" panose="02020603050405020304" pitchFamily="18" charset="0"/>
                <a:cs typeface="Times New Roman" panose="02020603050405020304" pitchFamily="18" charset="0"/>
              </a:rPr>
              <a:t>Conversational AI chatbots are computer programs that simulate conversation with human users in natural language.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41413" y="572799"/>
            <a:ext cx="9905998" cy="45719"/>
          </a:xfrm>
        </p:spPr>
        <p:txBody>
          <a:bodyPr>
            <a:normAutofit fontScale="90000"/>
          </a:bodyPr>
          <a:lstStyle/>
          <a:p>
            <a:endParaRPr lang="en-US" dirty="0"/>
          </a:p>
        </p:txBody>
      </p:sp>
      <p:sp>
        <p:nvSpPr>
          <p:cNvPr id="5" name="Content Placeholder 4"/>
          <p:cNvSpPr>
            <a:spLocks noGrp="1"/>
          </p:cNvSpPr>
          <p:nvPr>
            <p:ph idx="1"/>
          </p:nvPr>
        </p:nvSpPr>
        <p:spPr>
          <a:xfrm>
            <a:off x="1102501" y="1617190"/>
            <a:ext cx="9905999" cy="3541714"/>
          </a:xfrm>
        </p:spPr>
        <p:txBody>
          <a:bodyPr>
            <a:normAutofit fontScale="70000" lnSpcReduction="20000"/>
          </a:bodyPr>
          <a:lstStyle/>
          <a:p>
            <a:pPr marL="0" indent="0">
              <a:buNone/>
            </a:pPr>
            <a:r>
              <a:rPr lang="en-GB" sz="5700" b="1" dirty="0">
                <a:latin typeface="Times New Roman" panose="02020603050405020304" pitchFamily="18" charset="0"/>
                <a:cs typeface="Times New Roman" panose="02020603050405020304" pitchFamily="18" charset="0"/>
              </a:rPr>
              <a:t>Importance of NLP in conversational AI:</a:t>
            </a:r>
          </a:p>
          <a:p>
            <a:r>
              <a:rPr lang="en-GB" sz="3100" dirty="0">
                <a:latin typeface="Times New Roman" panose="02020603050405020304" pitchFamily="18" charset="0"/>
                <a:cs typeface="Times New Roman" panose="02020603050405020304" pitchFamily="18" charset="0"/>
              </a:rPr>
              <a:t>Natural language processing is critical to the development of conversational AI, as it enables machines to understand, interpret, and generate human language. NLP techniques, such as sentiment analysis, entity recognition, and language translation, provide the foundation for conversational AI by allowing machines to comprehend user inputs and generate appropriate responses. Without NLP, conversational AI systems would not be able to understand the nuances of human language, making it difficult to provide accurate and personalized responses.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8689-0243-FC4E-31C0-3B50FE79EB84}"/>
              </a:ext>
            </a:extLst>
          </p:cNvPr>
          <p:cNvSpPr>
            <a:spLocks noGrp="1"/>
          </p:cNvSpPr>
          <p:nvPr>
            <p:ph type="title"/>
          </p:nvPr>
        </p:nvSpPr>
        <p:spPr/>
        <p:txBody>
          <a:bodyPr>
            <a:normAutofit/>
          </a:bodyPr>
          <a:lstStyle/>
          <a:p>
            <a:r>
              <a:rPr lang="en-US" sz="5400" dirty="0">
                <a:latin typeface="Algerian" panose="04020705040A02060702" pitchFamily="82" charset="0"/>
              </a:rPr>
              <a:t> </a:t>
            </a:r>
            <a:r>
              <a:rPr lang="en" sz="5400" dirty="0">
                <a:latin typeface="Algerian" panose="04020705040A02060702" pitchFamily="82" charset="0"/>
              </a:rPr>
              <a:t>RESPONSES</a:t>
            </a:r>
            <a:endParaRPr lang="en-IN" sz="5400" dirty="0"/>
          </a:p>
        </p:txBody>
      </p:sp>
      <p:sp>
        <p:nvSpPr>
          <p:cNvPr id="3" name="Content Placeholder 2">
            <a:extLst>
              <a:ext uri="{FF2B5EF4-FFF2-40B4-BE49-F238E27FC236}">
                <a16:creationId xmlns:a16="http://schemas.microsoft.com/office/drawing/2014/main" id="{6C75B194-FD2F-B708-0E38-E769CE2248B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p>
          <a:p>
            <a:r>
              <a:rPr lang="en-GB" dirty="0">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54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F1C6-D344-F940-5431-3D87AF529BB3}"/>
              </a:ext>
            </a:extLst>
          </p:cNvPr>
          <p:cNvSpPr>
            <a:spLocks noGrp="1"/>
          </p:cNvSpPr>
          <p:nvPr>
            <p:ph type="title"/>
          </p:nvPr>
        </p:nvSpPr>
        <p:spPr>
          <a:xfrm>
            <a:off x="1313234" y="1"/>
            <a:ext cx="9559080" cy="564204"/>
          </a:xfrm>
        </p:spPr>
        <p:txBody>
          <a:bodyPr>
            <a:normAutofit fontScale="90000"/>
          </a:bodyPr>
          <a:lstStyle/>
          <a:p>
            <a:r>
              <a:rPr lang="en-GB" dirty="0"/>
              <a:t>  </a:t>
            </a:r>
            <a:endParaRPr lang="en-IN" dirty="0"/>
          </a:p>
        </p:txBody>
      </p:sp>
      <p:sp>
        <p:nvSpPr>
          <p:cNvPr id="3" name="Content Placeholder 2">
            <a:extLst>
              <a:ext uri="{FF2B5EF4-FFF2-40B4-BE49-F238E27FC236}">
                <a16:creationId xmlns:a16="http://schemas.microsoft.com/office/drawing/2014/main" id="{111055D8-CF8D-8D4C-C3B3-6F3C0F3EB3CC}"/>
              </a:ext>
            </a:extLst>
          </p:cNvPr>
          <p:cNvSpPr>
            <a:spLocks noGrp="1"/>
          </p:cNvSpPr>
          <p:nvPr>
            <p:ph idx="1"/>
          </p:nvPr>
        </p:nvSpPr>
        <p:spPr>
          <a:xfrm>
            <a:off x="762033" y="340468"/>
            <a:ext cx="9905999" cy="5476672"/>
          </a:xfrm>
        </p:spPr>
        <p:txBody>
          <a:bodyPr>
            <a:normAutofit lnSpcReduction="10000"/>
          </a:bodyPr>
          <a:lstStyle/>
          <a:p>
            <a:pPr marL="0" indent="0">
              <a:buNone/>
            </a:pPr>
            <a:r>
              <a:rPr lang="en-GB" sz="4300" dirty="0">
                <a:latin typeface="Trebuchet MS" panose="020B0603020202020204" pitchFamily="34" charset="0"/>
              </a:rPr>
              <a:t>To make your responses more nimble and natural, I recommend:</a:t>
            </a:r>
          </a:p>
          <a:p>
            <a:r>
              <a:rPr lang="en-GB" sz="2800" dirty="0">
                <a:latin typeface="Times New Roman" panose="02020603050405020304" pitchFamily="18" charset="0"/>
                <a:cs typeface="Times New Roman" panose="02020603050405020304" pitchFamily="18" charset="0"/>
              </a:rPr>
              <a:t>Use a factual response in most cases because it makes the fewest assumptions about the utterance and gets to the point.</a:t>
            </a:r>
          </a:p>
          <a:p>
            <a:r>
              <a:rPr lang="en-GB" sz="2800" dirty="0">
                <a:latin typeface="Times New Roman" panose="02020603050405020304" pitchFamily="18" charset="0"/>
                <a:cs typeface="Times New Roman" panose="02020603050405020304" pitchFamily="18" charset="0"/>
              </a:rPr>
              <a:t>Write each acknowledgement response like you heard an inquiry, not a command. Responses to inquiries tend to work in both scenarios, but not the other way around.</a:t>
            </a:r>
          </a:p>
          <a:p>
            <a:r>
              <a:rPr lang="en-GB" sz="2800" dirty="0">
                <a:latin typeface="Times New Roman" panose="02020603050405020304" pitchFamily="18" charset="0"/>
                <a:cs typeface="Times New Roman" panose="02020603050405020304" pitchFamily="18" charset="0"/>
              </a:rPr>
              <a:t>Test every response you write against both types of utterances and adjust accordingly.</a:t>
            </a:r>
          </a:p>
          <a:p>
            <a:endParaRPr lang="en-GB" dirty="0"/>
          </a:p>
          <a:p>
            <a:endParaRPr lang="en-IN" dirty="0"/>
          </a:p>
        </p:txBody>
      </p:sp>
    </p:spTree>
    <p:extLst>
      <p:ext uri="{BB962C8B-B14F-4D97-AF65-F5344CB8AC3E}">
        <p14:creationId xmlns:p14="http://schemas.microsoft.com/office/powerpoint/2010/main" val="2598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5400" dirty="0">
                <a:latin typeface="Algerian" panose="04020705040A02060702" pitchFamily="82" charset="0"/>
              </a:rPr>
              <a:t>INTEGRATION</a:t>
            </a:r>
            <a:endParaRPr lang="en-US" sz="5400" dirty="0"/>
          </a:p>
        </p:txBody>
      </p:sp>
      <p:sp>
        <p:nvSpPr>
          <p:cNvPr id="5" name="Content Placeholder 4"/>
          <p:cNvSpPr>
            <a:spLocks noGrp="1"/>
          </p:cNvSpPr>
          <p:nvPr>
            <p:ph idx="1"/>
          </p:nvPr>
        </p:nvSpPr>
        <p:spPr/>
        <p:txBody>
          <a:bodyPr>
            <a:normAutofit fontScale="70000" lnSpcReduction="20000"/>
          </a:bodyPr>
          <a:lstStyle/>
          <a:p>
            <a:r>
              <a:rPr lang="en-GB" sz="2600" dirty="0">
                <a:latin typeface="Times New Roman" panose="02020603050405020304" pitchFamily="18" charset="0"/>
                <a:cs typeface="Times New Roman" panose="02020603050405020304" pitchFamily="18" charset="0"/>
              </a:rPr>
              <a:t>The Chatbot will be integrated with a website that we were created at the time for submission. </a:t>
            </a:r>
          </a:p>
          <a:p>
            <a:r>
              <a:rPr lang="en-GB" sz="2600" dirty="0">
                <a:latin typeface="Times New Roman" panose="02020603050405020304" pitchFamily="18" charset="0"/>
                <a:cs typeface="Times New Roman" panose="02020603050405020304" pitchFamily="18" charset="0"/>
              </a:rPr>
              <a:t>The Website that are integrated with the python program to create a Chatbot using </a:t>
            </a:r>
            <a:r>
              <a:rPr lang="en-GB" sz="2600" dirty="0" err="1">
                <a:latin typeface="Times New Roman" panose="02020603050405020304" pitchFamily="18" charset="0"/>
                <a:cs typeface="Times New Roman" panose="02020603050405020304" pitchFamily="18" charset="0"/>
              </a:rPr>
              <a:t>Pytho</a:t>
            </a:r>
            <a:r>
              <a:rPr lang="en-GB" sz="2600" dirty="0">
                <a:latin typeface="Times New Roman" panose="02020603050405020304" pitchFamily="18" charset="0"/>
                <a:cs typeface="Times New Roman" panose="02020603050405020304" pitchFamily="18" charset="0"/>
              </a:rPr>
              <a:t> Program</a:t>
            </a:r>
          </a:p>
          <a:p>
            <a:r>
              <a:rPr lang="en-GB" sz="2600" dirty="0">
                <a:latin typeface="Times New Roman" panose="02020603050405020304" pitchFamily="18" charset="0"/>
                <a:cs typeface="Times New Roman" panose="02020603050405020304" pitchFamily="18" charset="0"/>
              </a:rPr>
              <a:t>Inserting the chatbot on your site couldn't be easier. Beneath the chatbot builder, there's a </a:t>
            </a:r>
            <a:r>
              <a:rPr lang="en-GB" sz="2600" dirty="0" err="1">
                <a:latin typeface="Times New Roman" panose="02020603050405020304" pitchFamily="18" charset="0"/>
                <a:cs typeface="Times New Roman" panose="02020603050405020304" pitchFamily="18" charset="0"/>
              </a:rPr>
              <a:t>shortcode</a:t>
            </a:r>
            <a:r>
              <a:rPr lang="en-GB" sz="2600" dirty="0">
                <a:latin typeface="Times New Roman" panose="02020603050405020304" pitchFamily="18" charset="0"/>
                <a:cs typeface="Times New Roman" panose="02020603050405020304" pitchFamily="18" charset="0"/>
              </a:rPr>
              <a:t> that you can use to insert the chatbot into a page or post on your WordPress site. You simply copy that code and paste it where you want the chatbot to appear on the page/post.</a:t>
            </a:r>
          </a:p>
          <a:p>
            <a:r>
              <a:rPr lang="en-GB" sz="2600" dirty="0">
                <a:latin typeface="Times New Roman" panose="02020603050405020304" pitchFamily="18" charset="0"/>
                <a:cs typeface="Times New Roman" panose="02020603050405020304" pitchFamily="18" charset="0"/>
              </a:rPr>
              <a:t>An integral is a function, of which a given function is the derivative. Integration is basically used to find the areas of the two-dimensional region and computing volumes of three-dimensional objects.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 sz="5400" dirty="0">
                <a:latin typeface="Algerian" panose="04020705040A02060702" pitchFamily="82" charset="0"/>
              </a:rPr>
              <a:t>TESTING AND IMPROVEMENT</a:t>
            </a:r>
            <a:endParaRPr lang="en-US" sz="5400" dirty="0"/>
          </a:p>
        </p:txBody>
      </p:sp>
      <p:sp>
        <p:nvSpPr>
          <p:cNvPr id="5" name="Content Placeholder 4"/>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Conversational interfaces let you connect  with customers at scale and 24/7. However, when they fail to deliver a great customer experience, they also do it at scale. Therefore, testing should be the key aspect of any chatbot development process.</a:t>
            </a:r>
          </a:p>
          <a:p>
            <a:r>
              <a:rPr lang="en-GB" dirty="0">
                <a:latin typeface="Times New Roman" panose="02020603050405020304" pitchFamily="18" charset="0"/>
                <a:cs typeface="Times New Roman" panose="02020603050405020304" pitchFamily="18" charset="0"/>
              </a:rPr>
              <a:t>Additionally, chatbot testing lets you identify unforeseen issues. Underdeveloped scenarios, frequent fallback messages, or poorly displayed visuals spoil the user experience and negatively affect your chatbot adoption. 73% of consumers declare that if they had a bad user experience with a virtual assistant, they wouldn't use it again.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FA9-B246-1D41-56B9-15D5DA9F63C7}"/>
              </a:ext>
            </a:extLst>
          </p:cNvPr>
          <p:cNvSpPr>
            <a:spLocks noGrp="1"/>
          </p:cNvSpPr>
          <p:nvPr>
            <p:ph type="title"/>
          </p:nvPr>
        </p:nvSpPr>
        <p:spPr>
          <a:xfrm>
            <a:off x="1083047" y="0"/>
            <a:ext cx="9905998" cy="227788"/>
          </a:xfrm>
        </p:spPr>
        <p:txBody>
          <a:bodyPr>
            <a:normAutofit fontScale="90000"/>
          </a:bodyPr>
          <a:lstStyle/>
          <a:p>
            <a:r>
              <a:rPr lang="en-GB" dirty="0"/>
              <a:t> </a:t>
            </a:r>
            <a:endParaRPr lang="en-IN" dirty="0"/>
          </a:p>
        </p:txBody>
      </p:sp>
      <p:sp>
        <p:nvSpPr>
          <p:cNvPr id="3" name="Content Placeholder 2">
            <a:extLst>
              <a:ext uri="{FF2B5EF4-FFF2-40B4-BE49-F238E27FC236}">
                <a16:creationId xmlns:a16="http://schemas.microsoft.com/office/drawing/2014/main" id="{6B477330-4F35-BBA5-0489-906E715BAAFA}"/>
              </a:ext>
            </a:extLst>
          </p:cNvPr>
          <p:cNvSpPr>
            <a:spLocks noGrp="1"/>
          </p:cNvSpPr>
          <p:nvPr>
            <p:ph idx="1"/>
          </p:nvPr>
        </p:nvSpPr>
        <p:spPr>
          <a:xfrm>
            <a:off x="1141412" y="418289"/>
            <a:ext cx="9905999" cy="6177064"/>
          </a:xfrm>
        </p:spPr>
        <p:txBody>
          <a:bodyPr/>
          <a:lstStyle/>
          <a:p>
            <a:r>
              <a:rPr lang="en-GB" sz="4400" dirty="0"/>
              <a:t>IMPROVEMENT OF CHATBOT:</a:t>
            </a:r>
          </a:p>
          <a:p>
            <a:r>
              <a:rPr lang="en-GB" sz="2800" dirty="0">
                <a:latin typeface="Times New Roman" panose="02020603050405020304" pitchFamily="18" charset="0"/>
                <a:cs typeface="Times New Roman" panose="02020603050405020304" pitchFamily="18" charset="0"/>
              </a:rPr>
              <a:t>Identifying the bot’s weak spots and optimizing it is the key to improving your bot. You can get a sense of customer satisfaction by seeing what percentage of overall chats are positive, neutral or negative. Depending on your chatbot’s architecture, you should retrain the bot to learn how to overcome its weak spots.</a:t>
            </a:r>
          </a:p>
          <a:p>
            <a:endParaRPr lang="en-GB" dirty="0"/>
          </a:p>
          <a:p>
            <a:endParaRPr lang="en-IN" dirty="0"/>
          </a:p>
        </p:txBody>
      </p:sp>
    </p:spTree>
    <p:extLst>
      <p:ext uri="{BB962C8B-B14F-4D97-AF65-F5344CB8AC3E}">
        <p14:creationId xmlns:p14="http://schemas.microsoft.com/office/powerpoint/2010/main" val="380292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8689-0243-FC4E-31C0-3B50FE79EB84}"/>
              </a:ext>
            </a:extLst>
          </p:cNvPr>
          <p:cNvSpPr>
            <a:spLocks noGrp="1"/>
          </p:cNvSpPr>
          <p:nvPr>
            <p:ph type="title"/>
          </p:nvPr>
        </p:nvSpPr>
        <p:spPr>
          <a:xfrm>
            <a:off x="995498" y="365599"/>
            <a:ext cx="9905998" cy="1478570"/>
          </a:xfrm>
        </p:spPr>
        <p:txBody>
          <a:bodyPr>
            <a:normAutofit/>
          </a:bodyPr>
          <a:lstStyle/>
          <a:p>
            <a:r>
              <a:rPr lang="en" sz="5400" dirty="0">
                <a:latin typeface="Algerian" panose="04020705040A02060702" pitchFamily="82" charset="0"/>
              </a:rPr>
              <a:t>CONCLUSION</a:t>
            </a:r>
            <a:endParaRPr lang="en-IN" sz="5400" dirty="0"/>
          </a:p>
        </p:txBody>
      </p:sp>
      <p:sp>
        <p:nvSpPr>
          <p:cNvPr id="3" name="Content Placeholder 2">
            <a:extLst>
              <a:ext uri="{FF2B5EF4-FFF2-40B4-BE49-F238E27FC236}">
                <a16:creationId xmlns:a16="http://schemas.microsoft.com/office/drawing/2014/main" id="{6C75B194-FD2F-B708-0E38-E769CE2248B7}"/>
              </a:ext>
            </a:extLst>
          </p:cNvPr>
          <p:cNvSpPr>
            <a:spLocks noGrp="1"/>
          </p:cNvSpPr>
          <p:nvPr>
            <p:ph idx="1"/>
          </p:nvPr>
        </p:nvSpPr>
        <p:spPr>
          <a:xfrm>
            <a:off x="437745" y="1595336"/>
            <a:ext cx="11011709" cy="4649821"/>
          </a:xfrm>
        </p:spPr>
        <p:txBody>
          <a:bodyPr/>
          <a:lstStyle/>
          <a:p>
            <a:r>
              <a:rPr lang="en-GB" dirty="0">
                <a:latin typeface="Times New Roman" panose="02020603050405020304" pitchFamily="18" charset="0"/>
                <a:cs typeface="Times New Roman" panose="02020603050405020304" pitchFamily="18" charset="0"/>
              </a:rPr>
              <a:t>A chatbot is one of the simple ways to transport data from a computer without having to think for proper keywords to look up in a search or browse several web pages to collect information; users can easily type their query in natural language and retrieve information. In this paper, information about the design, implementation of the chatbot has been presented. From the survey above, it can be said that the development and improvement of chatbot design grow at an unpredictable rate due to variety of methods and approaches used to design a chatbot.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5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A2E5-97E8-7E35-A1D7-D50E5866698C}"/>
              </a:ext>
            </a:extLst>
          </p:cNvPr>
          <p:cNvSpPr>
            <a:spLocks noGrp="1"/>
          </p:cNvSpPr>
          <p:nvPr>
            <p:ph type="title"/>
          </p:nvPr>
        </p:nvSpPr>
        <p:spPr>
          <a:xfrm>
            <a:off x="1073320" y="102952"/>
            <a:ext cx="9905998" cy="305610"/>
          </a:xfrm>
        </p:spPr>
        <p:txBody>
          <a:bodyPr>
            <a:normAutofit fontScale="90000"/>
          </a:bodyPr>
          <a:lstStyle/>
          <a:p>
            <a:r>
              <a:rPr lang="en-GB" dirty="0"/>
              <a:t> </a:t>
            </a:r>
            <a:endParaRPr lang="en-IN" dirty="0"/>
          </a:p>
        </p:txBody>
      </p:sp>
      <p:sp>
        <p:nvSpPr>
          <p:cNvPr id="3" name="Content Placeholder 2">
            <a:extLst>
              <a:ext uri="{FF2B5EF4-FFF2-40B4-BE49-F238E27FC236}">
                <a16:creationId xmlns:a16="http://schemas.microsoft.com/office/drawing/2014/main" id="{B062B513-F861-5392-F594-25999F739FC8}"/>
              </a:ext>
            </a:extLst>
          </p:cNvPr>
          <p:cNvSpPr>
            <a:spLocks noGrp="1"/>
          </p:cNvSpPr>
          <p:nvPr>
            <p:ph idx="1"/>
          </p:nvPr>
        </p:nvSpPr>
        <p:spPr>
          <a:xfrm>
            <a:off x="2286001" y="2375947"/>
            <a:ext cx="9905999" cy="3541714"/>
          </a:xfrm>
        </p:spPr>
        <p:txBody>
          <a:bodyPr>
            <a:normAutofit/>
          </a:bodyPr>
          <a:lstStyle/>
          <a:p>
            <a:pPr marL="0" indent="0">
              <a:buNone/>
            </a:pPr>
            <a:r>
              <a:rPr lang="en-GB"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28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860" y="676884"/>
            <a:ext cx="9905998" cy="1478570"/>
          </a:xfrm>
        </p:spPr>
        <p:txBody>
          <a:bodyPr>
            <a:normAutofit/>
          </a:bodyPr>
          <a:lstStyle/>
          <a:p>
            <a:r>
              <a:rPr lang="en-GB" sz="5400" dirty="0">
                <a:latin typeface="Algerian" panose="04020705040A02060702" pitchFamily="82" charset="0"/>
              </a:rPr>
              <a:t>OVERVIEW</a:t>
            </a:r>
            <a:endParaRPr lang="en-US" sz="5400" dirty="0"/>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Functionality &amp; Abilities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User Interface</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Natural language Processing</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Integration</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Testing &amp; Improvement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5282-C9EE-E48A-1EBA-A3087CAFB79A}"/>
              </a:ext>
            </a:extLst>
          </p:cNvPr>
          <p:cNvSpPr>
            <a:spLocks noGrp="1"/>
          </p:cNvSpPr>
          <p:nvPr>
            <p:ph type="title"/>
          </p:nvPr>
        </p:nvSpPr>
        <p:spPr/>
        <p:txBody>
          <a:bodyPr>
            <a:normAutofit/>
          </a:bodyPr>
          <a:lstStyle/>
          <a:p>
            <a:r>
              <a:rPr lang="en-IN" sz="5400" dirty="0">
                <a:latin typeface="Algerian" panose="04020705040A02060702" pitchFamily="82" charset="0"/>
              </a:rPr>
              <a:t>Introduction</a:t>
            </a:r>
            <a:endParaRPr lang="en-IN" sz="5400" dirty="0"/>
          </a:p>
        </p:txBody>
      </p:sp>
      <p:sp>
        <p:nvSpPr>
          <p:cNvPr id="3" name="Content Placeholder 2">
            <a:extLst>
              <a:ext uri="{FF2B5EF4-FFF2-40B4-BE49-F238E27FC236}">
                <a16:creationId xmlns:a16="http://schemas.microsoft.com/office/drawing/2014/main" id="{B6B629FD-DBC1-645E-8A72-BEF48B8665EA}"/>
              </a:ext>
            </a:extLst>
          </p:cNvPr>
          <p:cNvSpPr>
            <a:spLocks noGrp="1"/>
          </p:cNvSpPr>
          <p:nvPr>
            <p:ph idx="1"/>
          </p:nvPr>
        </p:nvSpPr>
        <p:spPr>
          <a:xfrm>
            <a:off x="1141412" y="1665827"/>
            <a:ext cx="9905999" cy="3541714"/>
          </a:xfrm>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 chatbot is a computer program or an AI application designed to         simulate human conversation through text or speech interactions.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Chatbots are created to engage with users in a natural and conversational manner, providing information, answering questions, and assisting with various tasks.</a:t>
            </a:r>
          </a:p>
          <a:p>
            <a:endParaRPr lang="en-IN" dirty="0"/>
          </a:p>
        </p:txBody>
      </p:sp>
    </p:spTree>
    <p:extLst>
      <p:ext uri="{BB962C8B-B14F-4D97-AF65-F5344CB8AC3E}">
        <p14:creationId xmlns:p14="http://schemas.microsoft.com/office/powerpoint/2010/main" val="8275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3048" y="202659"/>
            <a:ext cx="7999315" cy="2102796"/>
          </a:xfrm>
        </p:spPr>
        <p:txBody>
          <a:bodyPr>
            <a:normAutofit/>
          </a:bodyPr>
          <a:lstStyle/>
          <a:p>
            <a:r>
              <a:rPr lang="en-US" sz="5400" dirty="0">
                <a:latin typeface="Algerian" panose="04020705040A02060702" pitchFamily="82" charset="0"/>
              </a:rPr>
              <a:t>ABSTRACT</a:t>
            </a:r>
            <a:endParaRPr lang="en-US" sz="5400" dirty="0"/>
          </a:p>
        </p:txBody>
      </p:sp>
      <p:sp>
        <p:nvSpPr>
          <p:cNvPr id="3" name="Text Placeholder 2"/>
          <p:cNvSpPr>
            <a:spLocks noGrp="1"/>
          </p:cNvSpPr>
          <p:nvPr>
            <p:ph type="body" sz="half" idx="2"/>
          </p:nvPr>
        </p:nvSpPr>
        <p:spPr>
          <a:xfrm>
            <a:off x="1574801" y="1867712"/>
            <a:ext cx="7999315" cy="4159346"/>
          </a:xfrm>
        </p:spPr>
        <p:txBody>
          <a:bodyPr/>
          <a:lstStyle/>
          <a:p>
            <a:r>
              <a:rPr lang="en-GB" sz="3200" b="0" i="0" dirty="0" err="1">
                <a:solidFill>
                  <a:srgbClr val="202124"/>
                </a:solidFill>
                <a:effectLst/>
                <a:latin typeface="Times New Roman" panose="02020603050405020304" pitchFamily="18" charset="0"/>
                <a:cs typeface="Times New Roman" panose="02020603050405020304" pitchFamily="18" charset="0"/>
              </a:rPr>
              <a:t>ChatBot</a:t>
            </a:r>
            <a:r>
              <a:rPr lang="en-GB" sz="3200" b="0" i="0" dirty="0">
                <a:solidFill>
                  <a:srgbClr val="202124"/>
                </a:solidFill>
                <a:effectLst/>
                <a:latin typeface="Times New Roman" panose="02020603050405020304" pitchFamily="18" charset="0"/>
                <a:cs typeface="Times New Roman" panose="02020603050405020304" pitchFamily="18" charset="0"/>
              </a:rPr>
              <a:t> can be described as </a:t>
            </a:r>
            <a:r>
              <a:rPr lang="en-GB" sz="3200" b="0" i="0" dirty="0">
                <a:solidFill>
                  <a:srgbClr val="040C28"/>
                </a:solidFill>
                <a:effectLst/>
                <a:latin typeface="Times New Roman" panose="02020603050405020304" pitchFamily="18" charset="0"/>
                <a:cs typeface="Times New Roman" panose="02020603050405020304" pitchFamily="18" charset="0"/>
              </a:rPr>
              <a:t>software that can chat with people using artificial intelligence</a:t>
            </a:r>
            <a:r>
              <a:rPr lang="en-GB" sz="3200" b="0" i="0" dirty="0">
                <a:solidFill>
                  <a:srgbClr val="202124"/>
                </a:solidFill>
                <a:effectLst/>
                <a:latin typeface="Times New Roman" panose="02020603050405020304" pitchFamily="18" charset="0"/>
                <a:cs typeface="Times New Roman" panose="02020603050405020304" pitchFamily="18" charset="0"/>
              </a:rPr>
              <a:t>. This software is used to perform tasks such as quickly responding to users, informing them, helping to purchase products and providing better service to customers.</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820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BD01-2607-75AB-D8CC-3F8DFFEFA8BF}"/>
              </a:ext>
            </a:extLst>
          </p:cNvPr>
          <p:cNvSpPr>
            <a:spLocks noGrp="1"/>
          </p:cNvSpPr>
          <p:nvPr>
            <p:ph type="title"/>
          </p:nvPr>
        </p:nvSpPr>
        <p:spPr/>
        <p:txBody>
          <a:bodyPr>
            <a:normAutofit/>
          </a:bodyPr>
          <a:lstStyle/>
          <a:p>
            <a:r>
              <a:rPr lang="en-US" sz="5400" dirty="0">
                <a:latin typeface="Algerian" panose="04020705040A02060702" pitchFamily="82" charset="0"/>
              </a:rPr>
              <a:t>PROBLEM DEFINITION</a:t>
            </a:r>
            <a:endParaRPr lang="en-IN" sz="5400" dirty="0"/>
          </a:p>
        </p:txBody>
      </p:sp>
      <p:sp>
        <p:nvSpPr>
          <p:cNvPr id="3" name="Content Placeholder 2">
            <a:extLst>
              <a:ext uri="{FF2B5EF4-FFF2-40B4-BE49-F238E27FC236}">
                <a16:creationId xmlns:a16="http://schemas.microsoft.com/office/drawing/2014/main" id="{5B632BDB-905A-AAF8-4516-B18A407F75A9}"/>
              </a:ext>
            </a:extLst>
          </p:cNvPr>
          <p:cNvSpPr>
            <a:spLocks noGrp="1"/>
          </p:cNvSpPr>
          <p:nvPr>
            <p:ph idx="1"/>
          </p:nvPr>
        </p:nvSpPr>
        <p:spPr/>
        <p:txBody>
          <a:bodyPr>
            <a:normAutofit fontScale="85000" lnSpcReduction="20000"/>
          </a:bodyPr>
          <a:lstStyle/>
          <a:p>
            <a:pPr marL="285750" indent="-285750">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Fundamentally, the chatbot utilizing Python is designed and programmed to take in the data we provide and then </a:t>
            </a:r>
            <a:r>
              <a:rPr lang="en-GB" b="0" i="0" dirty="0" err="1">
                <a:solidFill>
                  <a:schemeClr val="tx1"/>
                </a:solidFill>
                <a:effectLst/>
                <a:latin typeface="Times New Roman" panose="02020603050405020304" pitchFamily="18" charset="0"/>
                <a:cs typeface="Times New Roman" panose="02020603050405020304" pitchFamily="18" charset="0"/>
              </a:rPr>
              <a:t>analyze</a:t>
            </a:r>
            <a:r>
              <a:rPr lang="en-GB" b="0" i="0" dirty="0">
                <a:solidFill>
                  <a:schemeClr val="tx1"/>
                </a:solidFill>
                <a:effectLst/>
                <a:latin typeface="Times New Roman" panose="02020603050405020304" pitchFamily="18" charset="0"/>
                <a:cs typeface="Times New Roman" panose="02020603050405020304" pitchFamily="18" charset="0"/>
              </a:rPr>
              <a:t> it using the complex algorithms for Artificial Intelligence. It then delivers us either a written response or a verbal one.</a:t>
            </a:r>
          </a:p>
          <a:p>
            <a:pPr marL="342900" indent="-342900" algn="l">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At the most </a:t>
            </a:r>
            <a:r>
              <a:rPr lang="en-GB" dirty="0">
                <a:solidFill>
                  <a:schemeClr val="tx1"/>
                </a:solidFill>
                <a:latin typeface="Times New Roman" panose="02020603050405020304" pitchFamily="18" charset="0"/>
                <a:cs typeface="Times New Roman" panose="02020603050405020304" pitchFamily="18" charset="0"/>
              </a:rPr>
              <a:t>basic</a:t>
            </a:r>
            <a:r>
              <a:rPr lang="en-GB" b="0" i="0" dirty="0">
                <a:solidFill>
                  <a:schemeClr val="tx1"/>
                </a:solidFill>
                <a:effectLst/>
                <a:latin typeface="Times New Roman" panose="02020603050405020304" pitchFamily="18" charset="0"/>
                <a:cs typeface="Times New Roman" panose="02020603050405020304" pitchFamily="18" charset="0"/>
              </a:rPr>
              <a:t> level, a chatbot is a computer program that simulates and processes human conversation (either written or spoken), allowing humans to interact with digital devices as if they were communicating with a real person.</a:t>
            </a:r>
          </a:p>
          <a:p>
            <a:pPr marL="342900" indent="-342900" algn="l">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One of the biggest challenges with using chatbots in customer support comes with interpreting the messages and understanding the user intention. Programming flexible algorithms for interpreting the intention of the message is a top priority upon making a chatbot.</a:t>
            </a:r>
          </a:p>
          <a:p>
            <a:endParaRPr lang="en-IN" dirty="0"/>
          </a:p>
        </p:txBody>
      </p:sp>
    </p:spTree>
    <p:extLst>
      <p:ext uri="{BB962C8B-B14F-4D97-AF65-F5344CB8AC3E}">
        <p14:creationId xmlns:p14="http://schemas.microsoft.com/office/powerpoint/2010/main" val="158006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5400" dirty="0">
                <a:latin typeface="Algerian" panose="04020705040A02060702" pitchFamily="82" charset="0"/>
              </a:rPr>
              <a:t>DESIGN THINKING</a:t>
            </a:r>
            <a:endParaRPr lang="en-US" sz="5400" dirty="0"/>
          </a:p>
        </p:txBody>
      </p:sp>
      <p:sp>
        <p:nvSpPr>
          <p:cNvPr id="3" name="Text Placeholder 2"/>
          <p:cNvSpPr>
            <a:spLocks noGrp="1"/>
          </p:cNvSpPr>
          <p:nvPr>
            <p:ph idx="1"/>
          </p:nvPr>
        </p:nvSpPr>
        <p:spPr/>
        <p:txBody>
          <a:bodyPr>
            <a:normAutofit fontScale="77500" lnSpcReduction="20000"/>
          </a:bodyPr>
          <a:lstStyle/>
          <a:p>
            <a:pPr>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To build a chatbot in Python, you have to </a:t>
            </a:r>
            <a:r>
              <a:rPr lang="en-GB" b="0" i="0" dirty="0">
                <a:solidFill>
                  <a:srgbClr val="040C28"/>
                </a:solidFill>
                <a:effectLst/>
                <a:latin typeface="Times New Roman" panose="02020603050405020304" pitchFamily="18" charset="0"/>
                <a:cs typeface="Times New Roman" panose="02020603050405020304" pitchFamily="18" charset="0"/>
              </a:rPr>
              <a:t>import all the necessary packages and initialize the variables you want to use in your chatbot project</a:t>
            </a:r>
            <a:r>
              <a:rPr lang="en-GB" b="0" i="0" dirty="0">
                <a:solidFill>
                  <a:srgbClr val="202124"/>
                </a:solidFill>
                <a:effectLst/>
                <a:latin typeface="Times New Roman" panose="02020603050405020304" pitchFamily="18" charset="0"/>
                <a:cs typeface="Times New Roman" panose="02020603050405020304" pitchFamily="18" charset="0"/>
              </a:rPr>
              <a:t>. Also, remember that when working with text data, you need to perform data preprocessing on your dataset before designing an ML model.</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Preparing the Dependencies. The right dependencies need to be established before we can create a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Creating and Training the Chatbot. Once the dependence has been established, we can build and train our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Communicating with the Python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Complete Project Code.</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9347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5400" dirty="0">
                <a:latin typeface="Algerian" panose="04020705040A02060702" pitchFamily="82" charset="0"/>
              </a:rPr>
              <a:t>FUNCTIONALITY</a:t>
            </a:r>
            <a:endParaRPr lang="en-US" sz="5400" dirty="0"/>
          </a:p>
        </p:txBody>
      </p:sp>
      <p:sp>
        <p:nvSpPr>
          <p:cNvPr id="5" name="Content Placeholder 4"/>
          <p:cNvSpPr>
            <a:spLocks noGrp="1"/>
          </p:cNvSpPr>
          <p:nvPr>
            <p:ph idx="1"/>
          </p:nvPr>
        </p:nvSpPr>
        <p:spPr/>
        <p:txBody>
          <a:bodyPr/>
          <a:lstStyle/>
          <a:p>
            <a:pPr marL="0" indent="0">
              <a:buNone/>
            </a:pPr>
            <a:r>
              <a:rPr lang="en-GB" sz="4400" dirty="0"/>
              <a:t>SCOPE OF CHATBOT:</a:t>
            </a:r>
          </a:p>
          <a:p>
            <a:r>
              <a:rPr lang="en-GB" dirty="0"/>
              <a:t> Chatbots can provide instant assistance to customers, which can help reduce wait times and improve customer satisfaction.</a:t>
            </a:r>
          </a:p>
          <a:p>
            <a:r>
              <a:rPr lang="en-GB" dirty="0"/>
              <a:t>In the future, chatbots may become even more sophisticated and be able to handle more complex customer service interactions.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9967"/>
          </a:xfrm>
        </p:spPr>
        <p:txBody>
          <a:bodyPr>
            <a:normAutofit fontScale="90000"/>
          </a:bodyPr>
          <a:lstStyle/>
          <a:p>
            <a:r>
              <a:rPr lang="en-US" dirty="0"/>
              <a:t> </a:t>
            </a:r>
          </a:p>
        </p:txBody>
      </p:sp>
      <p:sp>
        <p:nvSpPr>
          <p:cNvPr id="4" name="Content Placeholder 3"/>
          <p:cNvSpPr>
            <a:spLocks noGrp="1"/>
          </p:cNvSpPr>
          <p:nvPr>
            <p:ph idx="1"/>
          </p:nvPr>
        </p:nvSpPr>
        <p:spPr>
          <a:xfrm>
            <a:off x="917676" y="1011677"/>
            <a:ext cx="9905999" cy="4283414"/>
          </a:xfrm>
        </p:spPr>
        <p:txBody>
          <a:bodyPr>
            <a:normAutofit fontScale="92500" lnSpcReduction="20000"/>
          </a:bodyPr>
          <a:lstStyle/>
          <a:p>
            <a:pPr marL="0" lvl="0" indent="0" algn="l" rtl="0">
              <a:spcBef>
                <a:spcPts val="0"/>
              </a:spcBef>
              <a:spcAft>
                <a:spcPts val="0"/>
              </a:spcAft>
              <a:buNone/>
            </a:pPr>
            <a:r>
              <a:rPr lang="en-GB" sz="3200" b="1" dirty="0">
                <a:solidFill>
                  <a:schemeClr val="dk1"/>
                </a:solidFill>
                <a:latin typeface="Agency FB" panose="020B0503020202020204" pitchFamily="34" charset="0"/>
              </a:rPr>
              <a:t>COMMON QUESTIONS:</a:t>
            </a:r>
          </a:p>
          <a:p>
            <a:pPr marL="0" lvl="0" indent="0" algn="l" rtl="0">
              <a:spcBef>
                <a:spcPts val="1200"/>
              </a:spcBef>
              <a:spcAft>
                <a:spcPts val="0"/>
              </a:spcAft>
              <a:buNone/>
            </a:pPr>
            <a:r>
              <a:rPr lang="en-GB" dirty="0">
                <a:solidFill>
                  <a:schemeClr val="dk1"/>
                </a:solidFill>
                <a:latin typeface="Times New Roman" panose="02020603050405020304" pitchFamily="18" charset="0"/>
                <a:cs typeface="Times New Roman" panose="02020603050405020304" pitchFamily="18" charset="0"/>
              </a:rPr>
              <a:t>The Chatbots are used to answer the common questions that are pre defined and the way of responding the answers are also well defined previously with a data type. The questions that are defined </a:t>
            </a:r>
            <a:r>
              <a:rPr lang="en-GB" dirty="0" err="1">
                <a:solidFill>
                  <a:schemeClr val="dk1"/>
                </a:solidFill>
                <a:latin typeface="Times New Roman" panose="02020603050405020304" pitchFamily="18" charset="0"/>
                <a:cs typeface="Times New Roman" panose="02020603050405020304" pitchFamily="18" charset="0"/>
              </a:rPr>
              <a:t>witha</a:t>
            </a:r>
            <a:r>
              <a:rPr lang="en-GB" dirty="0">
                <a:solidFill>
                  <a:schemeClr val="dk1"/>
                </a:solidFill>
                <a:latin typeface="Times New Roman" panose="02020603050405020304" pitchFamily="18" charset="0"/>
                <a:cs typeface="Times New Roman" panose="02020603050405020304" pitchFamily="18" charset="0"/>
              </a:rPr>
              <a:t> codeword.</a:t>
            </a:r>
          </a:p>
          <a:p>
            <a:pPr marL="0" lvl="0" indent="0" algn="l" rtl="0">
              <a:spcBef>
                <a:spcPts val="1200"/>
              </a:spcBef>
              <a:spcAft>
                <a:spcPts val="0"/>
              </a:spcAft>
              <a:buNone/>
            </a:pPr>
            <a:endParaRPr lang="en-GB" dirty="0">
              <a:solidFill>
                <a:schemeClr val="dk1"/>
              </a:solidFill>
            </a:endParaRPr>
          </a:p>
          <a:p>
            <a:pPr marL="0" lvl="0" indent="0" algn="l" rtl="0">
              <a:spcBef>
                <a:spcPts val="1200"/>
              </a:spcBef>
              <a:spcAft>
                <a:spcPts val="0"/>
              </a:spcAft>
              <a:buNone/>
            </a:pPr>
            <a:r>
              <a:rPr lang="en-GB" sz="3200" b="1" dirty="0">
                <a:solidFill>
                  <a:schemeClr val="dk1"/>
                </a:solidFill>
                <a:latin typeface="Agency FB" panose="020B0503020202020204" pitchFamily="34" charset="0"/>
              </a:rPr>
              <a:t>PROPER GUIDANCE:</a:t>
            </a:r>
          </a:p>
          <a:p>
            <a:pPr marL="0" lvl="0" indent="0" algn="l" rtl="0">
              <a:spcBef>
                <a:spcPts val="1200"/>
              </a:spcBef>
              <a:spcAft>
                <a:spcPts val="1200"/>
              </a:spcAft>
              <a:buNone/>
            </a:pPr>
            <a:r>
              <a:rPr lang="en-GB" dirty="0">
                <a:solidFill>
                  <a:schemeClr val="dk1"/>
                </a:solidFill>
                <a:latin typeface="Times New Roman" panose="02020603050405020304" pitchFamily="18" charset="0"/>
                <a:cs typeface="Times New Roman" panose="02020603050405020304" pitchFamily="18" charset="0"/>
              </a:rPr>
              <a:t>The Chatbot to guide the user with a proper way of answering the corresponding questions that was/are asked by the user .The </a:t>
            </a:r>
            <a:r>
              <a:rPr lang="en-GB" dirty="0" err="1">
                <a:solidFill>
                  <a:schemeClr val="dk1"/>
                </a:solidFill>
                <a:latin typeface="Times New Roman" panose="02020603050405020304" pitchFamily="18" charset="0"/>
                <a:cs typeface="Times New Roman" panose="02020603050405020304" pitchFamily="18" charset="0"/>
              </a:rPr>
              <a:t>guidancive</a:t>
            </a:r>
            <a:r>
              <a:rPr lang="en-GB" dirty="0">
                <a:solidFill>
                  <a:schemeClr val="dk1"/>
                </a:solidFill>
                <a:latin typeface="Times New Roman" panose="02020603050405020304" pitchFamily="18" charset="0"/>
                <a:cs typeface="Times New Roman" panose="02020603050405020304" pitchFamily="18" charset="0"/>
              </a:rPr>
              <a:t> type of questions that are may be from a way of travelling towards the destination.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13" y="618518"/>
            <a:ext cx="10269198" cy="1478570"/>
          </a:xfrm>
        </p:spPr>
        <p:txBody>
          <a:bodyPr/>
          <a:lstStyle/>
          <a:p>
            <a:r>
              <a:rPr lang="en" sz="5400" dirty="0">
                <a:latin typeface="Algerian" panose="04020705040A02060702" pitchFamily="82" charset="0"/>
              </a:rPr>
              <a:t>USER INTERFACE</a:t>
            </a:r>
            <a:r>
              <a:rPr lang="en" sz="3600" dirty="0">
                <a:latin typeface="Algerian" panose="04020705040A02060702" pitchFamily="82" charset="0"/>
              </a:rPr>
              <a: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GB" sz="3600" dirty="0"/>
              <a:t>DETERMINE WHETHER THE CHATBOT WILL BE INTEGRATED:</a:t>
            </a:r>
          </a:p>
          <a:p>
            <a:r>
              <a:rPr lang="en-GB" dirty="0"/>
              <a:t> </a:t>
            </a:r>
            <a:r>
              <a:rPr lang="en-GB" dirty="0">
                <a:latin typeface="Times New Roman" panose="02020603050405020304" pitchFamily="18" charset="0"/>
                <a:cs typeface="Times New Roman" panose="02020603050405020304" pitchFamily="18" charset="0"/>
              </a:rPr>
              <a:t>Chatbot integration entails linking the chatbot to other platforms. Deploying the chatbot with numerous platforms and applications is a lengthy procedure. To engage with visitors, you can connect the chatbot with many platforms like websites, apps, WhatsApp, Viber, Telegram, WordPress, Magento, Messenger, and others.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1341</Words>
  <Application>Microsoft Office PowerPoint</Application>
  <PresentationFormat>Widescreen</PresentationFormat>
  <Paragraphs>82</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Algerian</vt:lpstr>
      <vt:lpstr>Arial</vt:lpstr>
      <vt:lpstr>Calibri</vt:lpstr>
      <vt:lpstr>Times New Roman</vt:lpstr>
      <vt:lpstr>Trebuchet MS</vt:lpstr>
      <vt:lpstr>Tw Cen MT</vt:lpstr>
      <vt:lpstr>Wingdings</vt:lpstr>
      <vt:lpstr>Circuit</vt:lpstr>
      <vt:lpstr>CHATBOT IN PYTHON</vt:lpstr>
      <vt:lpstr>OVERVIEW</vt:lpstr>
      <vt:lpstr>Introduction</vt:lpstr>
      <vt:lpstr>ABSTRACT</vt:lpstr>
      <vt:lpstr>PROBLEM DEFINITION</vt:lpstr>
      <vt:lpstr>DESIGN THINKING</vt:lpstr>
      <vt:lpstr>FUNCTIONALITY</vt:lpstr>
      <vt:lpstr> </vt:lpstr>
      <vt:lpstr>USER INTERFACE;</vt:lpstr>
      <vt:lpstr> </vt:lpstr>
      <vt:lpstr>NATURAL LANGUAGE PROCESSING</vt:lpstr>
      <vt:lpstr>PowerPoint Presentation</vt:lpstr>
      <vt:lpstr> RESPONSES</vt:lpstr>
      <vt:lpstr>  </vt:lpstr>
      <vt:lpstr>INTEGRATION</vt:lpstr>
      <vt:lpstr>TESTING AND IMPROVEMENT</vt:lpstr>
      <vt:lpstr> </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IN PYTHON</dc:title>
  <dc:creator>prem kumar</dc:creator>
  <cp:lastModifiedBy>prem kumar</cp:lastModifiedBy>
  <cp:revision>2</cp:revision>
  <cp:lastPrinted>2012-08-15T21:38:02Z</cp:lastPrinted>
  <dcterms:created xsi:type="dcterms:W3CDTF">2023-09-28T09:49:48Z</dcterms:created>
  <dcterms:modified xsi:type="dcterms:W3CDTF">2023-09-28T10:45:01Z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