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mage-steganography-dpsumkga9sdypyvg27lqny.streamlit.app/" TargetMode="External"/><Relationship Id="rId2" Type="http://schemas.openxmlformats.org/officeDocument/2006/relationships/hyperlink" Target="https://github.com/mohdayaan786/Image-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seCURE</a:t>
            </a:r>
            <a:r>
              <a:rPr lang="en-US" b="1" dirty="0" smtClean="0">
                <a:solidFill>
                  <a:schemeClr val="accent1"/>
                </a:solidFill>
                <a:latin typeface="Arial" panose="020B0604020202020204" pitchFamily="34" charset="0"/>
                <a:cs typeface="Arial" panose="020B0604020202020204" pitchFamily="34" charset="0"/>
              </a:rPr>
              <a:t>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534648" y="1010045"/>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Mohd</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Ayaan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Indian Institute of Information </a:t>
            </a:r>
            <a:r>
              <a:rPr lang="en-US" sz="2000" b="1" dirty="0" smtClean="0">
                <a:solidFill>
                  <a:schemeClr val="accent1">
                    <a:lumMod val="75000"/>
                  </a:schemeClr>
                </a:solidFill>
                <a:latin typeface="Arial"/>
                <a:cs typeface="Arial"/>
              </a:rPr>
              <a:t>Technology(IIIT) </a:t>
            </a:r>
            <a:r>
              <a:rPr lang="en-US" sz="2000" b="1" dirty="0" smtClean="0">
                <a:solidFill>
                  <a:schemeClr val="accent1">
                    <a:lumMod val="75000"/>
                  </a:schemeClr>
                </a:solidFill>
                <a:latin typeface="Arial"/>
                <a:cs typeface="Arial"/>
              </a:rPr>
              <a:t>Ranchi</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Computer Science &amp;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xfrm>
            <a:off x="581192" y="1473485"/>
            <a:ext cx="11496993" cy="433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b="1" dirty="0"/>
              <a:t>Advanced Security Integration:</a:t>
            </a:r>
            <a:r>
              <a:rPr lang="en-US" sz="1800" dirty="0"/>
              <a:t> Strengthen data protection by combining robust encryption techniques </a:t>
            </a:r>
            <a:r>
              <a:rPr lang="en-US" sz="1800" dirty="0" smtClean="0"/>
              <a:t>with</a:t>
            </a:r>
          </a:p>
          <a:p>
            <a:pPr marL="0" indent="0">
              <a:buNone/>
            </a:pPr>
            <a:r>
              <a:rPr lang="en-US" sz="1800" dirty="0"/>
              <a:t> </a:t>
            </a:r>
            <a:r>
              <a:rPr lang="en-US" sz="1800" dirty="0" smtClean="0"/>
              <a:t>    steganography</a:t>
            </a:r>
            <a:r>
              <a:rPr lang="en-US" sz="1800" dirty="0"/>
              <a:t>, ensuring an extra layer of defense against unauthorized access.</a:t>
            </a:r>
          </a:p>
          <a:p>
            <a:r>
              <a:rPr lang="en-US" sz="1800" b="1" dirty="0"/>
              <a:t>Optimized Data Embedding:</a:t>
            </a:r>
            <a:r>
              <a:rPr lang="en-US" sz="1800" dirty="0"/>
              <a:t> Enhance algorithms to maximize storage capacity, enabling larger data </a:t>
            </a:r>
            <a:r>
              <a:rPr lang="en-US" sz="1800" dirty="0" smtClean="0"/>
              <a:t>concealment</a:t>
            </a:r>
          </a:p>
          <a:p>
            <a:pPr marL="0" indent="0">
              <a:buNone/>
            </a:pPr>
            <a:r>
              <a:rPr lang="en-US" sz="1800" dirty="0"/>
              <a:t> </a:t>
            </a:r>
            <a:r>
              <a:rPr lang="en-US" sz="1800" dirty="0" smtClean="0"/>
              <a:t>     while </a:t>
            </a:r>
            <a:r>
              <a:rPr lang="en-US" sz="1800" dirty="0"/>
              <a:t>preserving image quality and visual integrity.</a:t>
            </a:r>
          </a:p>
          <a:p>
            <a:r>
              <a:rPr lang="en-US" sz="1800" b="1" dirty="0"/>
              <a:t>Multi-Layer Steganography:</a:t>
            </a:r>
            <a:r>
              <a:rPr lang="en-US" sz="1800" dirty="0"/>
              <a:t> Implement a multi-tiered approach to hide data within different layers of an image</a:t>
            </a:r>
            <a:r>
              <a:rPr lang="en-US" sz="1800" dirty="0" smtClean="0"/>
              <a:t>,</a:t>
            </a:r>
          </a:p>
          <a:p>
            <a:pPr marL="0" indent="0">
              <a:buNone/>
            </a:pPr>
            <a:r>
              <a:rPr lang="en-US" sz="1800" dirty="0"/>
              <a:t> </a:t>
            </a:r>
            <a:r>
              <a:rPr lang="en-US" sz="1800" dirty="0" smtClean="0"/>
              <a:t>    significantly </a:t>
            </a:r>
            <a:r>
              <a:rPr lang="en-US" sz="1800" dirty="0"/>
              <a:t>increasing resistance to detection and extraction attempts.</a:t>
            </a:r>
          </a:p>
          <a:p>
            <a:r>
              <a:rPr lang="en-US" sz="1800" b="1" dirty="0"/>
              <a:t>Seamless Cross-Platform Accessibility:</a:t>
            </a:r>
            <a:r>
              <a:rPr lang="en-US" sz="1800" dirty="0"/>
              <a:t> Develop an intuitive GUI and mobile application for effortless usage </a:t>
            </a:r>
            <a:r>
              <a:rPr lang="en-US" sz="1800" dirty="0" smtClean="0"/>
              <a:t>across</a:t>
            </a:r>
          </a:p>
          <a:p>
            <a:pPr marL="0" indent="0">
              <a:buNone/>
            </a:pPr>
            <a:r>
              <a:rPr lang="en-US" sz="1800" dirty="0" smtClean="0"/>
              <a:t>      </a:t>
            </a:r>
            <a:r>
              <a:rPr lang="en-US" sz="1800" dirty="0"/>
              <a:t>various devices and operating systems, improving accessibility and user experience.</a:t>
            </a:r>
          </a:p>
          <a:p>
            <a:r>
              <a:rPr lang="en-US" sz="1800" b="1" dirty="0"/>
              <a:t>AI-Driven Detection Evasion:</a:t>
            </a:r>
            <a:r>
              <a:rPr lang="en-US" sz="1800" dirty="0"/>
              <a:t> Leverage machine learning models to counter </a:t>
            </a:r>
            <a:r>
              <a:rPr lang="en-US" sz="1800" dirty="0" err="1"/>
              <a:t>steganalysis</a:t>
            </a:r>
            <a:r>
              <a:rPr lang="en-US" sz="1800" dirty="0"/>
              <a:t> techniques, </a:t>
            </a:r>
            <a:r>
              <a:rPr lang="en-US" sz="1800" dirty="0" smtClean="0"/>
              <a:t>proactively</a:t>
            </a:r>
          </a:p>
          <a:p>
            <a:pPr marL="0" indent="0">
              <a:buNone/>
            </a:pPr>
            <a:r>
              <a:rPr lang="en-US" sz="1800" dirty="0"/>
              <a:t> </a:t>
            </a:r>
            <a:r>
              <a:rPr lang="en-US" sz="1800" dirty="0" smtClean="0"/>
              <a:t>     </a:t>
            </a:r>
            <a:r>
              <a:rPr lang="en-US" sz="1800" dirty="0"/>
              <a:t>adapting to evolving security threats and preventing unauthorized detection.</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4547" y="76689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3200" dirty="0"/>
              <a:t>The surge in digital communication has amplified the demand for secure data transmission. Conventional encryption techniques, while effective, can attract unwanted scrutiny, making covert data concealment essential. This project leverages image steganography to seamlessly embed confidential messages within images, ensuring both secrecy and discretion. By encoding the message into pixel values and enabling retrieval through a passcode, this approach significantly enhances security while maintaining the integrity of the original image.</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3"/>
          <p:cNvSpPr>
            <a:spLocks noGrp="1" noChangeArrowheads="1"/>
          </p:cNvSpPr>
          <p:nvPr>
            <p:ph idx="1"/>
          </p:nvPr>
        </p:nvSpPr>
        <p:spPr bwMode="auto">
          <a:xfrm>
            <a:off x="441325" y="1268824"/>
            <a:ext cx="11102783"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b="1" dirty="0"/>
              <a:t>Programming Language:</a:t>
            </a:r>
            <a:r>
              <a:rPr lang="en-US" sz="2000" dirty="0"/>
              <a:t> Python</a:t>
            </a:r>
          </a:p>
          <a:p>
            <a:r>
              <a:rPr lang="en-US" sz="2000" b="1" dirty="0"/>
              <a:t>Libraries Used:</a:t>
            </a:r>
            <a:endParaRPr lang="en-US" sz="2000" dirty="0"/>
          </a:p>
          <a:p>
            <a:pPr marL="0" indent="0">
              <a:buNone/>
            </a:pPr>
            <a:r>
              <a:rPr lang="en-US" sz="2000" b="1" dirty="0" smtClean="0"/>
              <a:t>             1. </a:t>
            </a:r>
            <a:r>
              <a:rPr lang="en-US" sz="2000" b="1" dirty="0" err="1" smtClean="0"/>
              <a:t>OpenCV</a:t>
            </a:r>
            <a:r>
              <a:rPr lang="en-US" sz="2000" b="1" dirty="0" smtClean="0"/>
              <a:t> </a:t>
            </a:r>
            <a:r>
              <a:rPr lang="en-US" sz="2000" b="1" dirty="0"/>
              <a:t>(cv2):</a:t>
            </a:r>
            <a:r>
              <a:rPr lang="en-US" sz="2000" dirty="0"/>
              <a:t> For efficient image processing</a:t>
            </a:r>
          </a:p>
          <a:p>
            <a:pPr marL="0" indent="0">
              <a:buNone/>
            </a:pPr>
            <a:r>
              <a:rPr lang="en-US" sz="2000" b="1" dirty="0" smtClean="0"/>
              <a:t>             2. OS</a:t>
            </a:r>
            <a:r>
              <a:rPr lang="en-US" sz="2000" b="1" dirty="0"/>
              <a:t>:</a:t>
            </a:r>
            <a:r>
              <a:rPr lang="en-US" sz="2000" dirty="0"/>
              <a:t> For seamless file handling and system operations</a:t>
            </a:r>
          </a:p>
          <a:p>
            <a:pPr marL="0" indent="0">
              <a:buNone/>
            </a:pPr>
            <a:r>
              <a:rPr lang="en-US" sz="2000" b="1" dirty="0" smtClean="0"/>
              <a:t>             3.String</a:t>
            </a:r>
            <a:r>
              <a:rPr lang="en-US" sz="2000" b="1" dirty="0"/>
              <a:t>:</a:t>
            </a:r>
            <a:r>
              <a:rPr lang="en-US" sz="2000" dirty="0"/>
              <a:t> For character mapping and text </a:t>
            </a:r>
            <a:r>
              <a:rPr lang="en-US" sz="2000" dirty="0" smtClean="0"/>
              <a:t>manipulation</a:t>
            </a:r>
          </a:p>
          <a:p>
            <a:pPr marL="0" indent="0">
              <a:buNone/>
            </a:pPr>
            <a:r>
              <a:rPr lang="en-US" sz="2000" b="1" dirty="0" smtClean="0"/>
              <a:t>             4.Streamlit</a:t>
            </a:r>
            <a:r>
              <a:rPr lang="en-US" sz="2000" b="1" dirty="0"/>
              <a:t>:</a:t>
            </a:r>
            <a:r>
              <a:rPr lang="en-US" sz="2000" dirty="0"/>
              <a:t> For an intuitive user interface and effortless deployment</a:t>
            </a:r>
          </a:p>
          <a:p>
            <a:r>
              <a:rPr lang="en-US" sz="2000" b="1" dirty="0"/>
              <a:t>Platform:</a:t>
            </a:r>
            <a:r>
              <a:rPr lang="en-US" sz="2000" dirty="0"/>
              <a:t> Windows (Easily adaptable for other operating systems with minor modifications)</a:t>
            </a:r>
          </a:p>
          <a:p>
            <a:r>
              <a:rPr lang="en-US" sz="2000" b="1" dirty="0"/>
              <a:t>Encryption Method:</a:t>
            </a:r>
            <a:r>
              <a:rPr lang="en-US" sz="2000" dirty="0"/>
              <a:t> Secure pixel-based data embedding within images, ensuring discreet and </a:t>
            </a:r>
            <a:endParaRPr lang="en-US" sz="2000" dirty="0" smtClean="0"/>
          </a:p>
          <a:p>
            <a:pPr marL="0" indent="0">
              <a:buNone/>
            </a:pPr>
            <a:r>
              <a:rPr lang="en-US" sz="2000" dirty="0"/>
              <a:t> </a:t>
            </a:r>
            <a:r>
              <a:rPr lang="en-US" sz="2000" dirty="0" smtClean="0"/>
              <a:t>   tamper-resistant </a:t>
            </a:r>
            <a:r>
              <a:rPr lang="en-US" sz="2000" dirty="0"/>
              <a:t>communication</a:t>
            </a:r>
          </a:p>
          <a:p>
            <a:r>
              <a:rPr lang="en-US" sz="2000" b="1" dirty="0"/>
              <a:t>Decryption:</a:t>
            </a:r>
            <a:r>
              <a:rPr lang="en-US" sz="2000" dirty="0"/>
              <a:t> Passcode-protected extraction of hidden messages, granting access only to </a:t>
            </a:r>
            <a:r>
              <a:rPr lang="en-US" sz="2000" dirty="0" smtClean="0"/>
              <a:t>authorized</a:t>
            </a:r>
          </a:p>
          <a:p>
            <a:pPr marL="0" indent="0">
              <a:buNone/>
            </a:pPr>
            <a:r>
              <a:rPr lang="en-US" sz="2000" dirty="0"/>
              <a:t> </a:t>
            </a:r>
            <a:r>
              <a:rPr lang="en-US" sz="2000" dirty="0" smtClean="0"/>
              <a:t>   </a:t>
            </a:r>
            <a:r>
              <a:rPr lang="en-US" sz="2000" dirty="0"/>
              <a:t>users for enhanced security</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81192" y="1473485"/>
            <a:ext cx="11375871" cy="433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b="1" dirty="0"/>
              <a:t>Stealthy Data Hiding:</a:t>
            </a:r>
            <a:r>
              <a:rPr lang="en-US" sz="1800" dirty="0"/>
              <a:t> Unlike traditional encryption, which can raise suspicion, this method seamlessly </a:t>
            </a:r>
            <a:r>
              <a:rPr lang="en-US" sz="1800" dirty="0" smtClean="0"/>
              <a:t>conceals</a:t>
            </a:r>
          </a:p>
          <a:p>
            <a:pPr marL="0" indent="0">
              <a:buNone/>
            </a:pPr>
            <a:r>
              <a:rPr lang="en-US" sz="1800" dirty="0"/>
              <a:t> </a:t>
            </a:r>
            <a:r>
              <a:rPr lang="en-US" sz="1800" dirty="0" smtClean="0"/>
              <a:t>    data </a:t>
            </a:r>
            <a:r>
              <a:rPr lang="en-US" sz="1800" dirty="0"/>
              <a:t>within images, making it virtually undetectable.</a:t>
            </a:r>
          </a:p>
          <a:p>
            <a:r>
              <a:rPr lang="en-US" sz="1800" b="1" dirty="0"/>
              <a:t>Passcode Protection:</a:t>
            </a:r>
            <a:r>
              <a:rPr lang="en-US" sz="1800" dirty="0"/>
              <a:t> Ensures that only authorized users can access the hidden message, adding an extra layer </a:t>
            </a:r>
            <a:endParaRPr lang="en-US" sz="1800" dirty="0" smtClean="0"/>
          </a:p>
          <a:p>
            <a:pPr marL="0" indent="0">
              <a:buNone/>
            </a:pPr>
            <a:r>
              <a:rPr lang="en-US" sz="1800" dirty="0" smtClean="0"/>
              <a:t>      of </a:t>
            </a:r>
            <a:r>
              <a:rPr lang="en-US" sz="1800" dirty="0"/>
              <a:t>security against unauthorized decryption.</a:t>
            </a:r>
          </a:p>
          <a:p>
            <a:r>
              <a:rPr lang="en-US" sz="1800" b="1" dirty="0"/>
              <a:t>Lightweight &amp; High-Speed Processing:</a:t>
            </a:r>
            <a:r>
              <a:rPr lang="en-US" sz="1800" dirty="0"/>
              <a:t> Utilizes efficient pixel manipulation techniques, enabling rapid </a:t>
            </a:r>
            <a:r>
              <a:rPr lang="en-US" sz="1800" dirty="0" smtClean="0"/>
              <a:t>encoding</a:t>
            </a:r>
          </a:p>
          <a:p>
            <a:pPr marL="0" indent="0">
              <a:buNone/>
            </a:pPr>
            <a:r>
              <a:rPr lang="en-US" sz="1800" dirty="0"/>
              <a:t> </a:t>
            </a:r>
            <a:r>
              <a:rPr lang="en-US" sz="1800" dirty="0" smtClean="0"/>
              <a:t>     and </a:t>
            </a:r>
            <a:r>
              <a:rPr lang="en-US" sz="1800" dirty="0"/>
              <a:t>decoding without significant computational overhead.</a:t>
            </a:r>
          </a:p>
          <a:p>
            <a:r>
              <a:rPr lang="en-US" sz="1800" b="1" dirty="0"/>
              <a:t>Storage-Efficient:</a:t>
            </a:r>
            <a:r>
              <a:rPr lang="en-US" sz="1800" dirty="0"/>
              <a:t> Eliminates the need for separate encrypted files by embedding the message directly within </a:t>
            </a:r>
            <a:r>
              <a:rPr lang="en-US" sz="1800" dirty="0" smtClean="0"/>
              <a:t>the</a:t>
            </a:r>
          </a:p>
          <a:p>
            <a:pPr marL="0" indent="0">
              <a:buNone/>
            </a:pPr>
            <a:r>
              <a:rPr lang="en-US" sz="1800" dirty="0"/>
              <a:t> </a:t>
            </a:r>
            <a:r>
              <a:rPr lang="en-US" sz="1800" dirty="0" smtClean="0"/>
              <a:t>     image</a:t>
            </a:r>
            <a:r>
              <a:rPr lang="en-US" sz="1800" dirty="0"/>
              <a:t>, optimizing space usage.</a:t>
            </a:r>
          </a:p>
          <a:p>
            <a:r>
              <a:rPr lang="en-US" sz="1800" b="1" dirty="0"/>
              <a:t>Enhanced Security with Custom Character Mapping:</a:t>
            </a:r>
            <a:r>
              <a:rPr lang="en-US" sz="1800" dirty="0"/>
              <a:t> Implements a unique character-to-pixel mapping technique</a:t>
            </a:r>
            <a:r>
              <a:rPr lang="en-US" sz="1800" dirty="0" smtClean="0"/>
              <a:t>,</a:t>
            </a:r>
          </a:p>
          <a:p>
            <a:pPr marL="0" indent="0">
              <a:buNone/>
            </a:pPr>
            <a:r>
              <a:rPr lang="en-US" sz="1800" dirty="0"/>
              <a:t> </a:t>
            </a:r>
            <a:r>
              <a:rPr lang="en-US" sz="1800" dirty="0" smtClean="0"/>
              <a:t>     increasing </a:t>
            </a:r>
            <a:r>
              <a:rPr lang="en-US" sz="1800" dirty="0"/>
              <a:t>the complexity of data retrieval and reinforcing security</a:t>
            </a:r>
            <a:r>
              <a:rPr lang="en-US" sz="1800" dirty="0" smtClean="0"/>
              <a:t>.</a:t>
            </a:r>
            <a:endParaRPr lang="en-US" sz="1800"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1473484"/>
            <a:ext cx="11560216" cy="433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b="1" dirty="0"/>
              <a:t>Journalists &amp; Activists:</a:t>
            </a:r>
            <a:r>
              <a:rPr lang="en-US" sz="1800" dirty="0"/>
              <a:t> Safely communicate sensitive information while bypassing surveillance and censorship</a:t>
            </a:r>
            <a:r>
              <a:rPr lang="en-US" sz="1800" dirty="0" smtClean="0"/>
              <a:t>,</a:t>
            </a:r>
          </a:p>
          <a:p>
            <a:pPr marL="0" indent="0">
              <a:buNone/>
            </a:pPr>
            <a:r>
              <a:rPr lang="en-US" sz="1800" dirty="0"/>
              <a:t> </a:t>
            </a:r>
            <a:r>
              <a:rPr lang="en-US" sz="1800" dirty="0" smtClean="0"/>
              <a:t>    ensuring </a:t>
            </a:r>
            <a:r>
              <a:rPr lang="en-US" sz="1800" dirty="0"/>
              <a:t>anonymity and security.</a:t>
            </a:r>
          </a:p>
          <a:p>
            <a:r>
              <a:rPr lang="en-US" sz="1800" b="1" dirty="0"/>
              <a:t>Government &amp; Defense:</a:t>
            </a:r>
            <a:r>
              <a:rPr lang="en-US" sz="1800" dirty="0"/>
              <a:t> Facilitate covert intelligence operations by embedding classified data within images</a:t>
            </a:r>
            <a:r>
              <a:rPr lang="en-US" sz="1800" dirty="0" smtClean="0"/>
              <a:t>,</a:t>
            </a:r>
          </a:p>
          <a:p>
            <a:pPr marL="0" indent="0">
              <a:buNone/>
            </a:pPr>
            <a:r>
              <a:rPr lang="en-US" sz="1800" dirty="0"/>
              <a:t> </a:t>
            </a:r>
            <a:r>
              <a:rPr lang="en-US" sz="1800" dirty="0" smtClean="0"/>
              <a:t>     reducing </a:t>
            </a:r>
            <a:r>
              <a:rPr lang="en-US" sz="1800" dirty="0"/>
              <a:t>the risk of interception.</a:t>
            </a:r>
          </a:p>
          <a:p>
            <a:r>
              <a:rPr lang="en-US" sz="1800" b="1" dirty="0"/>
              <a:t>Corporate Sector:</a:t>
            </a:r>
            <a:r>
              <a:rPr lang="en-US" sz="1800" dirty="0"/>
              <a:t> Protect proprietary information, trade secrets, and confidential business data from cyber </a:t>
            </a:r>
            <a:r>
              <a:rPr lang="en-US" sz="1800" dirty="0" smtClean="0"/>
              <a:t>threats</a:t>
            </a:r>
          </a:p>
          <a:p>
            <a:pPr marL="0" indent="0">
              <a:buNone/>
            </a:pPr>
            <a:r>
              <a:rPr lang="en-US" sz="1800" dirty="0" smtClean="0"/>
              <a:t>      and </a:t>
            </a:r>
            <a:r>
              <a:rPr lang="en-US" sz="1800" dirty="0"/>
              <a:t>industrial espionage.</a:t>
            </a:r>
          </a:p>
          <a:p>
            <a:r>
              <a:rPr lang="en-US" sz="1800" b="1" dirty="0"/>
              <a:t>General Users:</a:t>
            </a:r>
            <a:r>
              <a:rPr lang="en-US" sz="1800" dirty="0"/>
              <a:t> Share private messages discreetly by embedding them within digital images, </a:t>
            </a:r>
            <a:r>
              <a:rPr lang="en-US" sz="1800" dirty="0" smtClean="0"/>
              <a:t>preventing</a:t>
            </a:r>
          </a:p>
          <a:p>
            <a:pPr marL="0" indent="0">
              <a:buNone/>
            </a:pPr>
            <a:r>
              <a:rPr lang="en-US" sz="1800" dirty="0" smtClean="0"/>
              <a:t>      </a:t>
            </a:r>
            <a:r>
              <a:rPr lang="en-US" sz="1800" dirty="0"/>
              <a:t>unauthorized access and detection.</a:t>
            </a:r>
          </a:p>
          <a:p>
            <a:r>
              <a:rPr lang="en-US" sz="1800" b="1" dirty="0" smtClean="0"/>
              <a:t>Cyber Security </a:t>
            </a:r>
            <a:r>
              <a:rPr lang="en-US" sz="1800" b="1" dirty="0"/>
              <a:t>Professionals:</a:t>
            </a:r>
            <a:r>
              <a:rPr lang="en-US" sz="1800" dirty="0"/>
              <a:t> Explore and implement advanced steganography techniques to enhance </a:t>
            </a:r>
            <a:r>
              <a:rPr lang="en-US" sz="1800" dirty="0" smtClean="0"/>
              <a:t>secure</a:t>
            </a:r>
          </a:p>
          <a:p>
            <a:pPr marL="0" indent="0">
              <a:buNone/>
            </a:pPr>
            <a:r>
              <a:rPr lang="en-US" sz="1800" dirty="0"/>
              <a:t> </a:t>
            </a:r>
            <a:r>
              <a:rPr lang="en-US" sz="1800" dirty="0" smtClean="0"/>
              <a:t>     data </a:t>
            </a:r>
            <a:r>
              <a:rPr lang="en-US" sz="1800" dirty="0"/>
              <a:t>transmission and counteract cyber threats.</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654463" y="1390762"/>
            <a:ext cx="5178003" cy="3326895"/>
          </a:xfrm>
          <a:prstGeom prst="rect">
            <a:avLst/>
          </a:prstGeom>
        </p:spPr>
      </p:pic>
      <p:pic>
        <p:nvPicPr>
          <p:cNvPr id="5" name="Picture 4"/>
          <p:cNvPicPr>
            <a:picLocks noChangeAspect="1"/>
          </p:cNvPicPr>
          <p:nvPr/>
        </p:nvPicPr>
        <p:blipFill rotWithShape="1">
          <a:blip r:embed="rId3"/>
          <a:srcRect l="17849"/>
          <a:stretch/>
        </p:blipFill>
        <p:spPr>
          <a:xfrm>
            <a:off x="6221513" y="3024214"/>
            <a:ext cx="5389295" cy="3386885"/>
          </a:xfrm>
          <a:prstGeom prst="rect">
            <a:avLst/>
          </a:prstGeom>
        </p:spPr>
      </p:pic>
      <p:sp>
        <p:nvSpPr>
          <p:cNvPr id="6" name="TextBox 5"/>
          <p:cNvSpPr txBox="1"/>
          <p:nvPr/>
        </p:nvSpPr>
        <p:spPr>
          <a:xfrm>
            <a:off x="2314321" y="4875967"/>
            <a:ext cx="1577947" cy="261610"/>
          </a:xfrm>
          <a:prstGeom prst="rect">
            <a:avLst/>
          </a:prstGeom>
          <a:noFill/>
        </p:spPr>
        <p:txBody>
          <a:bodyPr wrap="square" rtlCol="0">
            <a:spAutoFit/>
          </a:bodyPr>
          <a:lstStyle/>
          <a:p>
            <a:r>
              <a:rPr lang="en-IN" sz="1100" dirty="0" smtClean="0">
                <a:solidFill>
                  <a:schemeClr val="tx2">
                    <a:lumMod val="50000"/>
                  </a:schemeClr>
                </a:solidFill>
              </a:rPr>
              <a:t>Deployed on Streamlit</a:t>
            </a:r>
            <a:endParaRPr lang="en-IN" sz="1100" dirty="0">
              <a:solidFill>
                <a:schemeClr val="tx2">
                  <a:lumMod val="50000"/>
                </a:schemeClr>
              </a:solidFill>
            </a:endParaRPr>
          </a:p>
        </p:txBody>
      </p:sp>
      <p:pic>
        <p:nvPicPr>
          <p:cNvPr id="7" name="Picture 6"/>
          <p:cNvPicPr>
            <a:picLocks noChangeAspect="1"/>
          </p:cNvPicPr>
          <p:nvPr/>
        </p:nvPicPr>
        <p:blipFill rotWithShape="1">
          <a:blip r:embed="rId4"/>
          <a:srcRect l="51215" t="21337" b="10635"/>
          <a:stretch/>
        </p:blipFill>
        <p:spPr>
          <a:xfrm>
            <a:off x="8728390" y="702156"/>
            <a:ext cx="2463001" cy="2089826"/>
          </a:xfrm>
          <a:prstGeom prst="rect">
            <a:avLst/>
          </a:prstGeom>
        </p:spPr>
      </p:pic>
      <p:sp>
        <p:nvSpPr>
          <p:cNvPr id="8" name="TextBox 7"/>
          <p:cNvSpPr txBox="1"/>
          <p:nvPr/>
        </p:nvSpPr>
        <p:spPr>
          <a:xfrm>
            <a:off x="5350263" y="5282537"/>
            <a:ext cx="691215" cy="261610"/>
          </a:xfrm>
          <a:prstGeom prst="rect">
            <a:avLst/>
          </a:prstGeom>
          <a:noFill/>
        </p:spPr>
        <p:txBody>
          <a:bodyPr wrap="none" rtlCol="0">
            <a:spAutoFit/>
          </a:bodyPr>
          <a:lstStyle/>
          <a:p>
            <a:r>
              <a:rPr lang="en-IN" sz="1100" dirty="0" smtClean="0">
                <a:solidFill>
                  <a:schemeClr val="tx2">
                    <a:lumMod val="50000"/>
                  </a:schemeClr>
                </a:solidFill>
              </a:rPr>
              <a:t>Code =&gt;</a:t>
            </a:r>
            <a:endParaRPr lang="en-IN" sz="1100" dirty="0">
              <a:solidFill>
                <a:schemeClr val="tx2">
                  <a:lumMod val="50000"/>
                </a:schemeClr>
              </a:solidFill>
            </a:endParaRPr>
          </a:p>
        </p:txBody>
      </p:sp>
      <p:sp>
        <p:nvSpPr>
          <p:cNvPr id="9" name="TextBox 8"/>
          <p:cNvSpPr txBox="1"/>
          <p:nvPr/>
        </p:nvSpPr>
        <p:spPr>
          <a:xfrm>
            <a:off x="6560326" y="1338789"/>
            <a:ext cx="1863011" cy="430887"/>
          </a:xfrm>
          <a:prstGeom prst="rect">
            <a:avLst/>
          </a:prstGeom>
          <a:noFill/>
        </p:spPr>
        <p:txBody>
          <a:bodyPr wrap="none" rtlCol="0">
            <a:spAutoFit/>
          </a:bodyPr>
          <a:lstStyle/>
          <a:p>
            <a:r>
              <a:rPr lang="en-IN" sz="1100" dirty="0" smtClean="0">
                <a:solidFill>
                  <a:schemeClr val="tx2">
                    <a:lumMod val="50000"/>
                  </a:schemeClr>
                </a:solidFill>
              </a:rPr>
              <a:t>Authentication failed </a:t>
            </a:r>
          </a:p>
          <a:p>
            <a:r>
              <a:rPr lang="en-IN" sz="1100" dirty="0" smtClean="0">
                <a:solidFill>
                  <a:schemeClr val="tx2">
                    <a:lumMod val="50000"/>
                  </a:schemeClr>
                </a:solidFill>
              </a:rPr>
              <a:t>Error on wrong passcode =&gt;</a:t>
            </a:r>
            <a:endParaRPr lang="en-IN" sz="1100" dirty="0">
              <a:solidFill>
                <a:schemeClr val="tx2">
                  <a:lumMod val="50000"/>
                </a:schemeClr>
              </a:solidFill>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r>
              <a:rPr lang="en-US" sz="2000" dirty="0"/>
              <a:t>This project effectively meets the growing demand for secure and discreet data transmission by utilizing advanced image steganography. Unlike conventional encryption, which can draw unwanted attention, this technique seamlessly embeds messages within images, rendering them virtually undetectable. The integration of passcode protection further strengthens security, ensuring that only authorized users can access the concealed data. With its lightweight design, high efficiency, and versatility, this approach offers a robust and practical solution for confidential communication across diverse domains, including journalism, </a:t>
            </a:r>
            <a:r>
              <a:rPr lang="en-US" sz="2000" dirty="0" err="1"/>
              <a:t>cybersecurity</a:t>
            </a:r>
            <a:r>
              <a:rPr lang="en-US" sz="2000" dirty="0"/>
              <a:t>, defense, and corporate sectors.</a:t>
            </a: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smtClean="0"/>
              <a:t>GitHub Link</a:t>
            </a:r>
            <a:r>
              <a:rPr lang="en-IN" dirty="0" smtClean="0"/>
              <a:t>: </a:t>
            </a:r>
            <a:r>
              <a:rPr lang="en-IN" dirty="0" smtClean="0">
                <a:hlinkClick r:id="rId2"/>
              </a:rPr>
              <a:t>https://github.com/mohdayaan786/Image-Steganography</a:t>
            </a:r>
            <a:endParaRPr lang="en-IN" dirty="0" smtClean="0"/>
          </a:p>
          <a:p>
            <a:r>
              <a:rPr lang="en-IN" dirty="0" smtClean="0"/>
              <a:t>Live Link:  </a:t>
            </a:r>
            <a:r>
              <a:rPr lang="en-IN" dirty="0" smtClean="0">
                <a:hlinkClick r:id="rId3"/>
              </a:rPr>
              <a:t>https://image-steganography-dpsumkga9sdypyvg27lqny.streamlit.app/</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244</TotalTime>
  <Words>711</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Mohd Ayaan</cp:lastModifiedBy>
  <cp:revision>37</cp:revision>
  <dcterms:created xsi:type="dcterms:W3CDTF">2021-05-26T16:50:10Z</dcterms:created>
  <dcterms:modified xsi:type="dcterms:W3CDTF">2025-02-21T06:20:09Z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