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3"/>
  </p:notesMasterIdLst>
  <p:handoutMasterIdLst>
    <p:handoutMasterId r:id="rId34"/>
  </p:handoutMasterIdLst>
  <p:sldIdLst>
    <p:sldId id="572" r:id="rId13"/>
    <p:sldId id="577" r:id="rId14"/>
    <p:sldId id="579" r:id="rId15"/>
    <p:sldId id="606" r:id="rId16"/>
    <p:sldId id="603" r:id="rId17"/>
    <p:sldId id="610" r:id="rId18"/>
    <p:sldId id="607" r:id="rId19"/>
    <p:sldId id="609" r:id="rId20"/>
    <p:sldId id="611" r:id="rId21"/>
    <p:sldId id="612" r:id="rId22"/>
    <p:sldId id="605" r:id="rId23"/>
    <p:sldId id="619" r:id="rId24"/>
    <p:sldId id="613" r:id="rId25"/>
    <p:sldId id="604" r:id="rId26"/>
    <p:sldId id="608" r:id="rId27"/>
    <p:sldId id="615" r:id="rId28"/>
    <p:sldId id="614" r:id="rId29"/>
    <p:sldId id="618" r:id="rId30"/>
    <p:sldId id="616" r:id="rId31"/>
    <p:sldId id="602" r:id="rId32"/>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86391"/>
  </p:normalViewPr>
  <p:slideViewPr>
    <p:cSldViewPr>
      <p:cViewPr varScale="1">
        <p:scale>
          <a:sx n="51" d="100"/>
          <a:sy n="51" d="100"/>
        </p:scale>
        <p:origin x="48" y="1515"/>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20/10/2023</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20/10/2023</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385919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9.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 id="214748401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hyperlink" Target="https://www.alibabacloud.com/blog/building-a-cloud-native-feed-streaming-system-with-apache-kafka-and-spark-on-alibaba-cloud-part-b-streaming-processing_596925" TargetMode="External"/><Relationship Id="rId2" Type="http://schemas.openxmlformats.org/officeDocument/2006/relationships/hyperlink" Target="https://www.researchgate.net/publication/362328508_Design_and_Development_of_A_Cloud-Based_IDS_using_Apache_Kafka_and_Spark_Streaming" TargetMode="External"/><Relationship Id="rId1" Type="http://schemas.openxmlformats.org/officeDocument/2006/relationships/slideLayout" Target="../slideLayouts/slideLayout37.xml"/><Relationship Id="rId4" Type="http://schemas.openxmlformats.org/officeDocument/2006/relationships/hyperlink" Target="https://aws.amazon.com/blogs/big-data/real-time-stream-processing-using-apache-spark-streaming-and-apache-kafka-on-a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553" y="3124200"/>
            <a:ext cx="10219047" cy="1750095"/>
          </a:xfrm>
        </p:spPr>
        <p:txBody>
          <a:bodyPr/>
          <a:lstStyle/>
          <a:p>
            <a:r>
              <a:rPr lang="en-US" dirty="0"/>
              <a:t>Kafka Based Intrusion Detection System - Synopsis (Phase 1 Review 1)</a:t>
            </a:r>
          </a:p>
        </p:txBody>
      </p:sp>
      <p:sp>
        <p:nvSpPr>
          <p:cNvPr id="5" name="Text Placeholder 4"/>
          <p:cNvSpPr>
            <a:spLocks noGrp="1"/>
          </p:cNvSpPr>
          <p:nvPr>
            <p:ph type="body" sz="quarter" idx="10"/>
          </p:nvPr>
        </p:nvSpPr>
        <p:spPr>
          <a:xfrm>
            <a:off x="1046572" y="5129788"/>
            <a:ext cx="8935628" cy="407987"/>
          </a:xfrm>
        </p:spPr>
        <p:txBody>
          <a:bodyPr/>
          <a:lstStyle/>
          <a:p>
            <a:r>
              <a:rPr lang="en-US" dirty="0"/>
              <a:t>School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250A3E-4F8C-3ED4-BAD7-182013CAA28C}"/>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5B791CEE-D720-C8B5-CD43-67902B84478E}"/>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6.2.Goals:</a:t>
            </a:r>
          </a:p>
        </p:txBody>
      </p:sp>
      <p:sp>
        <p:nvSpPr>
          <p:cNvPr id="4" name="Text Placeholder 3">
            <a:extLst>
              <a:ext uri="{FF2B5EF4-FFF2-40B4-BE49-F238E27FC236}">
                <a16:creationId xmlns:a16="http://schemas.microsoft.com/office/drawing/2014/main" id="{9E934080-7B3C-9AC9-65D6-E37691CB2030}"/>
              </a:ext>
            </a:extLst>
          </p:cNvPr>
          <p:cNvSpPr>
            <a:spLocks noGrp="1"/>
          </p:cNvSpPr>
          <p:nvPr>
            <p:ph type="body" sz="quarter" idx="17"/>
          </p:nvPr>
        </p:nvSpPr>
        <p:spPr>
          <a:xfrm>
            <a:off x="725880" y="1382268"/>
            <a:ext cx="9820200" cy="4093464"/>
          </a:xfrm>
        </p:spPr>
        <p:txBody>
          <a:bodyPr/>
          <a:lstStyle/>
          <a:p>
            <a:pPr marL="0" indent="0">
              <a:buNone/>
            </a:pPr>
            <a:r>
              <a:rPr lang="en-IN" sz="1600" dirty="0">
                <a:solidFill>
                  <a:srgbClr val="00000A"/>
                </a:solidFill>
                <a:effectLst/>
                <a:latin typeface="Times New Roman" panose="02020603050405020304" pitchFamily="18" charset="0"/>
              </a:rPr>
              <a:t>1. Successfully implement a cloud-based IDS using Apache Kafka and Spark Streaming.</a:t>
            </a:r>
          </a:p>
          <a:p>
            <a:pPr marL="0" indent="0">
              <a:buNone/>
            </a:pPr>
            <a:r>
              <a:rPr lang="en-IN" sz="1600" dirty="0">
                <a:solidFill>
                  <a:srgbClr val="000000"/>
                </a:solidFill>
                <a:effectLst/>
                <a:latin typeface="Times New Roman" panose="02020603050405020304" pitchFamily="18" charset="0"/>
              </a:rPr>
              <a:t>2. Achieve a high detection rate with low false positives and false negatives.</a:t>
            </a:r>
          </a:p>
          <a:p>
            <a:pPr marL="0" indent="0">
              <a:buNone/>
            </a:pPr>
            <a:r>
              <a:rPr lang="en-IN" sz="1600" dirty="0">
                <a:solidFill>
                  <a:srgbClr val="000000"/>
                </a:solidFill>
                <a:effectLst/>
                <a:latin typeface="Times New Roman" panose="02020603050405020304" pitchFamily="18" charset="0"/>
              </a:rPr>
              <a:t>3. Provide real-time or near real-time alerts for intrusion attempts.</a:t>
            </a:r>
          </a:p>
          <a:p>
            <a:pPr marL="0" indent="0">
              <a:buNone/>
            </a:pPr>
            <a:r>
              <a:rPr lang="en-IN" sz="1600" dirty="0">
                <a:solidFill>
                  <a:srgbClr val="000000"/>
                </a:solidFill>
                <a:latin typeface="Times New Roman" panose="02020603050405020304" pitchFamily="18" charset="0"/>
              </a:rPr>
              <a:t>4</a:t>
            </a:r>
            <a:r>
              <a:rPr lang="en-IN" sz="1600" dirty="0">
                <a:solidFill>
                  <a:srgbClr val="000000"/>
                </a:solidFill>
                <a:effectLst/>
                <a:latin typeface="Times New Roman" panose="02020603050405020304" pitchFamily="18" charset="0"/>
              </a:rPr>
              <a:t>. Ensure the system can handle a high volume of incoming data while maintaining performance.</a:t>
            </a:r>
          </a:p>
          <a:p>
            <a:pPr marL="0" indent="0">
              <a:buNone/>
            </a:pPr>
            <a:r>
              <a:rPr lang="en-IN" sz="1600" dirty="0">
                <a:solidFill>
                  <a:srgbClr val="000000"/>
                </a:solidFill>
                <a:latin typeface="Times New Roman" panose="02020603050405020304" pitchFamily="18" charset="0"/>
              </a:rPr>
              <a:t>5</a:t>
            </a:r>
            <a:r>
              <a:rPr lang="en-IN" sz="1600" dirty="0">
                <a:solidFill>
                  <a:srgbClr val="000000"/>
                </a:solidFill>
                <a:effectLst/>
                <a:latin typeface="Times New Roman" panose="02020603050405020304" pitchFamily="18" charset="0"/>
              </a:rPr>
              <a:t>. Implement an SMS alerting system for notifying administrators.</a:t>
            </a:r>
          </a:p>
          <a:p>
            <a:pPr marL="0" indent="0">
              <a:buNone/>
            </a:pPr>
            <a:r>
              <a:rPr lang="en-IN" sz="1600" dirty="0">
                <a:solidFill>
                  <a:srgbClr val="000000"/>
                </a:solidFill>
                <a:latin typeface="Times New Roman" panose="02020603050405020304" pitchFamily="18" charset="0"/>
              </a:rPr>
              <a:t>6</a:t>
            </a:r>
            <a:r>
              <a:rPr lang="en-IN" sz="1600" dirty="0">
                <a:solidFill>
                  <a:srgbClr val="000000"/>
                </a:solidFill>
                <a:effectLst/>
                <a:latin typeface="Times New Roman" panose="02020603050405020304" pitchFamily="18" charset="0"/>
              </a:rPr>
              <a:t>. Explore innovative methods for intrusion pattern detection and prevention.</a:t>
            </a:r>
          </a:p>
          <a:p>
            <a:pPr marL="0" indent="0">
              <a:buNone/>
            </a:pPr>
            <a:endParaRPr lang="en-US" dirty="0"/>
          </a:p>
        </p:txBody>
      </p:sp>
    </p:spTree>
    <p:extLst>
      <p:ext uri="{BB962C8B-B14F-4D97-AF65-F5344CB8AC3E}">
        <p14:creationId xmlns:p14="http://schemas.microsoft.com/office/powerpoint/2010/main" val="79820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F1A6D7-3E11-3098-778F-14DDC68D4B67}"/>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AA799554-E7EE-ED18-E45F-66062AA771A0}"/>
              </a:ext>
            </a:extLst>
          </p:cNvPr>
          <p:cNvSpPr>
            <a:spLocks noGrp="1"/>
          </p:cNvSpPr>
          <p:nvPr>
            <p:ph type="title"/>
          </p:nvPr>
        </p:nvSpPr>
        <p:spPr>
          <a:xfrm>
            <a:off x="695400" y="4482"/>
            <a:ext cx="6211927" cy="838202"/>
          </a:xfrm>
        </p:spPr>
        <p:txBody>
          <a:bodyPr/>
          <a:lstStyle/>
          <a:p>
            <a:r>
              <a:rPr lang="en-US" dirty="0">
                <a:solidFill>
                  <a:schemeClr val="tx1"/>
                </a:solidFill>
                <a:latin typeface="Times New Roman" panose="02020603050405020304" pitchFamily="18" charset="0"/>
                <a:cs typeface="Times New Roman" panose="02020603050405020304" pitchFamily="18" charset="0"/>
              </a:rPr>
              <a:t>6.3.Feasibility study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AF26EB7-7094-1570-A54A-FD8919871C24}"/>
              </a:ext>
            </a:extLst>
          </p:cNvPr>
          <p:cNvSpPr>
            <a:spLocks noGrp="1"/>
          </p:cNvSpPr>
          <p:nvPr>
            <p:ph type="body" sz="quarter" idx="17"/>
          </p:nvPr>
        </p:nvSpPr>
        <p:spPr>
          <a:xfrm>
            <a:off x="695400" y="842684"/>
            <a:ext cx="10801201" cy="5251732"/>
          </a:xfrm>
        </p:spPr>
        <p:txBody>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1" i="1" dirty="0">
                <a:solidFill>
                  <a:schemeClr val="tx1"/>
                </a:solidFill>
                <a:latin typeface="Times New Roman" panose="02020603050405020304" pitchFamily="18" charset="0"/>
                <a:cs typeface="Times New Roman" panose="02020603050405020304" pitchFamily="18" charset="0"/>
              </a:rPr>
              <a:t>Tools and Technologies: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The technology stack, including Apache Kafka, Spark Streaming, and Google Cloud, is readily available and well-documented, making it suitable for the project.</a:t>
            </a:r>
          </a:p>
          <a:p>
            <a:pPr marL="0" indent="0" algn="just">
              <a:buNone/>
            </a:pPr>
            <a:r>
              <a:rPr lang="en-US" sz="1600" b="1" i="1" dirty="0">
                <a:solidFill>
                  <a:schemeClr val="tx1"/>
                </a:solidFill>
                <a:latin typeface="Times New Roman" panose="02020603050405020304" pitchFamily="18" charset="0"/>
                <a:cs typeface="Times New Roman" panose="02020603050405020304" pitchFamily="18" charset="0"/>
              </a:rPr>
              <a:t>Scalability:</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The system is designed to handle high volumes of user inputs efficiently and is scalable to accommodate future growth.</a:t>
            </a:r>
          </a:p>
          <a:p>
            <a:pPr marL="0" indent="0" algn="just">
              <a:buNone/>
            </a:pPr>
            <a:r>
              <a:rPr lang="en-US" sz="1600" b="1" i="1" dirty="0">
                <a:solidFill>
                  <a:schemeClr val="tx1"/>
                </a:solidFill>
                <a:latin typeface="Times New Roman" panose="02020603050405020304" pitchFamily="18" charset="0"/>
                <a:cs typeface="Times New Roman" panose="02020603050405020304" pitchFamily="18" charset="0"/>
              </a:rPr>
              <a:t>Cost Analysis: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All the technologies used in developing the system are either free to use or very cost-effective.</a:t>
            </a:r>
          </a:p>
          <a:p>
            <a:pPr marL="0" indent="0" algn="just">
              <a:buNone/>
            </a:pPr>
            <a:r>
              <a:rPr lang="en-US" sz="1600" b="1" i="1" dirty="0">
                <a:solidFill>
                  <a:schemeClr val="tx1"/>
                </a:solidFill>
                <a:latin typeface="Times New Roman" panose="02020603050405020304" pitchFamily="18" charset="0"/>
                <a:cs typeface="Times New Roman" panose="02020603050405020304" pitchFamily="18" charset="0"/>
              </a:rPr>
              <a:t> Return on Investment (ROI):</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The proposed system offers appreciable return on investment in the form of security enhancements and performance improvement.</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b="1" i="1" dirty="0">
                <a:solidFill>
                  <a:schemeClr val="tx1"/>
                </a:solidFill>
                <a:latin typeface="Times New Roman" panose="02020603050405020304" pitchFamily="18" charset="0"/>
                <a:cs typeface="Times New Roman" panose="02020603050405020304" pitchFamily="18" charset="0"/>
              </a:rPr>
              <a:t>System Reliability:</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The proposed system reliably detects and responds to attacks without significant false positives or false negatives.</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8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35C0C-D74C-6F56-1509-A8D18A3B941D}"/>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69733847-528B-CD32-8AA1-4C831EB37958}"/>
              </a:ext>
            </a:extLst>
          </p:cNvPr>
          <p:cNvSpPr>
            <a:spLocks noGrp="1"/>
          </p:cNvSpPr>
          <p:nvPr>
            <p:ph type="title"/>
          </p:nvPr>
        </p:nvSpPr>
        <p:spPr/>
        <p:txBody>
          <a:bodyPr/>
          <a:lstStyle/>
          <a:p>
            <a:br>
              <a:rPr lang="en-IN" dirty="0">
                <a:effectLst/>
              </a:rPr>
            </a:br>
            <a:r>
              <a:rPr lang="en-IN" dirty="0">
                <a:solidFill>
                  <a:schemeClr val="tx1"/>
                </a:solidFill>
                <a:effectLst/>
                <a:latin typeface="Times New Roman" panose="02020603050405020304" pitchFamily="18" charset="0"/>
                <a:cs typeface="Times New Roman" panose="02020603050405020304" pitchFamily="18" charset="0"/>
              </a:rPr>
              <a:t>6.4.</a:t>
            </a:r>
            <a:r>
              <a:rPr lang="en-IN" dirty="0">
                <a:solidFill>
                  <a:srgbClr val="00000A"/>
                </a:solidFill>
                <a:effectLst/>
                <a:latin typeface="Times New Roman" panose="02020603050405020304" pitchFamily="18" charset="0"/>
              </a:rPr>
              <a:t>Alternatives:</a:t>
            </a:r>
            <a:br>
              <a:rPr lang="en-IN" dirty="0">
                <a:solidFill>
                  <a:srgbClr val="00000A"/>
                </a:solidFill>
                <a:effectLst/>
                <a:latin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01876D8D-2CB2-8AD4-F448-5ED07F8F37DF}"/>
              </a:ext>
            </a:extLst>
          </p:cNvPr>
          <p:cNvSpPr>
            <a:spLocks noGrp="1"/>
          </p:cNvSpPr>
          <p:nvPr>
            <p:ph type="body" sz="quarter" idx="17"/>
          </p:nvPr>
        </p:nvSpPr>
        <p:spPr>
          <a:xfrm>
            <a:off x="685240" y="1371600"/>
            <a:ext cx="10801201" cy="4320480"/>
          </a:xfrm>
        </p:spPr>
        <p:txBody>
          <a:bodyPr/>
          <a:lstStyle/>
          <a:p>
            <a:pPr marL="0" indent="0" algn="just">
              <a:buNone/>
            </a:pPr>
            <a:r>
              <a:rPr lang="en-IN" sz="1600" b="1" dirty="0">
                <a:solidFill>
                  <a:srgbClr val="000000"/>
                </a:solidFill>
                <a:latin typeface="Times New Roman" panose="02020603050405020304" pitchFamily="18" charset="0"/>
              </a:rPr>
              <a:t>1. </a:t>
            </a:r>
            <a:r>
              <a:rPr lang="en-IN" sz="1600" b="1" dirty="0">
                <a:solidFill>
                  <a:srgbClr val="000000"/>
                </a:solidFill>
                <a:effectLst/>
                <a:latin typeface="Times New Roman" panose="02020603050405020304" pitchFamily="18" charset="0"/>
              </a:rPr>
              <a:t>Use Existing Cloud-Based IDS Solutions:</a:t>
            </a:r>
          </a:p>
          <a:p>
            <a:pPr marL="0" indent="0" algn="just">
              <a:buNone/>
            </a:pPr>
            <a:r>
              <a:rPr lang="en-IN" sz="1600" dirty="0">
                <a:solidFill>
                  <a:srgbClr val="000000"/>
                </a:solidFill>
                <a:latin typeface="Times New Roman" panose="02020603050405020304" pitchFamily="18" charset="0"/>
              </a:rPr>
              <a:t>-</a:t>
            </a:r>
            <a:r>
              <a:rPr lang="en-IN" sz="1600" dirty="0">
                <a:solidFill>
                  <a:srgbClr val="000000"/>
                </a:solidFill>
                <a:effectLst/>
                <a:latin typeface="Times New Roman" panose="02020603050405020304" pitchFamily="18" charset="0"/>
              </a:rPr>
              <a:t>consider using existing cloud-based IDS solutions may be quicker to implement but might not provide the level of customisation </a:t>
            </a:r>
          </a:p>
          <a:p>
            <a:pPr marL="0" indent="0" algn="just">
              <a:buNone/>
            </a:pPr>
            <a:r>
              <a:rPr lang="en-IN" sz="1600" b="1" dirty="0">
                <a:solidFill>
                  <a:srgbClr val="000000"/>
                </a:solidFill>
                <a:effectLst/>
                <a:latin typeface="Times New Roman" panose="02020603050405020304" pitchFamily="18" charset="0"/>
              </a:rPr>
              <a:t>2. Choose Different Data Processing Tools:</a:t>
            </a:r>
          </a:p>
          <a:p>
            <a:pPr marL="0" indent="0" algn="just">
              <a:buNone/>
            </a:pPr>
            <a:r>
              <a:rPr lang="en-IN" sz="1600" dirty="0">
                <a:solidFill>
                  <a:srgbClr val="000000"/>
                </a:solidFill>
                <a:effectLst/>
                <a:latin typeface="Times New Roman" panose="02020603050405020304" pitchFamily="18" charset="0"/>
              </a:rPr>
              <a:t>-While Apache Kafka and Spark Streaming are excellent choices, other data processing tools could be considered, depending on specific project requirements and expertise.</a:t>
            </a:r>
          </a:p>
          <a:p>
            <a:pPr marL="0" indent="0" algn="just">
              <a:buNone/>
            </a:pPr>
            <a:r>
              <a:rPr lang="en-IN" sz="1600" b="1" dirty="0">
                <a:solidFill>
                  <a:srgbClr val="000000"/>
                </a:solidFill>
                <a:effectLst/>
                <a:latin typeface="Times New Roman" panose="02020603050405020304" pitchFamily="18" charset="0"/>
              </a:rPr>
              <a:t>3. Focus on a Single Detection Method: </a:t>
            </a:r>
          </a:p>
          <a:p>
            <a:pPr marL="0" indent="0" algn="just">
              <a:buNone/>
            </a:pPr>
            <a:r>
              <a:rPr lang="en-IN" sz="1600" dirty="0">
                <a:solidFill>
                  <a:srgbClr val="000000"/>
                </a:solidFill>
                <a:effectLst/>
                <a:latin typeface="Times New Roman" panose="02020603050405020304" pitchFamily="18" charset="0"/>
              </a:rPr>
              <a:t>-Rather than combining signature-based and anomaly-based detection, the project could focus on one method to simplify the system. However, this might result in lower detection accuracy.</a:t>
            </a:r>
          </a:p>
          <a:p>
            <a:pPr marL="0" indent="0">
              <a:buNone/>
            </a:pPr>
            <a:endParaRPr lang="en-IN" dirty="0">
              <a:solidFill>
                <a:srgbClr val="000000"/>
              </a:solidFill>
              <a:effectLst/>
              <a:latin typeface="Times New Roman" panose="02020603050405020304" pitchFamily="18" charset="0"/>
            </a:endParaRPr>
          </a:p>
          <a:p>
            <a:pPr marL="0" indent="0">
              <a:buNone/>
            </a:pPr>
            <a:endParaRPr lang="en-IN"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30404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A6187D-4809-5BB3-D8E3-FE0F689CBFA4}"/>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8346BAA6-C6E0-301E-BDAC-E5E886DC540B}"/>
              </a:ext>
            </a:extLst>
          </p:cNvPr>
          <p:cNvSpPr>
            <a:spLocks noGrp="1"/>
          </p:cNvSpPr>
          <p:nvPr>
            <p:ph type="title"/>
          </p:nvPr>
        </p:nvSpPr>
        <p:spPr/>
        <p:txBody>
          <a:bodyPr/>
          <a:lstStyle/>
          <a:p>
            <a:br>
              <a:rPr lang="en-IN" dirty="0">
                <a:effectLst/>
              </a:rPr>
            </a:br>
            <a:r>
              <a:rPr lang="en-IN" dirty="0">
                <a:solidFill>
                  <a:schemeClr val="tx1"/>
                </a:solidFill>
                <a:effectLst/>
                <a:latin typeface="Times New Roman" panose="02020603050405020304" pitchFamily="18" charset="0"/>
                <a:cs typeface="Times New Roman" panose="02020603050405020304" pitchFamily="18" charset="0"/>
              </a:rPr>
              <a:t>6.5.</a:t>
            </a:r>
            <a:r>
              <a:rPr lang="en-IN" dirty="0">
                <a:solidFill>
                  <a:srgbClr val="00000A"/>
                </a:solidFill>
                <a:effectLst/>
                <a:latin typeface="Times New Roman" panose="02020603050405020304" pitchFamily="18" charset="0"/>
              </a:rPr>
              <a:t>Budget:</a:t>
            </a:r>
            <a:br>
              <a:rPr lang="en-IN" dirty="0">
                <a:solidFill>
                  <a:srgbClr val="00000A"/>
                </a:solidFill>
                <a:effectLst/>
                <a:latin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88A68E31-A3F9-6CEB-4316-127949B5F1E9}"/>
              </a:ext>
            </a:extLst>
          </p:cNvPr>
          <p:cNvSpPr>
            <a:spLocks noGrp="1"/>
          </p:cNvSpPr>
          <p:nvPr>
            <p:ph type="body" sz="quarter" idx="17"/>
          </p:nvPr>
        </p:nvSpPr>
        <p:spPr>
          <a:xfrm>
            <a:off x="695399" y="1268760"/>
            <a:ext cx="10801201" cy="4320480"/>
          </a:xfrm>
        </p:spPr>
        <p:txBody>
          <a:bodyPr/>
          <a:lstStyle/>
          <a:p>
            <a:pPr marL="0" indent="0" algn="just">
              <a:buNone/>
            </a:pPr>
            <a:r>
              <a:rPr lang="en-IN" sz="1600" b="1" dirty="0">
                <a:solidFill>
                  <a:srgbClr val="000000"/>
                </a:solidFill>
                <a:latin typeface="Times New Roman" panose="02020603050405020304" pitchFamily="18" charset="0"/>
              </a:rPr>
              <a:t>1.</a:t>
            </a:r>
            <a:r>
              <a:rPr lang="en-IN" sz="1600" b="1" dirty="0">
                <a:solidFill>
                  <a:srgbClr val="000000"/>
                </a:solidFill>
                <a:effectLst/>
                <a:latin typeface="Times New Roman" panose="02020603050405020304" pitchFamily="18" charset="0"/>
              </a:rPr>
              <a:t>  Cloud Infrastructure: </a:t>
            </a:r>
          </a:p>
          <a:p>
            <a:pPr marL="0" indent="0" algn="just">
              <a:buNone/>
            </a:pPr>
            <a:r>
              <a:rPr lang="en-IN" sz="1600" dirty="0">
                <a:solidFill>
                  <a:srgbClr val="000000"/>
                </a:solidFill>
                <a:effectLst/>
                <a:latin typeface="Times New Roman" panose="02020603050405020304" pitchFamily="18" charset="0"/>
              </a:rPr>
              <a:t>   Costs for cloud resources (e.g., virtual machines, storage, network, and security services).</a:t>
            </a:r>
          </a:p>
          <a:p>
            <a:pPr marL="0" indent="0" algn="just">
              <a:buNone/>
            </a:pPr>
            <a:r>
              <a:rPr lang="en-IN" sz="1600" b="1" dirty="0">
                <a:solidFill>
                  <a:srgbClr val="000000"/>
                </a:solidFill>
                <a:latin typeface="Times New Roman" panose="02020603050405020304" pitchFamily="18" charset="0"/>
              </a:rPr>
              <a:t>2. </a:t>
            </a:r>
            <a:r>
              <a:rPr lang="en-IN" sz="1600" b="1" dirty="0">
                <a:solidFill>
                  <a:srgbClr val="000000"/>
                </a:solidFill>
                <a:effectLst/>
                <a:latin typeface="Times New Roman" panose="02020603050405020304" pitchFamily="18" charset="0"/>
              </a:rPr>
              <a:t>Software and Licensing:</a:t>
            </a:r>
          </a:p>
          <a:p>
            <a:pPr marL="0" indent="0" algn="just">
              <a:buNone/>
            </a:pPr>
            <a:r>
              <a:rPr lang="en-IN" sz="1600" dirty="0">
                <a:solidFill>
                  <a:srgbClr val="000000"/>
                </a:solidFill>
                <a:effectLst/>
                <a:latin typeface="Times New Roman" panose="02020603050405020304" pitchFamily="18" charset="0"/>
              </a:rPr>
              <a:t>   Costs for software licenses, especially for proprietary tools or libraries.</a:t>
            </a:r>
          </a:p>
          <a:p>
            <a:pPr marL="0" indent="0" algn="just">
              <a:buNone/>
            </a:pPr>
            <a:r>
              <a:rPr lang="en-IN" sz="1600" b="1" dirty="0">
                <a:solidFill>
                  <a:srgbClr val="000000"/>
                </a:solidFill>
                <a:effectLst/>
                <a:latin typeface="Times New Roman" panose="02020603050405020304" pitchFamily="18" charset="0"/>
              </a:rPr>
              <a:t>3. Testing and Quality Assurance: </a:t>
            </a:r>
          </a:p>
          <a:p>
            <a:pPr marL="0" indent="0" algn="just">
              <a:buNone/>
            </a:pPr>
            <a:r>
              <a:rPr lang="en-IN" sz="1600" dirty="0">
                <a:solidFill>
                  <a:srgbClr val="000000"/>
                </a:solidFill>
                <a:latin typeface="Times New Roman" panose="02020603050405020304" pitchFamily="18" charset="0"/>
              </a:rPr>
              <a:t>   </a:t>
            </a:r>
            <a:r>
              <a:rPr lang="en-IN" sz="1600" dirty="0">
                <a:solidFill>
                  <a:srgbClr val="000000"/>
                </a:solidFill>
                <a:effectLst/>
                <a:latin typeface="Times New Roman" panose="02020603050405020304" pitchFamily="18" charset="0"/>
              </a:rPr>
              <a:t>Expenses for testing the IDS, including setting up testing environments and tools.</a:t>
            </a:r>
          </a:p>
          <a:p>
            <a:pPr marL="0" indent="0" algn="just">
              <a:buNone/>
            </a:pPr>
            <a:r>
              <a:rPr lang="en-IN" sz="1600" dirty="0">
                <a:solidFill>
                  <a:srgbClr val="000000"/>
                </a:solidFill>
                <a:latin typeface="Times New Roman" panose="02020603050405020304" pitchFamily="18" charset="0"/>
              </a:rPr>
              <a:t>4.</a:t>
            </a:r>
            <a:r>
              <a:rPr lang="en-IN" sz="1600" dirty="0">
                <a:solidFill>
                  <a:srgbClr val="000000"/>
                </a:solidFill>
                <a:effectLst/>
                <a:latin typeface="Times New Roman" panose="02020603050405020304" pitchFamily="18" charset="0"/>
              </a:rPr>
              <a:t> </a:t>
            </a:r>
            <a:r>
              <a:rPr lang="en-IN" sz="1600" b="1" dirty="0">
                <a:solidFill>
                  <a:srgbClr val="000000"/>
                </a:solidFill>
                <a:effectLst/>
                <a:latin typeface="Times New Roman" panose="02020603050405020304" pitchFamily="18" charset="0"/>
              </a:rPr>
              <a:t> SMS Alerting Service:</a:t>
            </a:r>
          </a:p>
          <a:p>
            <a:pPr marL="0" indent="0" algn="just">
              <a:buNone/>
            </a:pPr>
            <a:r>
              <a:rPr lang="en-IN" sz="1600" dirty="0">
                <a:solidFill>
                  <a:srgbClr val="000000"/>
                </a:solidFill>
                <a:effectLst/>
                <a:latin typeface="Times New Roman" panose="02020603050405020304" pitchFamily="18" charset="0"/>
              </a:rPr>
              <a:t>   Costs for SMS alerting services used to send notifications.</a:t>
            </a:r>
          </a:p>
          <a:p>
            <a:pPr marL="0" indent="0" algn="just">
              <a:buNone/>
            </a:pPr>
            <a:r>
              <a:rPr lang="en-IN" sz="1600" dirty="0">
                <a:solidFill>
                  <a:srgbClr val="000000"/>
                </a:solidFill>
                <a:effectLst/>
                <a:latin typeface="Times New Roman" panose="02020603050405020304" pitchFamily="18" charset="0"/>
              </a:rPr>
              <a:t>5. </a:t>
            </a:r>
            <a:r>
              <a:rPr lang="en-IN" sz="1600" b="1" dirty="0">
                <a:solidFill>
                  <a:srgbClr val="000000"/>
                </a:solidFill>
                <a:effectLst/>
                <a:latin typeface="Times New Roman" panose="02020603050405020304" pitchFamily="18" charset="0"/>
              </a:rPr>
              <a:t>Training and Documentation: </a:t>
            </a:r>
          </a:p>
          <a:p>
            <a:pPr marL="0" indent="0" algn="just">
              <a:buNone/>
            </a:pPr>
            <a:r>
              <a:rPr lang="en-IN" sz="1600" dirty="0">
                <a:solidFill>
                  <a:srgbClr val="000000"/>
                </a:solidFill>
                <a:latin typeface="Times New Roman" panose="02020603050405020304" pitchFamily="18" charset="0"/>
              </a:rPr>
              <a:t>   </a:t>
            </a:r>
            <a:r>
              <a:rPr lang="en-IN" sz="1600" dirty="0">
                <a:solidFill>
                  <a:srgbClr val="000000"/>
                </a:solidFill>
                <a:effectLst/>
                <a:latin typeface="Times New Roman" panose="02020603050405020304" pitchFamily="18" charset="0"/>
              </a:rPr>
              <a:t>Budget for training the operations team and creating documentation.</a:t>
            </a:r>
          </a:p>
          <a:p>
            <a:pPr marL="0" indent="0">
              <a:buNone/>
            </a:pPr>
            <a:endParaRPr lang="en-IN" sz="1600" dirty="0">
              <a:solidFill>
                <a:srgbClr val="000000"/>
              </a:solidFill>
              <a:effectLst/>
              <a:latin typeface="Times New Roman" panose="02020603050405020304" pitchFamily="18" charset="0"/>
            </a:endParaRPr>
          </a:p>
          <a:p>
            <a:pPr marL="0" indent="0">
              <a:buNone/>
            </a:pPr>
            <a:endParaRPr lang="en-IN" sz="1600" dirty="0">
              <a:solidFill>
                <a:srgbClr val="000000"/>
              </a:solidFill>
              <a:effectLst/>
              <a:latin typeface="Times New Roman" panose="02020603050405020304" pitchFamily="18" charset="0"/>
            </a:endParaRPr>
          </a:p>
          <a:p>
            <a:pPr marL="0" indent="0">
              <a:buNone/>
            </a:pPr>
            <a:endParaRPr lang="en-IN"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405091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687B31-1146-DB40-6DCC-4925CFEA713A}"/>
              </a:ext>
            </a:extLst>
          </p:cNvPr>
          <p:cNvSpPr>
            <a:spLocks noGrp="1"/>
          </p:cNvSpPr>
          <p:nvPr>
            <p:ph type="sldNum" sz="quarter" idx="14"/>
          </p:nvPr>
        </p:nvSpPr>
        <p:spPr/>
        <p:txBody>
          <a:bodyPr/>
          <a:lstStyle/>
          <a:p>
            <a:fld id="{45A3C14A-F937-4231-B6F1-40B429FAFB2F}" type="slidenum">
              <a:rPr lang="en-NZ" smtClean="0"/>
              <a:pPr/>
              <a:t>14</a:t>
            </a:fld>
            <a:endParaRPr lang="en-NZ" dirty="0"/>
          </a:p>
        </p:txBody>
      </p:sp>
      <p:sp>
        <p:nvSpPr>
          <p:cNvPr id="3" name="Title 2">
            <a:extLst>
              <a:ext uri="{FF2B5EF4-FFF2-40B4-BE49-F238E27FC236}">
                <a16:creationId xmlns:a16="http://schemas.microsoft.com/office/drawing/2014/main" id="{84C5AE18-94A7-C041-F8E9-C89F1F53E047}"/>
              </a:ext>
            </a:extLst>
          </p:cNvPr>
          <p:cNvSpPr>
            <a:spLocks noGrp="1"/>
          </p:cNvSpPr>
          <p:nvPr>
            <p:ph type="title"/>
          </p:nvPr>
        </p:nvSpPr>
        <p:spPr>
          <a:xfrm>
            <a:off x="690918" y="4482"/>
            <a:ext cx="6211927" cy="838202"/>
          </a:xfrm>
        </p:spPr>
        <p:txBody>
          <a:bodyPr/>
          <a:lstStyle/>
          <a:p>
            <a:r>
              <a:rPr lang="en-US" dirty="0">
                <a:solidFill>
                  <a:schemeClr val="tx1"/>
                </a:solidFill>
                <a:latin typeface="Times New Roman" panose="02020603050405020304" pitchFamily="18" charset="0"/>
                <a:cs typeface="Times New Roman" panose="02020603050405020304" pitchFamily="18" charset="0"/>
              </a:rPr>
              <a:t>6.6.Key deliverables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AE44B78-0CF7-0A38-E6FE-56FF25312652}"/>
              </a:ext>
            </a:extLst>
          </p:cNvPr>
          <p:cNvSpPr>
            <a:spLocks noGrp="1"/>
          </p:cNvSpPr>
          <p:nvPr>
            <p:ph type="body" sz="quarter" idx="17"/>
          </p:nvPr>
        </p:nvSpPr>
        <p:spPr>
          <a:xfrm>
            <a:off x="695400" y="842684"/>
            <a:ext cx="10801201" cy="5251732"/>
          </a:xfrm>
        </p:spPr>
        <p:txBody>
          <a:bodyPr/>
          <a:lstStyle/>
          <a:p>
            <a:pPr marL="0" indent="0" algn="just">
              <a:buNone/>
            </a:pPr>
            <a:r>
              <a:rPr lang="en-US" sz="1600" b="1" i="1" dirty="0">
                <a:solidFill>
                  <a:schemeClr val="tx1"/>
                </a:solidFill>
                <a:latin typeface="Times New Roman" panose="02020603050405020304" pitchFamily="18" charset="0"/>
                <a:cs typeface="Times New Roman" panose="02020603050405020304" pitchFamily="18" charset="0"/>
              </a:rPr>
              <a:t> 1.  Cloud Based IDS: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Implementation of a cloud-based Intrusion Detection System (IDS) for monitoring and evaluating REST architecture-based web services against various attacks.</a:t>
            </a:r>
          </a:p>
          <a:p>
            <a:pPr marL="0" indent="0" algn="just">
              <a:buNone/>
            </a:pPr>
            <a:r>
              <a:rPr lang="en-US" sz="1600" b="1" i="1" dirty="0">
                <a:solidFill>
                  <a:schemeClr val="tx1"/>
                </a:solidFill>
                <a:latin typeface="Times New Roman" panose="02020603050405020304" pitchFamily="18" charset="0"/>
                <a:cs typeface="Times New Roman" panose="02020603050405020304" pitchFamily="18" charset="0"/>
              </a:rPr>
              <a:t>2.  Integration with Apache Kafka and Spark Streaming:</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Seamless integration with Apache Kafka and Spark Streaming to enhance attack detection and response processing.</a:t>
            </a:r>
          </a:p>
          <a:p>
            <a:pPr marL="0" indent="0" algn="just">
              <a:buNone/>
            </a:pPr>
            <a:r>
              <a:rPr lang="en-US" sz="1600" b="1" i="1" dirty="0">
                <a:solidFill>
                  <a:schemeClr val="tx1"/>
                </a:solidFill>
                <a:latin typeface="Times New Roman" panose="02020603050405020304" pitchFamily="18" charset="0"/>
                <a:cs typeface="Times New Roman" panose="02020603050405020304" pitchFamily="18" charset="0"/>
              </a:rPr>
              <a:t>3.  Attack Detecting Algorithms: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Implementation of robust attack detection algorithms, including:</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Detection of HTTP flood attacks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Identification of SQL injection (SQLi) attempts</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Recognition of Cross-site scripting (XSS) attacks</a:t>
            </a:r>
          </a:p>
          <a:p>
            <a:pPr marL="0" indent="0" algn="just">
              <a:buNone/>
            </a:pPr>
            <a:r>
              <a:rPr lang="en-US" sz="1600" b="1" i="1" dirty="0">
                <a:solidFill>
                  <a:schemeClr val="tx1"/>
                </a:solidFill>
                <a:latin typeface="Times New Roman" panose="02020603050405020304" pitchFamily="18" charset="0"/>
                <a:cs typeface="Times New Roman" panose="02020603050405020304" pitchFamily="18" charset="0"/>
              </a:rPr>
              <a:t>4.  Alerting System:</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 - Implementation of an alerting system capable of generating real-time SMS alerts upon detecting intrusion attempts.</a:t>
            </a:r>
          </a:p>
        </p:txBody>
      </p:sp>
    </p:spTree>
    <p:extLst>
      <p:ext uri="{BB962C8B-B14F-4D97-AF65-F5344CB8AC3E}">
        <p14:creationId xmlns:p14="http://schemas.microsoft.com/office/powerpoint/2010/main" val="167595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241DC7-F4F5-4BE8-A64B-9289A51129FC}"/>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
        <p:nvSpPr>
          <p:cNvPr id="3" name="Title 2">
            <a:extLst>
              <a:ext uri="{FF2B5EF4-FFF2-40B4-BE49-F238E27FC236}">
                <a16:creationId xmlns:a16="http://schemas.microsoft.com/office/drawing/2014/main" id="{DA037A92-49D0-2802-6E12-153C0E12D594}"/>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6.7.NECESSARY MATERIALS</a:t>
            </a:r>
          </a:p>
        </p:txBody>
      </p:sp>
      <p:sp>
        <p:nvSpPr>
          <p:cNvPr id="4" name="Text Placeholder 3">
            <a:extLst>
              <a:ext uri="{FF2B5EF4-FFF2-40B4-BE49-F238E27FC236}">
                <a16:creationId xmlns:a16="http://schemas.microsoft.com/office/drawing/2014/main" id="{E1704D0C-5B9F-AD8A-D280-8E9FDAEE1BA7}"/>
              </a:ext>
            </a:extLst>
          </p:cNvPr>
          <p:cNvSpPr>
            <a:spLocks noGrp="1"/>
          </p:cNvSpPr>
          <p:nvPr>
            <p:ph type="body" sz="quarter" idx="17"/>
          </p:nvPr>
        </p:nvSpPr>
        <p:spPr>
          <a:xfrm>
            <a:off x="695400" y="1371600"/>
            <a:ext cx="10801201" cy="4722816"/>
          </a:xfrm>
        </p:spPr>
        <p:txBody>
          <a:bodyPr/>
          <a:lstStyle/>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1. Cloud-infrastructure: </a:t>
            </a:r>
            <a:r>
              <a:rPr lang="en-US" sz="1600" dirty="0">
                <a:solidFill>
                  <a:schemeClr val="tx1"/>
                </a:solidFill>
                <a:latin typeface="Times New Roman" panose="02020603050405020304" pitchFamily="18" charset="0"/>
                <a:cs typeface="Times New Roman" panose="02020603050405020304" pitchFamily="18" charset="0"/>
              </a:rPr>
              <a:t>for VMs, servers, storage etc.</a:t>
            </a: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2.Operating system: </a:t>
            </a:r>
            <a:r>
              <a:rPr lang="en-US" sz="1600" dirty="0">
                <a:solidFill>
                  <a:schemeClr val="tx1"/>
                </a:solidFill>
                <a:latin typeface="Times New Roman" panose="02020603050405020304" pitchFamily="18" charset="0"/>
                <a:cs typeface="Times New Roman" panose="02020603050405020304" pitchFamily="18" charset="0"/>
              </a:rPr>
              <a:t>Windows, Linux.</a:t>
            </a: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3.Apache Kafka: </a:t>
            </a:r>
            <a:r>
              <a:rPr lang="en-US" sz="1600" dirty="0">
                <a:solidFill>
                  <a:schemeClr val="tx1"/>
                </a:solidFill>
                <a:latin typeface="Times New Roman" panose="02020603050405020304" pitchFamily="18" charset="0"/>
                <a:cs typeface="Times New Roman" panose="02020603050405020304" pitchFamily="18" charset="0"/>
              </a:rPr>
              <a:t>ingest, process, and analyze real-time security data from multiple sources.</a:t>
            </a: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4.Kafka producer : </a:t>
            </a:r>
            <a:r>
              <a:rPr lang="en-US" sz="1600" dirty="0">
                <a:solidFill>
                  <a:schemeClr val="tx1"/>
                </a:solidFill>
                <a:latin typeface="Times New Roman" panose="02020603050405020304" pitchFamily="18" charset="0"/>
                <a:cs typeface="Times New Roman" panose="02020603050405020304" pitchFamily="18" charset="0"/>
              </a:rPr>
              <a:t>ingest data and send to Kafka topics for further processing.</a:t>
            </a: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5.Kafka topics: </a:t>
            </a:r>
            <a:r>
              <a:rPr lang="en-US" sz="1600" dirty="0">
                <a:solidFill>
                  <a:schemeClr val="tx1"/>
                </a:solidFill>
                <a:latin typeface="Times New Roman" panose="02020603050405020304" pitchFamily="18" charset="0"/>
                <a:cs typeface="Times New Roman" panose="02020603050405020304" pitchFamily="18" charset="0"/>
              </a:rPr>
              <a:t>group each data according to their topics like GET, POST, PUT, DELETE.</a:t>
            </a: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6.Spark Streaming Job: </a:t>
            </a:r>
            <a:r>
              <a:rPr lang="en-US" sz="1600" dirty="0">
                <a:solidFill>
                  <a:schemeClr val="tx1"/>
                </a:solidFill>
                <a:latin typeface="Times New Roman" panose="02020603050405020304" pitchFamily="18" charset="0"/>
                <a:cs typeface="Times New Roman" panose="02020603050405020304" pitchFamily="18" charset="0"/>
              </a:rPr>
              <a:t>Develop Spark Streaming applications to consume and process data from Kafka topics </a:t>
            </a:r>
          </a:p>
          <a:p>
            <a:pPr marL="0" indent="0" algn="just">
              <a:lnSpc>
                <a:spcPct val="115000"/>
              </a:lnSpc>
              <a:spcAft>
                <a:spcPts val="1000"/>
              </a:spcAft>
              <a:buNone/>
              <a:tabLst>
                <a:tab pos="857250" algn="l"/>
              </a:tabLst>
            </a:pPr>
            <a:r>
              <a:rPr lang="en-US" sz="16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7.Data Storage: </a:t>
            </a:r>
            <a:r>
              <a:rPr lang="en-US"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storage solution to store processed data, logs, and historical data for analysis and reporting. </a:t>
            </a:r>
          </a:p>
          <a:p>
            <a:pPr marL="0" indent="0" algn="just">
              <a:lnSpc>
                <a:spcPct val="115000"/>
              </a:lnSpc>
              <a:spcAft>
                <a:spcPts val="1000"/>
              </a:spcAft>
              <a:buNone/>
              <a:tabLst>
                <a:tab pos="857250" algn="l"/>
              </a:tabLst>
            </a:pPr>
            <a:r>
              <a:rPr lang="en-IN" sz="1600" b="1"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8</a:t>
            </a:r>
            <a:r>
              <a:rPr lang="en-IN" sz="16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.Visualization and Dashboards: </a:t>
            </a:r>
            <a:r>
              <a:rPr lang="en-IN"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For generating reports for analytical purposes. </a:t>
            </a:r>
          </a:p>
          <a:p>
            <a:pPr marL="0" indent="0" algn="just">
              <a:lnSpc>
                <a:spcPct val="115000"/>
              </a:lnSpc>
              <a:spcAft>
                <a:spcPts val="1000"/>
              </a:spcAft>
              <a:buNone/>
              <a:tabLst>
                <a:tab pos="857250" algn="l"/>
              </a:tabLst>
            </a:pPr>
            <a:r>
              <a:rPr lang="en-US" sz="1600" b="1" dirty="0">
                <a:solidFill>
                  <a:srgbClr val="00000A"/>
                </a:solidFill>
                <a:effectLst/>
                <a:latin typeface="Times New Roman" panose="02020603050405020304" pitchFamily="18" charset="0"/>
                <a:ea typeface="Calibri" panose="020F0502020204030204" pitchFamily="34" charset="0"/>
                <a:cs typeface="Arial" panose="020B0604020202020204" pitchFamily="34" charset="0"/>
              </a:rPr>
              <a:t>9.</a:t>
            </a:r>
            <a:r>
              <a:rPr lang="en-US" sz="16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Alerting and Notification System: </a:t>
            </a:r>
            <a:r>
              <a:rPr lang="en-US"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Set up an alerting and notification system to send alerts to security personnel when suspicious activities are detected.</a:t>
            </a:r>
            <a:endParaRPr lang="en-IN"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857250" algn="l"/>
              </a:tabLst>
            </a:pPr>
            <a:endParaRPr lang="en-IN"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64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16</a:t>
            </a:fld>
            <a:endParaRPr lang="en-NZ" dirty="0"/>
          </a:p>
        </p:txBody>
      </p:sp>
      <p:sp>
        <p:nvSpPr>
          <p:cNvPr id="3" name="Title 2"/>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6.8.Methodology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7"/>
          </p:nvPr>
        </p:nvSpPr>
        <p:spPr/>
        <p:txBody>
          <a:bodyPr/>
          <a:lstStyle/>
          <a:p>
            <a:pPr algn="just"/>
            <a:r>
              <a:rPr lang="en-US" sz="1600" b="1" dirty="0">
                <a:solidFill>
                  <a:schemeClr val="tx1"/>
                </a:solidFill>
                <a:latin typeface="Times New Roman" panose="02020603050405020304" pitchFamily="18" charset="0"/>
                <a:cs typeface="Times New Roman" panose="02020603050405020304" pitchFamily="18" charset="0"/>
              </a:rPr>
              <a:t>Requirements Gathering:</a:t>
            </a:r>
            <a:r>
              <a:rPr lang="en-US" sz="1600" dirty="0">
                <a:solidFill>
                  <a:schemeClr val="tx1"/>
                </a:solidFill>
                <a:latin typeface="Times New Roman" panose="02020603050405020304" pitchFamily="18" charset="0"/>
                <a:cs typeface="Times New Roman" panose="02020603050405020304" pitchFamily="18" charset="0"/>
              </a:rPr>
              <a:t> Understand attack types, performance needs, and constraints.</a:t>
            </a:r>
          </a:p>
          <a:p>
            <a:pPr algn="just"/>
            <a:r>
              <a:rPr lang="en-US" sz="1600" b="1" dirty="0">
                <a:solidFill>
                  <a:schemeClr val="tx1"/>
                </a:solidFill>
                <a:latin typeface="Times New Roman" panose="02020603050405020304" pitchFamily="18" charset="0"/>
                <a:cs typeface="Times New Roman" panose="02020603050405020304" pitchFamily="18" charset="0"/>
              </a:rPr>
              <a:t>System Design:</a:t>
            </a:r>
            <a:r>
              <a:rPr lang="en-US" sz="1600" dirty="0">
                <a:solidFill>
                  <a:schemeClr val="tx1"/>
                </a:solidFill>
                <a:latin typeface="Times New Roman" panose="02020603050405020304" pitchFamily="18" charset="0"/>
                <a:cs typeface="Times New Roman" panose="02020603050405020304" pitchFamily="18" charset="0"/>
              </a:rPr>
              <a:t> Select components and define architecture.</a:t>
            </a:r>
          </a:p>
          <a:p>
            <a:pPr algn="just"/>
            <a:r>
              <a:rPr lang="en-US" sz="1600" b="1" dirty="0">
                <a:solidFill>
                  <a:schemeClr val="tx1"/>
                </a:solidFill>
                <a:latin typeface="Times New Roman" panose="02020603050405020304" pitchFamily="18" charset="0"/>
                <a:cs typeface="Times New Roman" panose="02020603050405020304" pitchFamily="18" charset="0"/>
              </a:rPr>
              <a:t>Development:</a:t>
            </a:r>
            <a:r>
              <a:rPr lang="en-US" sz="1600" dirty="0">
                <a:solidFill>
                  <a:schemeClr val="tx1"/>
                </a:solidFill>
                <a:latin typeface="Times New Roman" panose="02020603050405020304" pitchFamily="18" charset="0"/>
                <a:cs typeface="Times New Roman" panose="02020603050405020304" pitchFamily="18" charset="0"/>
              </a:rPr>
              <a:t> Implement data collection, preprocessing, anomaly detection, and alerting modules.</a:t>
            </a:r>
          </a:p>
          <a:p>
            <a:pPr algn="just"/>
            <a:r>
              <a:rPr lang="en-US" sz="1600" b="1" dirty="0">
                <a:solidFill>
                  <a:schemeClr val="tx1"/>
                </a:solidFill>
                <a:latin typeface="Times New Roman" panose="02020603050405020304" pitchFamily="18" charset="0"/>
                <a:cs typeface="Times New Roman" panose="02020603050405020304" pitchFamily="18" charset="0"/>
              </a:rPr>
              <a:t>Testing:</a:t>
            </a:r>
            <a:r>
              <a:rPr lang="en-US" sz="1600" dirty="0">
                <a:solidFill>
                  <a:schemeClr val="tx1"/>
                </a:solidFill>
                <a:latin typeface="Times New Roman" panose="02020603050405020304" pitchFamily="18" charset="0"/>
                <a:cs typeface="Times New Roman" panose="02020603050405020304" pitchFamily="18" charset="0"/>
              </a:rPr>
              <a:t> Thoroughly test attack detection, performance, and scalability.</a:t>
            </a:r>
          </a:p>
          <a:p>
            <a:pPr algn="just"/>
            <a:r>
              <a:rPr lang="en-US" sz="1600" b="1" dirty="0">
                <a:solidFill>
                  <a:schemeClr val="tx1"/>
                </a:solidFill>
                <a:latin typeface="Times New Roman" panose="02020603050405020304" pitchFamily="18" charset="0"/>
                <a:cs typeface="Times New Roman" panose="02020603050405020304" pitchFamily="18" charset="0"/>
              </a:rPr>
              <a:t>Deployment:</a:t>
            </a:r>
            <a:r>
              <a:rPr lang="en-US" sz="1600" dirty="0">
                <a:solidFill>
                  <a:schemeClr val="tx1"/>
                </a:solidFill>
                <a:latin typeface="Times New Roman" panose="02020603050405020304" pitchFamily="18" charset="0"/>
                <a:cs typeface="Times New Roman" panose="02020603050405020304" pitchFamily="18" charset="0"/>
              </a:rPr>
              <a:t> Deploy the IDS system on-premises or in the cloud.</a:t>
            </a:r>
          </a:p>
          <a:p>
            <a:pPr algn="just"/>
            <a:r>
              <a:rPr lang="en-US" sz="1600" b="1" dirty="0">
                <a:solidFill>
                  <a:schemeClr val="tx1"/>
                </a:solidFill>
                <a:latin typeface="Times New Roman" panose="02020603050405020304" pitchFamily="18" charset="0"/>
                <a:cs typeface="Times New Roman" panose="02020603050405020304" pitchFamily="18" charset="0"/>
              </a:rPr>
              <a:t>Monitoring &amp; Maintenance:</a:t>
            </a:r>
            <a:r>
              <a:rPr lang="en-US" sz="1600" dirty="0">
                <a:solidFill>
                  <a:schemeClr val="tx1"/>
                </a:solidFill>
                <a:latin typeface="Times New Roman" panose="02020603050405020304" pitchFamily="18" charset="0"/>
                <a:cs typeface="Times New Roman" panose="02020603050405020304" pitchFamily="18" charset="0"/>
              </a:rPr>
              <a:t> Continuously monitor, fine-tune, and update the system.</a:t>
            </a:r>
          </a:p>
          <a:p>
            <a:pPr algn="just"/>
            <a:r>
              <a:rPr lang="en-US" sz="1600" b="1" dirty="0">
                <a:solidFill>
                  <a:schemeClr val="tx1"/>
                </a:solidFill>
                <a:latin typeface="Times New Roman" panose="02020603050405020304" pitchFamily="18" charset="0"/>
                <a:cs typeface="Times New Roman" panose="02020603050405020304" pitchFamily="18" charset="0"/>
              </a:rPr>
              <a:t>Data Considerations:</a:t>
            </a:r>
            <a:r>
              <a:rPr lang="en-US" sz="1600" dirty="0">
                <a:solidFill>
                  <a:schemeClr val="tx1"/>
                </a:solidFill>
                <a:latin typeface="Times New Roman" panose="02020603050405020304" pitchFamily="18" charset="0"/>
                <a:cs typeface="Times New Roman" panose="02020603050405020304" pitchFamily="18" charset="0"/>
              </a:rPr>
              <a:t> Define data types, volume, and latency requirements.</a:t>
            </a:r>
          </a:p>
          <a:p>
            <a:pPr algn="just"/>
            <a:r>
              <a:rPr lang="en-US" sz="1600" b="1" dirty="0">
                <a:solidFill>
                  <a:schemeClr val="tx1"/>
                </a:solidFill>
                <a:latin typeface="Times New Roman" panose="02020603050405020304" pitchFamily="18" charset="0"/>
                <a:cs typeface="Times New Roman" panose="02020603050405020304" pitchFamily="18" charset="0"/>
              </a:rPr>
              <a:t>Algorithm Choices:</a:t>
            </a:r>
            <a:r>
              <a:rPr lang="en-US" sz="1600" dirty="0">
                <a:solidFill>
                  <a:schemeClr val="tx1"/>
                </a:solidFill>
                <a:latin typeface="Times New Roman" panose="02020603050405020304" pitchFamily="18" charset="0"/>
                <a:cs typeface="Times New Roman" panose="02020603050405020304" pitchFamily="18" charset="0"/>
              </a:rPr>
              <a:t> Decide machine learning algorithms for anomaly detection and attack classification, specify alert and log types and destinations</a:t>
            </a:r>
          </a:p>
          <a:p>
            <a:endParaRPr lang="en-IN" dirty="0"/>
          </a:p>
        </p:txBody>
      </p:sp>
    </p:spTree>
    <p:extLst>
      <p:ext uri="{BB962C8B-B14F-4D97-AF65-F5344CB8AC3E}">
        <p14:creationId xmlns:p14="http://schemas.microsoft.com/office/powerpoint/2010/main" val="103714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17</a:t>
            </a:fld>
            <a:endParaRPr lang="en-NZ" dirty="0"/>
          </a:p>
        </p:txBody>
      </p:sp>
      <p:sp>
        <p:nvSpPr>
          <p:cNvPr id="3" name="Title 2"/>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6.9.Module  identification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7"/>
          </p:nvPr>
        </p:nvSpPr>
        <p:spPr>
          <a:xfrm>
            <a:off x="690034" y="1066800"/>
            <a:ext cx="9820200" cy="4876800"/>
          </a:xfrm>
        </p:spPr>
        <p:txBody>
          <a:bodyPr/>
          <a:lstStyle/>
          <a:p>
            <a:pPr marL="0" indent="0" algn="just">
              <a:lnSpc>
                <a:spcPct val="100000"/>
              </a:lnSpc>
              <a:spcAft>
                <a:spcPts val="600"/>
              </a:spcAft>
              <a:buNone/>
            </a:pPr>
            <a:r>
              <a:rPr lang="en-IN" sz="1600" b="1" dirty="0">
                <a:solidFill>
                  <a:schemeClr val="tx1"/>
                </a:solidFill>
                <a:latin typeface="Times New Roman" panose="02020603050405020304" pitchFamily="18" charset="0"/>
                <a:cs typeface="Times New Roman" panose="02020603050405020304" pitchFamily="18" charset="0"/>
              </a:rPr>
              <a:t>1. Data Collection &amp; Ingestion</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Collects network traffic data into Apache Kafka.</a:t>
            </a: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Methods: Network tap, switch port mirroring, software agent.</a:t>
            </a:r>
          </a:p>
          <a:p>
            <a:pPr marL="0" indent="0" algn="just">
              <a:lnSpc>
                <a:spcPct val="100000"/>
              </a:lnSpc>
              <a:spcAft>
                <a:spcPts val="600"/>
              </a:spcAft>
              <a:buNone/>
            </a:pPr>
            <a:r>
              <a:rPr lang="en-IN" sz="1600" b="1" dirty="0">
                <a:solidFill>
                  <a:schemeClr val="tx1"/>
                </a:solidFill>
                <a:latin typeface="Times New Roman" panose="02020603050405020304" pitchFamily="18" charset="0"/>
                <a:cs typeface="Times New Roman" panose="02020603050405020304" pitchFamily="18" charset="0"/>
              </a:rPr>
              <a:t>2. Data </a:t>
            </a:r>
            <a:r>
              <a:rPr lang="en-IN" sz="1600" b="1" dirty="0" err="1">
                <a:solidFill>
                  <a:schemeClr val="tx1"/>
                </a:solidFill>
                <a:latin typeface="Times New Roman" panose="02020603050405020304" pitchFamily="18" charset="0"/>
                <a:cs typeface="Times New Roman" panose="02020603050405020304" pitchFamily="18" charset="0"/>
              </a:rPr>
              <a:t>Preprocessing</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Cleans, formats, and extracts relevant features from the data.</a:t>
            </a: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Prepares data for Spark Streaming.</a:t>
            </a:r>
          </a:p>
          <a:p>
            <a:pPr marL="0" indent="0" algn="just">
              <a:lnSpc>
                <a:spcPct val="100000"/>
              </a:lnSpc>
              <a:spcAft>
                <a:spcPts val="600"/>
              </a:spcAft>
              <a:buNone/>
            </a:pPr>
            <a:r>
              <a:rPr lang="en-IN" sz="1600" b="1" dirty="0">
                <a:solidFill>
                  <a:schemeClr val="tx1"/>
                </a:solidFill>
                <a:latin typeface="Times New Roman" panose="02020603050405020304" pitchFamily="18" charset="0"/>
                <a:cs typeface="Times New Roman" panose="02020603050405020304" pitchFamily="18" charset="0"/>
              </a:rPr>
              <a:t>3. Anomaly Detection</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Detects abnormal traffic patterns using machine learning (e.g., SVMs, decision trees).</a:t>
            </a: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Identifies potential security threats.</a:t>
            </a:r>
          </a:p>
          <a:p>
            <a:pPr marL="0" indent="0" algn="just">
              <a:lnSpc>
                <a:spcPct val="100000"/>
              </a:lnSpc>
              <a:spcAft>
                <a:spcPts val="600"/>
              </a:spcAft>
              <a:buNone/>
            </a:pPr>
            <a:r>
              <a:rPr lang="en-IN" sz="1600" b="1" dirty="0">
                <a:solidFill>
                  <a:schemeClr val="tx1"/>
                </a:solidFill>
                <a:latin typeface="Times New Roman" panose="02020603050405020304" pitchFamily="18" charset="0"/>
                <a:cs typeface="Times New Roman" panose="02020603050405020304" pitchFamily="18" charset="0"/>
              </a:rPr>
              <a:t>4. Attack Classification</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Classifies detected anomalies into specific attack types.</a:t>
            </a: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Utilizes machine learning algorithms for classification.</a:t>
            </a:r>
          </a:p>
          <a:p>
            <a:pPr marL="0" indent="0" algn="just">
              <a:lnSpc>
                <a:spcPct val="100000"/>
              </a:lnSpc>
              <a:spcAft>
                <a:spcPts val="600"/>
              </a:spcAft>
              <a:buNone/>
            </a:pPr>
            <a:r>
              <a:rPr lang="en-IN" sz="1600" b="1" dirty="0">
                <a:solidFill>
                  <a:schemeClr val="tx1"/>
                </a:solidFill>
                <a:latin typeface="Times New Roman" panose="02020603050405020304" pitchFamily="18" charset="0"/>
                <a:cs typeface="Times New Roman" panose="02020603050405020304" pitchFamily="18" charset="0"/>
              </a:rPr>
              <a:t>5. Alerting &amp; Logging</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Generates alerts and logs events when attacks are detected.</a:t>
            </a:r>
          </a:p>
          <a:p>
            <a:pPr marL="285750" indent="-285750" algn="just">
              <a:lnSpc>
                <a:spcPct val="100000"/>
              </a:lnSpc>
              <a:spcAft>
                <a:spcPts val="600"/>
              </a:spcAft>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Alerts security personnel, logs events to a database, or blocks malicious traffic.</a:t>
            </a:r>
          </a:p>
          <a:p>
            <a:pPr marL="0" indent="0">
              <a:buNone/>
            </a:pPr>
            <a:endParaRPr lang="en-IN" sz="1400" dirty="0"/>
          </a:p>
          <a:p>
            <a:endParaRPr lang="en-IN" sz="1400" dirty="0"/>
          </a:p>
        </p:txBody>
      </p:sp>
    </p:spTree>
    <p:extLst>
      <p:ext uri="{BB962C8B-B14F-4D97-AF65-F5344CB8AC3E}">
        <p14:creationId xmlns:p14="http://schemas.microsoft.com/office/powerpoint/2010/main" val="218369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18</a:t>
            </a:fld>
            <a:endParaRPr lang="en-NZ" dirty="0"/>
          </a:p>
        </p:txBody>
      </p:sp>
      <p:sp>
        <p:nvSpPr>
          <p:cNvPr id="3" name="Title 2"/>
          <p:cNvSpPr>
            <a:spLocks noGrp="1"/>
          </p:cNvSpPr>
          <p:nvPr>
            <p:ph type="title"/>
          </p:nvPr>
        </p:nvSpPr>
        <p:spPr>
          <a:xfrm>
            <a:off x="727597" y="609600"/>
            <a:ext cx="6211927" cy="914400"/>
          </a:xfrm>
        </p:spPr>
        <p:txBody>
          <a:bodyPr/>
          <a:lstStyle/>
          <a:p>
            <a:r>
              <a:rPr lang="en-US" dirty="0">
                <a:solidFill>
                  <a:schemeClr val="tx1"/>
                </a:solidFill>
                <a:latin typeface="Times New Roman" panose="02020603050405020304" pitchFamily="18" charset="0"/>
                <a:cs typeface="Times New Roman" panose="02020603050405020304" pitchFamily="18" charset="0"/>
              </a:rPr>
              <a:t>7.Conclusion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7"/>
          </p:nvPr>
        </p:nvSpPr>
        <p:spPr>
          <a:xfrm>
            <a:off x="727597" y="2286000"/>
            <a:ext cx="10801201" cy="1655064"/>
          </a:xfrm>
        </p:spPr>
        <p:txBody>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In simple terms, creating a cloud-based Intrusion Detection System (IDS) using Apache Kafka and Spark Streaming is a smart way to make our networks safer. These technologies allow us to handle a lot of data quickly and in real-time, which is crucial for spotting and responding to security threats. It's like having a fast and efficient security guard for your computer systems. This combination of tools helps us keep an eye on our network and take action when there's a potential security problem.</a:t>
            </a:r>
          </a:p>
          <a:p>
            <a:endParaRPr lang="en-IN" dirty="0"/>
          </a:p>
        </p:txBody>
      </p:sp>
    </p:spTree>
    <p:extLst>
      <p:ext uri="{BB962C8B-B14F-4D97-AF65-F5344CB8AC3E}">
        <p14:creationId xmlns:p14="http://schemas.microsoft.com/office/powerpoint/2010/main" val="131916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p:cNvSpPr>
            <a:spLocks noGrp="1"/>
          </p:cNvSpPr>
          <p:nvPr>
            <p:ph type="title"/>
          </p:nvPr>
        </p:nvSpPr>
        <p:spPr>
          <a:xfrm>
            <a:off x="695400" y="395786"/>
            <a:ext cx="6211927" cy="671014"/>
          </a:xfrm>
        </p:spPr>
        <p:txBody>
          <a:bodyPr/>
          <a:lstStyle/>
          <a:p>
            <a:r>
              <a:rPr lang="en-US" dirty="0">
                <a:solidFill>
                  <a:schemeClr val="tx1"/>
                </a:solidFill>
                <a:latin typeface="Times New Roman" panose="02020603050405020304" pitchFamily="18" charset="0"/>
                <a:cs typeface="Times New Roman" panose="02020603050405020304" pitchFamily="18" charset="0"/>
              </a:rPr>
              <a:t>8.References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7"/>
          </p:nvPr>
        </p:nvSpPr>
        <p:spPr>
          <a:xfrm>
            <a:off x="695400" y="1066800"/>
            <a:ext cx="10801201" cy="4860428"/>
          </a:xfrm>
        </p:spPr>
        <p:txBody>
          <a:bodyPr/>
          <a:lstStyle/>
          <a:p>
            <a:endParaRPr lang="en-US" sz="1600" b="1" dirty="0">
              <a:solidFill>
                <a:schemeClr val="tx1"/>
              </a:solidFill>
              <a:latin typeface="Times New Roman" panose="02020603050405020304" pitchFamily="18" charset="0"/>
              <a:cs typeface="Times New Roman" panose="02020603050405020304" pitchFamily="18" charset="0"/>
            </a:endParaRPr>
          </a:p>
          <a:p>
            <a:pPr lvl="1"/>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Somchart</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Fugkeaw</a:t>
            </a:r>
            <a:r>
              <a:rPr lang="en-IN" sz="1600" dirty="0">
                <a:solidFill>
                  <a:schemeClr val="tx1"/>
                </a:solidFill>
                <a:latin typeface="Times New Roman" panose="02020603050405020304" pitchFamily="18" charset="0"/>
                <a:cs typeface="Times New Roman" panose="02020603050405020304" pitchFamily="18" charset="0"/>
              </a:rPr>
              <a:t>  , </a:t>
            </a:r>
            <a:r>
              <a:rPr lang="en-US" sz="1600" dirty="0">
                <a:solidFill>
                  <a:schemeClr val="tx1"/>
                </a:solidFill>
                <a:latin typeface="Times New Roman" panose="02020603050405020304" pitchFamily="18" charset="0"/>
                <a:cs typeface="Times New Roman" panose="02020603050405020304" pitchFamily="18" charset="0"/>
              </a:rPr>
              <a:t>"Design and Development of A Cloud-Based IDS using Apache Kafka and Spark Streaming." </a:t>
            </a:r>
            <a:r>
              <a:rPr lang="en-US" sz="1600" u="sng" dirty="0">
                <a:latin typeface="Times New Roman" panose="02020603050405020304" pitchFamily="18" charset="0"/>
                <a:cs typeface="Times New Roman" panose="02020603050405020304" pitchFamily="18" charset="0"/>
                <a:hlinkClick r:id="rId2"/>
              </a:rPr>
              <a:t>https://www.researchgate.net/publication/362328508_Design_and_Development_of_A_Cloud-Based_IDS_using_Apache_Kafka_and_Spark_Streaming</a:t>
            </a:r>
            <a:r>
              <a:rPr lang="en-IN" sz="1600" u="sng"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   , </a:t>
            </a:r>
            <a:r>
              <a:rPr lang="en-IN" sz="1600" dirty="0">
                <a:solidFill>
                  <a:schemeClr val="tx1"/>
                </a:solidFill>
                <a:latin typeface="Times New Roman" panose="02020603050405020304" pitchFamily="18" charset="0"/>
                <a:cs typeface="Times New Roman" panose="02020603050405020304" pitchFamily="18" charset="0"/>
              </a:rPr>
              <a:t>June 2022</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IN" sz="1600" i="1" dirty="0">
                <a:solidFill>
                  <a:schemeClr val="tx1"/>
                </a:solidFill>
                <a:latin typeface="Times New Roman" panose="02020603050405020304" pitchFamily="18" charset="0"/>
                <a:cs typeface="Times New Roman" panose="02020603050405020304" pitchFamily="18" charset="0"/>
              </a:rPr>
              <a:t>Chi Wai Chan</a:t>
            </a:r>
            <a:r>
              <a:rPr lang="en-US" sz="1600" i="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Building a Cloud-Native Feed Streaming System with Apache Kafka and Spark on Alibaba Cloud - Part B: Streaming Processing.” “ </a:t>
            </a:r>
            <a:r>
              <a:rPr lang="en-US" sz="1600" u="sng" dirty="0">
                <a:latin typeface="Times New Roman" panose="02020603050405020304" pitchFamily="18" charset="0"/>
                <a:cs typeface="Times New Roman" panose="02020603050405020304" pitchFamily="18" charset="0"/>
                <a:hlinkClick r:id="rId3"/>
              </a:rPr>
              <a:t>https://www.alibabacloud.com/blog/building-a-cloud-native-feed-streaming-system-with-apache-kafka-and-spark-on-alibaba-cloud-part-b-streaming-processing_596925</a:t>
            </a:r>
            <a:r>
              <a:rPr lang="en-US" sz="1600" u="sng" dirty="0">
                <a:latin typeface="Times New Roman" panose="02020603050405020304" pitchFamily="18" charset="0"/>
                <a:cs typeface="Times New Roman" panose="02020603050405020304" pitchFamily="18" charset="0"/>
              </a:rPr>
              <a:t>”</a:t>
            </a:r>
            <a:r>
              <a:rPr lang="en-IN" sz="1600" u="sng" dirty="0">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November 23, 2020 </a:t>
            </a:r>
            <a:r>
              <a:rPr lang="en-US" sz="1600" dirty="0">
                <a:solidFill>
                  <a:schemeClr val="tx1"/>
                </a:solidFill>
                <a:latin typeface="Times New Roman" panose="02020603050405020304" pitchFamily="18" charset="0"/>
                <a:cs typeface="Times New Roman" panose="02020603050405020304" pitchFamily="18" charset="0"/>
              </a:rPr>
              <a:t>.</a:t>
            </a:r>
          </a:p>
          <a:p>
            <a:pPr lvl="1"/>
            <a:r>
              <a:rPr lang="en-IN" sz="1600" dirty="0">
                <a:solidFill>
                  <a:schemeClr val="tx1"/>
                </a:solidFill>
                <a:latin typeface="Times New Roman" panose="02020603050405020304" pitchFamily="18" charset="0"/>
                <a:cs typeface="Times New Roman" panose="02020603050405020304" pitchFamily="18" charset="0"/>
              </a:rPr>
              <a:t>Prasad Alle</a:t>
            </a:r>
            <a:r>
              <a:rPr lang="en-US" sz="1600" dirty="0">
                <a:solidFill>
                  <a:schemeClr val="tx1"/>
                </a:solidFill>
                <a:latin typeface="Times New Roman" panose="02020603050405020304" pitchFamily="18" charset="0"/>
                <a:cs typeface="Times New Roman" panose="02020603050405020304" pitchFamily="18" charset="0"/>
              </a:rPr>
              <a:t>  , "Real-time Stream Processing Using Apache Spark Streaming and Apache Kafka on AWS."</a:t>
            </a:r>
            <a:r>
              <a:rPr lang="en-US" sz="1600" u="sng" dirty="0">
                <a:solidFill>
                  <a:schemeClr val="tx1"/>
                </a:solidFill>
                <a:latin typeface="Times New Roman" panose="02020603050405020304" pitchFamily="18" charset="0"/>
                <a:cs typeface="Times New Roman" panose="02020603050405020304" pitchFamily="18" charset="0"/>
                <a:hlinkClick r:id="rId4"/>
              </a:rPr>
              <a:t> </a:t>
            </a:r>
            <a:r>
              <a:rPr lang="en-US" sz="1600" u="sng" dirty="0">
                <a:latin typeface="Times New Roman" panose="02020603050405020304" pitchFamily="18" charset="0"/>
                <a:cs typeface="Times New Roman" panose="02020603050405020304" pitchFamily="18" charset="0"/>
                <a:hlinkClick r:id="rId4"/>
              </a:rPr>
              <a:t>https://aws.amazon.com/blogs/big-data/real-time-stream-processing-using-apache-spark-streaming-and-apache-kafka-on-aws/</a:t>
            </a:r>
            <a:r>
              <a:rPr lang="en-IN" sz="1600" u="sng" dirty="0">
                <a:latin typeface="Times New Roman" panose="02020603050405020304" pitchFamily="18" charset="0"/>
                <a:cs typeface="Times New Roman" panose="02020603050405020304" pitchFamily="18" charset="0"/>
              </a:rPr>
              <a:t> , </a:t>
            </a:r>
            <a:r>
              <a:rPr lang="en-IN" sz="1600" dirty="0">
                <a:solidFill>
                  <a:schemeClr val="tx1"/>
                </a:solidFill>
                <a:latin typeface="Times New Roman" panose="02020603050405020304" pitchFamily="18" charset="0"/>
                <a:cs typeface="Times New Roman" panose="02020603050405020304" pitchFamily="18" charset="0"/>
              </a:rPr>
              <a:t>30 SEP 2016</a:t>
            </a:r>
            <a:r>
              <a:rPr lang="en-US" sz="1600" dirty="0">
                <a:solidFill>
                  <a:schemeClr val="tx1"/>
                </a:solidFill>
                <a:latin typeface="Times New Roman" panose="02020603050405020304" pitchFamily="18" charset="0"/>
                <a:cs typeface="Times New Roman" panose="02020603050405020304" pitchFamily="18" charset="0"/>
              </a:rPr>
              <a:t>.</a:t>
            </a:r>
            <a:endParaRPr lang="en-IN" sz="1600" dirty="0"/>
          </a:p>
          <a:p>
            <a:endParaRPr lang="en-IN" sz="1600" dirty="0"/>
          </a:p>
        </p:txBody>
      </p:sp>
    </p:spTree>
    <p:extLst>
      <p:ext uri="{BB962C8B-B14F-4D97-AF65-F5344CB8AC3E}">
        <p14:creationId xmlns:p14="http://schemas.microsoft.com/office/powerpoint/2010/main" val="12801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3" name="Title 2"/>
          <p:cNvSpPr>
            <a:spLocks noGrp="1"/>
          </p:cNvSpPr>
          <p:nvPr>
            <p:ph type="title"/>
          </p:nvPr>
        </p:nvSpPr>
        <p:spPr>
          <a:xfrm>
            <a:off x="695400" y="395786"/>
            <a:ext cx="11115600" cy="838202"/>
          </a:xfrm>
        </p:spPr>
        <p:txBody>
          <a:bodyPr/>
          <a:lstStyle/>
          <a:p>
            <a:r>
              <a:rPr lang="en-US" sz="4000" cap="none" dirty="0">
                <a:solidFill>
                  <a:srgbClr val="FF6600"/>
                </a:solidFill>
              </a:rPr>
              <a:t>Kafka Based Intrusion Detection System</a:t>
            </a:r>
            <a:endParaRPr lang="en-US" dirty="0"/>
          </a:p>
        </p:txBody>
      </p:sp>
      <p:sp>
        <p:nvSpPr>
          <p:cNvPr id="5" name="Rectangle 4"/>
          <p:cNvSpPr/>
          <p:nvPr/>
        </p:nvSpPr>
        <p:spPr>
          <a:xfrm>
            <a:off x="695400" y="1524000"/>
            <a:ext cx="10671746" cy="2862322"/>
          </a:xfrm>
          <a:prstGeom prst="rect">
            <a:avLst/>
          </a:prstGeom>
        </p:spPr>
        <p:txBody>
          <a:bodyPr wrap="square">
            <a:spAutoFit/>
          </a:bodyPr>
          <a:lstStyle/>
          <a:p>
            <a:pPr algn="just"/>
            <a:r>
              <a:rPr lang="en-US" sz="2000" b="1" dirty="0">
                <a:latin typeface="Times New Roman" panose="02020603050405020304" pitchFamily="18" charset="0"/>
                <a:ea typeface="Calibri" panose="020F0502020204030204" pitchFamily="34" charset="0"/>
              </a:rPr>
              <a:t>Group No: </a:t>
            </a:r>
          </a:p>
          <a:p>
            <a:pPr algn="just"/>
            <a:r>
              <a:rPr lang="en-US" sz="2000" b="1" dirty="0">
                <a:latin typeface="Times New Roman" panose="02020603050405020304" pitchFamily="18" charset="0"/>
                <a:ea typeface="Calibri" panose="020F0502020204030204" pitchFamily="34" charset="0"/>
              </a:rPr>
              <a:t>H11</a:t>
            </a:r>
          </a:p>
          <a:p>
            <a:pPr algn="just"/>
            <a:r>
              <a:rPr lang="en-US" sz="2000" b="1" dirty="0">
                <a:latin typeface="Times New Roman" panose="02020603050405020304" pitchFamily="18" charset="0"/>
              </a:rPr>
              <a:t>Group Name:</a:t>
            </a:r>
          </a:p>
          <a:p>
            <a:pPr algn="just"/>
            <a:r>
              <a:rPr lang="en-US" sz="2000" b="1" dirty="0">
                <a:latin typeface="Times New Roman" panose="02020603050405020304" pitchFamily="18" charset="0"/>
              </a:rPr>
              <a:t>H11</a:t>
            </a:r>
          </a:p>
          <a:p>
            <a:pPr algn="just"/>
            <a:r>
              <a:rPr lang="en-US" sz="2000" b="1" dirty="0">
                <a:latin typeface="Times New Roman" panose="02020603050405020304" pitchFamily="18" charset="0"/>
              </a:rPr>
              <a:t>Group Members:</a:t>
            </a:r>
          </a:p>
          <a:p>
            <a:pPr marL="342900" indent="-342900" algn="just">
              <a:buFont typeface="+mj-lt"/>
              <a:buAutoNum type="arabicPeriod"/>
            </a:pPr>
            <a:r>
              <a:rPr lang="en-US" sz="2000" b="1" dirty="0">
                <a:latin typeface="Times New Roman" panose="02020603050405020304" pitchFamily="18" charset="0"/>
              </a:rPr>
              <a:t> CHANDAN M S - R20EF414 - Project Leader  </a:t>
            </a:r>
          </a:p>
          <a:p>
            <a:pPr marL="342900" indent="-342900" algn="just">
              <a:buFont typeface="+mj-lt"/>
              <a:buAutoNum type="arabicPeriod"/>
            </a:pPr>
            <a:r>
              <a:rPr lang="en-US" sz="2000" b="1" dirty="0">
                <a:latin typeface="Times New Roman" panose="02020603050405020304" pitchFamily="18" charset="0"/>
              </a:rPr>
              <a:t> MOHAMMD FAWAZ BEEJADY - R20EF414 - Documenter Lead</a:t>
            </a:r>
          </a:p>
          <a:p>
            <a:pPr marL="342900" indent="-342900" algn="just">
              <a:buFont typeface="+mj-lt"/>
              <a:buAutoNum type="arabicPeriod"/>
            </a:pPr>
            <a:r>
              <a:rPr lang="en-US" sz="2000" b="1" dirty="0">
                <a:latin typeface="Times New Roman" panose="02020603050405020304" pitchFamily="18" charset="0"/>
              </a:rPr>
              <a:t> SUMAN S - R20EF414 - Developer Lead</a:t>
            </a:r>
          </a:p>
          <a:p>
            <a:pPr marL="342900" indent="-342900" algn="just">
              <a:buFont typeface="+mj-lt"/>
              <a:buAutoNum type="arabicPeriod"/>
            </a:pPr>
            <a:r>
              <a:rPr lang="en-US" sz="2000" b="1" dirty="0">
                <a:latin typeface="Times New Roman" panose="02020603050405020304" pitchFamily="18" charset="0"/>
              </a:rPr>
              <a:t> ROSHAN B S – R20EF424 - Developer</a:t>
            </a:r>
          </a:p>
        </p:txBody>
      </p:sp>
      <p:sp>
        <p:nvSpPr>
          <p:cNvPr id="6" name="Rectangle 5"/>
          <p:cNvSpPr/>
          <p:nvPr/>
        </p:nvSpPr>
        <p:spPr>
          <a:xfrm>
            <a:off x="695400" y="4876800"/>
            <a:ext cx="10671746" cy="707886"/>
          </a:xfrm>
          <a:prstGeom prst="rect">
            <a:avLst/>
          </a:prstGeom>
        </p:spPr>
        <p:txBody>
          <a:bodyPr wrap="square">
            <a:spAutoFit/>
          </a:bodyPr>
          <a:lstStyle/>
          <a:p>
            <a:r>
              <a:rPr lang="en-US" altLang="en-US" sz="2000" b="1" dirty="0">
                <a:latin typeface="Calibri" panose="020F0502020204030204" pitchFamily="34" charset="0"/>
                <a:cs typeface="Times New Roman" panose="02020603050405020304" pitchFamily="18" charset="0"/>
              </a:rPr>
              <a:t>Name of the Guide: Soujanya B K</a:t>
            </a:r>
          </a:p>
          <a:p>
            <a:r>
              <a:rPr lang="en-US" altLang="en-US" sz="2000" b="1" dirty="0">
                <a:latin typeface="Calibri" panose="020F0502020204030204" pitchFamily="34" charset="0"/>
                <a:cs typeface="Times New Roman" panose="02020603050405020304" pitchFamily="18" charset="0"/>
              </a:rPr>
              <a:t>Designation: Associate Professor</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lstStyle/>
          <a:p>
            <a:pPr>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Abstract</a:t>
            </a:r>
          </a:p>
          <a:p>
            <a:pPr lvl="0">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Introduction</a:t>
            </a:r>
          </a:p>
          <a:p>
            <a:pPr lvl="0">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Literature Survey</a:t>
            </a:r>
          </a:p>
          <a:p>
            <a:pPr lvl="0">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Positioning</a:t>
            </a:r>
          </a:p>
          <a:p>
            <a:pPr lvl="1">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Problem statement</a:t>
            </a:r>
          </a:p>
          <a:p>
            <a:pPr lvl="1">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Product position statement</a:t>
            </a:r>
          </a:p>
          <a:p>
            <a:pPr lvl="0">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Stakeholder Descriptions</a:t>
            </a:r>
          </a:p>
          <a:p>
            <a:pPr lvl="1">
              <a:lnSpc>
                <a:spcPct val="100000"/>
              </a:lnSpc>
              <a:spcBef>
                <a:spcPts val="200"/>
              </a:spcBef>
              <a:spcAft>
                <a:spcPts val="200"/>
              </a:spcAft>
            </a:pPr>
            <a:r>
              <a:rPr lang="en-US" sz="2000" dirty="0">
                <a:latin typeface="Times New Roman" panose="02020603050405020304" pitchFamily="18" charset="0"/>
                <a:cs typeface="Times New Roman" panose="02020603050405020304" pitchFamily="18" charset="0"/>
              </a:rPr>
              <a:t>User stakeholders</a:t>
            </a:r>
          </a:p>
          <a:p>
            <a:pPr>
              <a:lnSpc>
                <a:spcPct val="100000"/>
              </a:lnSpc>
              <a:spcAft>
                <a:spcPts val="0"/>
              </a:spcAft>
            </a:pPr>
            <a:endParaRPr lang="en-US" sz="1800" dirty="0"/>
          </a:p>
        </p:txBody>
      </p:sp>
      <p:sp>
        <p:nvSpPr>
          <p:cNvPr id="8" name="Text Placeholder 7"/>
          <p:cNvSpPr>
            <a:spLocks noGrp="1"/>
          </p:cNvSpPr>
          <p:nvPr>
            <p:ph type="body" sz="quarter" idx="18"/>
          </p:nvPr>
        </p:nvSpPr>
        <p:spPr/>
        <p:txBody>
          <a:bodyPr/>
          <a:lstStyle/>
          <a:p>
            <a:pPr lvl="0">
              <a:lnSpc>
                <a:spcPct val="100000"/>
              </a:lnSpc>
              <a:spcBef>
                <a:spcPts val="200"/>
              </a:spcBef>
              <a:spcAft>
                <a:spcPts val="200"/>
              </a:spcAft>
              <a:buFont typeface="+mj-lt"/>
              <a:buAutoNum type="arabicPeriod" startAt="6"/>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Project overview</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Objectives</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Goals</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Feasibility Study</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Alternatives</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Budget</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Key deliverables</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Necessary materials</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Methodology</a:t>
            </a:r>
          </a:p>
          <a:p>
            <a:pPr lvl="1">
              <a:lnSpc>
                <a:spcPct val="100000"/>
              </a:lnSpc>
              <a:spcBef>
                <a:spcPts val="200"/>
              </a:spcBef>
              <a:spcAft>
                <a:spcPts val="200"/>
              </a:spcAft>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Modules identified</a:t>
            </a:r>
          </a:p>
          <a:p>
            <a:pPr lvl="0">
              <a:lnSpc>
                <a:spcPct val="100000"/>
              </a:lnSpc>
              <a:spcBef>
                <a:spcPts val="200"/>
              </a:spcBef>
              <a:spcAft>
                <a:spcPts val="200"/>
              </a:spcAft>
              <a:buAutoNum type="arabicPeriod" startAt="6"/>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Conclusions</a:t>
            </a:r>
          </a:p>
          <a:p>
            <a:pPr lvl="0">
              <a:lnSpc>
                <a:spcPct val="100000"/>
              </a:lnSpc>
              <a:spcBef>
                <a:spcPts val="200"/>
              </a:spcBef>
              <a:spcAft>
                <a:spcPts val="200"/>
              </a:spcAft>
              <a:buAutoNum type="arabicPeriod" startAt="6"/>
            </a:pPr>
            <a:r>
              <a:rPr lang="en-US" sz="2000" dirty="0">
                <a:solidFill>
                  <a:srgbClr val="000000">
                    <a:lumMod val="50000"/>
                    <a:lumOff val="50000"/>
                  </a:srgbClr>
                </a:solidFill>
                <a:latin typeface="Times New Roman" panose="02020603050405020304" pitchFamily="18" charset="0"/>
                <a:cs typeface="Times New Roman" panose="02020603050405020304" pitchFamily="18" charset="0"/>
              </a:rPr>
              <a:t>References</a:t>
            </a:r>
          </a:p>
          <a:p>
            <a:pPr>
              <a:buAutoNum type="arabicPeriod" startAt="6"/>
            </a:pPr>
            <a:endParaRPr lang="en-US" dirty="0"/>
          </a:p>
        </p:txBody>
      </p:sp>
      <p:sp>
        <p:nvSpPr>
          <p:cNvPr id="6" name="Title 5"/>
          <p:cNvSpPr>
            <a:spLocks noGrp="1"/>
          </p:cNvSpPr>
          <p:nvPr>
            <p:ph type="title"/>
          </p:nvPr>
        </p:nvSpPr>
        <p:spPr/>
        <p:txBody>
          <a:bodyPr/>
          <a:lstStyle/>
          <a:p>
            <a:r>
              <a:rPr lang="en-US" sz="4000" cap="none" dirty="0">
                <a:solidFill>
                  <a:srgbClr val="FF6600"/>
                </a:solidFill>
              </a:rPr>
              <a:t>Contents</a:t>
            </a:r>
            <a:endParaRPr lang="en-US"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3</a:t>
            </a:fld>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6F102-9541-9C53-636A-01338FD6F4DD}"/>
              </a:ext>
            </a:extLst>
          </p:cNvPr>
          <p:cNvSpPr>
            <a:spLocks noGrp="1"/>
          </p:cNvSpPr>
          <p:nvPr>
            <p:ph type="body" sz="quarter" idx="17"/>
          </p:nvPr>
        </p:nvSpPr>
        <p:spPr>
          <a:xfrm>
            <a:off x="695400" y="1233988"/>
            <a:ext cx="10887000" cy="4859309"/>
          </a:xfrm>
        </p:spPr>
        <p:txBody>
          <a:bodyPr/>
          <a:lstStyle/>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Every day we use internet for information gain, communication and various other things. We are so dependent on it that we cannot imagine a day without internet. As much as we are enjoying using the internet, it also prone to various intrusion attacks. As such, we need a system in place that allows unauthorized attacks to be identified and reverted in real-time to near-real-time. For our model, we focus on Cloud-based intrusion detection system which are more advantageous as compared to traditional systems as we are leveraging cloud-based resources, machine learning algorithms, extensive data analysis and advanced tools.</a:t>
            </a:r>
          </a:p>
        </p:txBody>
      </p:sp>
      <p:sp>
        <p:nvSpPr>
          <p:cNvPr id="4" name="Title 3">
            <a:extLst>
              <a:ext uri="{FF2B5EF4-FFF2-40B4-BE49-F238E27FC236}">
                <a16:creationId xmlns:a16="http://schemas.microsoft.com/office/drawing/2014/main" id="{71FED47A-930B-750D-4500-EE1858B8A143}"/>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1.ABSTRACT</a:t>
            </a:r>
          </a:p>
        </p:txBody>
      </p:sp>
      <p:sp>
        <p:nvSpPr>
          <p:cNvPr id="5" name="Slide Number Placeholder 4">
            <a:extLst>
              <a:ext uri="{FF2B5EF4-FFF2-40B4-BE49-F238E27FC236}">
                <a16:creationId xmlns:a16="http://schemas.microsoft.com/office/drawing/2014/main" id="{92588CA8-BCE0-49BC-2488-DC1B6181F278}"/>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Tree>
    <p:extLst>
      <p:ext uri="{BB962C8B-B14F-4D97-AF65-F5344CB8AC3E}">
        <p14:creationId xmlns:p14="http://schemas.microsoft.com/office/powerpoint/2010/main" val="317564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14C73F-9DEA-BC42-3E41-F7F70D0DB18F}"/>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6" name="Title 5">
            <a:extLst>
              <a:ext uri="{FF2B5EF4-FFF2-40B4-BE49-F238E27FC236}">
                <a16:creationId xmlns:a16="http://schemas.microsoft.com/office/drawing/2014/main" id="{DCC58F3A-EFE5-7E9C-1E1D-894451B78C71}"/>
              </a:ext>
            </a:extLst>
          </p:cNvPr>
          <p:cNvSpPr>
            <a:spLocks noGrp="1"/>
          </p:cNvSpPr>
          <p:nvPr>
            <p:ph type="title"/>
          </p:nvPr>
        </p:nvSpPr>
        <p:spPr>
          <a:xfrm>
            <a:off x="314400" y="4482"/>
            <a:ext cx="6583328" cy="838202"/>
          </a:xfrm>
        </p:spPr>
        <p:txBody>
          <a:bodyPr/>
          <a:lstStyle/>
          <a:p>
            <a:r>
              <a:rPr lang="en-US" dirty="0">
                <a:solidFill>
                  <a:schemeClr val="tx1"/>
                </a:solidFill>
                <a:latin typeface="Times New Roman" panose="02020603050405020304" pitchFamily="18" charset="0"/>
                <a:cs typeface="Times New Roman" panose="02020603050405020304" pitchFamily="18" charset="0"/>
              </a:rPr>
              <a:t>2.Introduction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1F6CBF4D-860D-D065-A7D5-95473CE0D575}"/>
              </a:ext>
            </a:extLst>
          </p:cNvPr>
          <p:cNvSpPr>
            <a:spLocks noGrp="1"/>
          </p:cNvSpPr>
          <p:nvPr>
            <p:ph type="body" sz="quarter" idx="17"/>
          </p:nvPr>
        </p:nvSpPr>
        <p:spPr>
          <a:xfrm>
            <a:off x="314399" y="717546"/>
            <a:ext cx="11191801" cy="5561016"/>
          </a:xfrm>
        </p:spPr>
        <p:txBody>
          <a:bodyPr/>
          <a:lstStyle/>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An Intrusion Detection System (IDS) is vital for computer and network security. It spots threats like Brute Forcing, HTTP floods, SQL injections, and XSS attacks.</a:t>
            </a:r>
          </a:p>
          <a:p>
            <a:pPr marL="0" indent="0" algn="just">
              <a:buNone/>
            </a:pPr>
            <a:r>
              <a:rPr lang="en-US" sz="1600" b="1" i="1" dirty="0">
                <a:solidFill>
                  <a:schemeClr val="tx1"/>
                </a:solidFill>
                <a:effectLst/>
                <a:latin typeface="Times New Roman" panose="02020603050405020304" pitchFamily="18" charset="0"/>
                <a:cs typeface="Times New Roman" panose="02020603050405020304" pitchFamily="18" charset="0"/>
              </a:rPr>
              <a:t>Types of IDS:</a:t>
            </a:r>
          </a:p>
          <a:p>
            <a:pPr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Signature-Based (Using predefined patterns)</a:t>
            </a:r>
          </a:p>
          <a:p>
            <a:pPr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Anomaly-Based (Spotting unusual behavior)</a:t>
            </a:r>
          </a:p>
          <a:p>
            <a:pPr algn="just">
              <a:buFont typeface="+mj-lt"/>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Distributed/Hybrid-Based (Combining both)</a:t>
            </a:r>
          </a:p>
          <a:p>
            <a:pPr marL="0" indent="0" algn="just">
              <a:buNone/>
            </a:pPr>
            <a:r>
              <a:rPr lang="en-US" sz="1600" b="1" i="1" dirty="0">
                <a:solidFill>
                  <a:schemeClr val="tx1"/>
                </a:solidFill>
                <a:effectLst/>
                <a:latin typeface="Times New Roman" panose="02020603050405020304" pitchFamily="18" charset="0"/>
                <a:cs typeface="Times New Roman" panose="02020603050405020304" pitchFamily="18" charset="0"/>
              </a:rPr>
              <a:t>Cloud IDS Challenges:</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Handling various data formats</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Coping with huge data volumes</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Maintaining system performance</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Ensuring real-time response</a:t>
            </a:r>
          </a:p>
          <a:p>
            <a:pPr marL="0" indent="0" algn="just">
              <a:buNone/>
            </a:pPr>
            <a:r>
              <a:rPr lang="en-US" sz="1600" b="1" i="1" dirty="0">
                <a:solidFill>
                  <a:schemeClr val="tx1"/>
                </a:solidFill>
                <a:effectLst/>
                <a:latin typeface="Times New Roman" panose="02020603050405020304" pitchFamily="18" charset="0"/>
                <a:cs typeface="Times New Roman" panose="02020603050405020304" pitchFamily="18" charset="0"/>
              </a:rPr>
              <a:t>Our Solution:</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Using Kafka and Spark Streaming</a:t>
            </a:r>
          </a:p>
          <a:p>
            <a:pPr algn="just">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Boosting detection capabilities</a:t>
            </a:r>
          </a:p>
        </p:txBody>
      </p:sp>
    </p:spTree>
    <p:extLst>
      <p:ext uri="{BB962C8B-B14F-4D97-AF65-F5344CB8AC3E}">
        <p14:creationId xmlns:p14="http://schemas.microsoft.com/office/powerpoint/2010/main" val="46770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2BA55B-7932-54BA-D2EF-9F4F215234D8}"/>
              </a:ext>
            </a:extLst>
          </p:cNvPr>
          <p:cNvSpPr>
            <a:spLocks noGrp="1"/>
          </p:cNvSpPr>
          <p:nvPr>
            <p:ph type="body" sz="quarter" idx="17"/>
          </p:nvPr>
        </p:nvSpPr>
        <p:spPr>
          <a:xfrm>
            <a:off x="533400" y="914400"/>
            <a:ext cx="10833746" cy="5334000"/>
          </a:xfrm>
        </p:spPr>
        <p:txBody>
          <a:bodyPr/>
          <a:lstStyle/>
          <a:p>
            <a:pPr algn="just">
              <a:lnSpc>
                <a:spcPct val="115000"/>
              </a:lnSpc>
              <a:spcAft>
                <a:spcPts val="1000"/>
              </a:spcAft>
            </a:pP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In 2020 Hai and Khiem [10] proposed architectures for processing IDS logs using Spark Streaming. The focus is to improve the performance of Network Intrusion Detection Systems (N-IDS) by using distributed processing and parallel computing with Apache Spark. Three distributed computing models are compared with each other, being: Distributed Snort, HBase &amp; Impala, and HBase &amp; Impala with Additional VMs. The computational efficiency is best when HBase and Impala are implemented with additional VMs. This inspired the usage of using a distributed system to efficiently process the great number of requests that are poured into the system. </a:t>
            </a:r>
            <a:endParaRPr lang="en-IN"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Recently, </a:t>
            </a:r>
            <a:r>
              <a:rPr lang="en-GB" sz="1600" dirty="0" err="1">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Elmasry</a:t>
            </a: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Akbulut</a:t>
            </a: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and Zaim [11] proposed a design of integrated cloud-based intrusion detection systems (CIDS) using third-party cloud service. This design integrates the modules that are used in an IDS to be migrated to a third-party cloud environment. </a:t>
            </a:r>
            <a:r>
              <a:rPr lang="en-GB" sz="1600" dirty="0" err="1">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Elmasry’s</a:t>
            </a: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err="1">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Akbulut’s</a:t>
            </a: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and Zaim’s modules have been partially implemented and mapped into this paper’s proposed system. The Monitoring Module is depicted as the Kafka broker, which receives data streams from four producers depending on the HTTP request method. The Processing and Analysis Modules are mapped to the four Spark Jobs which contain algorithms to detect intrusions. </a:t>
            </a:r>
          </a:p>
          <a:p>
            <a:pPr algn="just">
              <a:lnSpc>
                <a:spcPct val="115000"/>
              </a:lnSpc>
              <a:spcAft>
                <a:spcPts val="1000"/>
              </a:spcAft>
            </a:pP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Debnath et al [13] have conceived a model for Real-time Log Analysis System called </a:t>
            </a:r>
            <a:r>
              <a:rPr lang="en-GB" sz="1600" dirty="0" err="1">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LogLens</a:t>
            </a:r>
            <a:r>
              <a:rPr lang="en-GB"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The Dynamic Programming Algorithm is used to detect abnormal log sequences of an event or transaction. This algorithm goes through different parts of a log’s entry and checks important parameters against a deterministic value, string, pattern, or Wildcard. This idea is applied in this paper’s algorithm for detecting SQL injections and cross-site scripting, where collections of Wildcards are used to compare patterns or signatures that fall under each category.</a:t>
            </a:r>
            <a:endParaRPr lang="en-IN"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C758896D-2F88-C330-5D58-85D0647E21B7}"/>
              </a:ext>
            </a:extLst>
          </p:cNvPr>
          <p:cNvSpPr>
            <a:spLocks noGrp="1"/>
          </p:cNvSpPr>
          <p:nvPr>
            <p:ph type="title"/>
          </p:nvPr>
        </p:nvSpPr>
        <p:spPr>
          <a:xfrm>
            <a:off x="533400" y="0"/>
            <a:ext cx="6373927" cy="1064097"/>
          </a:xfrm>
        </p:spPr>
        <p:txBody>
          <a:bodyPr/>
          <a:lstStyle/>
          <a:p>
            <a:r>
              <a:rPr lang="en-US" dirty="0">
                <a:solidFill>
                  <a:schemeClr val="tx1"/>
                </a:solidFill>
                <a:latin typeface="Times New Roman" panose="02020603050405020304" pitchFamily="18" charset="0"/>
                <a:cs typeface="Times New Roman" panose="02020603050405020304" pitchFamily="18" charset="0"/>
              </a:rPr>
              <a:t>3. LITERATURE SURVEY</a:t>
            </a:r>
          </a:p>
        </p:txBody>
      </p:sp>
      <p:sp>
        <p:nvSpPr>
          <p:cNvPr id="5" name="Slide Number Placeholder 4">
            <a:extLst>
              <a:ext uri="{FF2B5EF4-FFF2-40B4-BE49-F238E27FC236}">
                <a16:creationId xmlns:a16="http://schemas.microsoft.com/office/drawing/2014/main" id="{51E81034-389E-B667-865A-C09C7EEDDB95}"/>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Tree>
    <p:extLst>
      <p:ext uri="{BB962C8B-B14F-4D97-AF65-F5344CB8AC3E}">
        <p14:creationId xmlns:p14="http://schemas.microsoft.com/office/powerpoint/2010/main" val="202163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FE052C-65A1-30F1-69AF-E8FFF8EE9B9C}"/>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B941673B-F6E5-DCC0-0BDE-9CF5E94F4F96}"/>
              </a:ext>
            </a:extLst>
          </p:cNvPr>
          <p:cNvSpPr>
            <a:spLocks noGrp="1"/>
          </p:cNvSpPr>
          <p:nvPr>
            <p:ph type="title"/>
          </p:nvPr>
        </p:nvSpPr>
        <p:spPr>
          <a:xfrm>
            <a:off x="695399" y="381792"/>
            <a:ext cx="6211927" cy="763584"/>
          </a:xfrm>
        </p:spPr>
        <p:txBody>
          <a:bodyPr/>
          <a:lstStyle/>
          <a:p>
            <a:r>
              <a:rPr lang="en-US" dirty="0">
                <a:solidFill>
                  <a:schemeClr val="tx1"/>
                </a:solidFill>
                <a:latin typeface="Times New Roman" panose="02020603050405020304" pitchFamily="18" charset="0"/>
                <a:cs typeface="Times New Roman" panose="02020603050405020304" pitchFamily="18" charset="0"/>
              </a:rPr>
              <a:t>4.POSITIONING</a:t>
            </a:r>
          </a:p>
        </p:txBody>
      </p:sp>
      <p:sp>
        <p:nvSpPr>
          <p:cNvPr id="4" name="Text Placeholder 3">
            <a:extLst>
              <a:ext uri="{FF2B5EF4-FFF2-40B4-BE49-F238E27FC236}">
                <a16:creationId xmlns:a16="http://schemas.microsoft.com/office/drawing/2014/main" id="{0B7A511B-1E3B-38E7-3B64-8C2B50A83AD7}"/>
              </a:ext>
            </a:extLst>
          </p:cNvPr>
          <p:cNvSpPr>
            <a:spLocks noGrp="1"/>
          </p:cNvSpPr>
          <p:nvPr>
            <p:ph type="body" sz="quarter" idx="17"/>
          </p:nvPr>
        </p:nvSpPr>
        <p:spPr>
          <a:xfrm>
            <a:off x="695400" y="1145376"/>
            <a:ext cx="10801201" cy="4949040"/>
          </a:xfrm>
        </p:spPr>
        <p:txBody>
          <a:bodyPr/>
          <a:lstStyle/>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4.1.Problem statement </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Web services</a:t>
            </a: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are implemented on REST, a common protocol for web services. In REST, each HTTP request is mapped to GET, POST, PUT, DELETE, which have been proven to be susceptible to various intrusion attacks like Automated brute force attacks, HTTP flood attacks, SQL injections (SQLi) and Cross-site Scripting (XSS). To overcome these attacks, we have proposed a Cloud-based intrusion detection system (C-IDS). This C-IDS are designed using Apache Kafka and Spark streaming. C-IDS features include real-time threat detection, large-scale data processing, efficient data processing and comprehensive security monitoring.</a:t>
            </a:r>
          </a:p>
          <a:p>
            <a:pPr marL="0" indent="0" algn="just">
              <a:buNone/>
            </a:pPr>
            <a:endParaRPr lang="en-US" sz="16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dirty="0">
                <a:solidFill>
                  <a:schemeClr val="tx1"/>
                </a:solidFill>
                <a:latin typeface="Times New Roman" panose="02020603050405020304" pitchFamily="18" charset="0"/>
                <a:cs typeface="Times New Roman" panose="02020603050405020304" pitchFamily="18" charset="0"/>
              </a:rPr>
              <a:t>4.2.Product Positioning</a:t>
            </a:r>
          </a:p>
          <a:p>
            <a:pPr marL="0" indent="0" algn="just">
              <a:buNone/>
            </a:pPr>
            <a:r>
              <a:rPr lang="en-US"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With everything in today’s world going digital, it is no doubt that while we enjoy these services seamlessly, there presents a significant risk of cybersecurity and intrusions. Therefore, it is important to have a robust security system in place which is real-time to near-real-time, provides quick response, protects your data, and have a peace of mind, where you don’t have to worry about your data security and focus on your core business objectives. Our C-IDS offers such a service where It empowers organizations to proactively identify and prevent security threats, safeguarding their critical cloud-hosted applications and data. Our product sets itself apart with its scalable, real-time threat detection, and comprehensive coverage across various cloud environments. It empowers organizations to embrace the cloud with confidence.</a:t>
            </a:r>
            <a:endParaRPr lang="en-IN" sz="16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58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4AE6BB-E5F5-B9BF-2E74-593E86F125C6}"/>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3642EB7F-2E67-29CF-E5CA-BD25C427970C}"/>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5.Stakeholders description</a:t>
            </a:r>
          </a:p>
        </p:txBody>
      </p:sp>
      <p:sp>
        <p:nvSpPr>
          <p:cNvPr id="4" name="Text Placeholder 3">
            <a:extLst>
              <a:ext uri="{FF2B5EF4-FFF2-40B4-BE49-F238E27FC236}">
                <a16:creationId xmlns:a16="http://schemas.microsoft.com/office/drawing/2014/main" id="{80C14ED6-85A5-CF06-D76E-77C3F7DF701D}"/>
              </a:ext>
            </a:extLst>
          </p:cNvPr>
          <p:cNvSpPr>
            <a:spLocks noGrp="1"/>
          </p:cNvSpPr>
          <p:nvPr>
            <p:ph type="body" sz="quarter" idx="17"/>
          </p:nvPr>
        </p:nvSpPr>
        <p:spPr>
          <a:xfrm>
            <a:off x="695400" y="1233988"/>
            <a:ext cx="10801201" cy="4860428"/>
          </a:xfrm>
        </p:spPr>
        <p:txBody>
          <a:bodyPr/>
          <a:lstStyle/>
          <a:p>
            <a:pPr marL="0" indent="0">
              <a:buNone/>
            </a:pPr>
            <a:r>
              <a:rPr lang="en-US" sz="1600" dirty="0">
                <a:solidFill>
                  <a:schemeClr val="tx1"/>
                </a:solidFill>
                <a:latin typeface="Times New Roman" panose="02020603050405020304" pitchFamily="18" charset="0"/>
                <a:cs typeface="Times New Roman" panose="02020603050405020304" pitchFamily="18" charset="0"/>
              </a:rPr>
              <a:t>5.1.User Stakeholders</a:t>
            </a:r>
          </a:p>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IN" sz="1600" b="1" i="0" dirty="0">
                <a:solidFill>
                  <a:schemeClr val="tx1"/>
                </a:solidFill>
                <a:effectLst/>
                <a:latin typeface="Times New Roman" panose="02020603050405020304" pitchFamily="18" charset="0"/>
                <a:cs typeface="Times New Roman" panose="02020603050405020304" pitchFamily="18" charset="0"/>
              </a:rPr>
              <a:t>Security Teams</a:t>
            </a:r>
            <a:r>
              <a:rPr lang="en-IN" sz="1600" b="0" i="0" dirty="0">
                <a:solidFill>
                  <a:schemeClr val="tx1"/>
                </a:solidFill>
                <a:effectLst/>
                <a:latin typeface="Times New Roman" panose="02020603050405020304" pitchFamily="18" charset="0"/>
                <a:cs typeface="Times New Roman" panose="02020603050405020304" pitchFamily="18" charset="0"/>
              </a:rPr>
              <a:t>: Responsible for configuring, monitoring, and responding to security alerts generated by the IDS.</a:t>
            </a:r>
          </a:p>
          <a:p>
            <a:pPr algn="just"/>
            <a:r>
              <a:rPr lang="en-IN" sz="1600" b="1" i="0" dirty="0">
                <a:solidFill>
                  <a:schemeClr val="tx1"/>
                </a:solidFill>
                <a:effectLst/>
                <a:latin typeface="Times New Roman" panose="02020603050405020304" pitchFamily="18" charset="0"/>
                <a:cs typeface="Times New Roman" panose="02020603050405020304" pitchFamily="18" charset="0"/>
              </a:rPr>
              <a:t>Network Administrators: </a:t>
            </a:r>
            <a:r>
              <a:rPr lang="en-IN" sz="1600" i="0" dirty="0">
                <a:solidFill>
                  <a:schemeClr val="tx1"/>
                </a:solidFill>
                <a:effectLst/>
                <a:latin typeface="Times New Roman" panose="02020603050405020304" pitchFamily="18" charset="0"/>
                <a:cs typeface="Times New Roman" panose="02020603050405020304" pitchFamily="18" charset="0"/>
              </a:rPr>
              <a:t>They can inspect all the network traffics and view any potential security risks</a:t>
            </a:r>
          </a:p>
          <a:p>
            <a:pPr algn="just"/>
            <a:r>
              <a:rPr lang="en-IN" sz="1600" b="1" i="0" dirty="0">
                <a:solidFill>
                  <a:schemeClr val="tx1"/>
                </a:solidFill>
                <a:effectLst/>
                <a:latin typeface="Times New Roman" panose="02020603050405020304" pitchFamily="18" charset="0"/>
                <a:cs typeface="Times New Roman" panose="02020603050405020304" pitchFamily="18" charset="0"/>
              </a:rPr>
              <a:t> Compliance and Legal Team: </a:t>
            </a:r>
            <a:r>
              <a:rPr lang="en-IN" sz="1600" i="0" dirty="0">
                <a:solidFill>
                  <a:schemeClr val="tx1"/>
                </a:solidFill>
                <a:effectLst/>
                <a:latin typeface="Times New Roman" panose="02020603050405020304" pitchFamily="18" charset="0"/>
                <a:cs typeface="Times New Roman" panose="02020603050405020304" pitchFamily="18" charset="0"/>
              </a:rPr>
              <a:t>Legal</a:t>
            </a:r>
            <a:r>
              <a:rPr lang="en-IN" sz="1600" b="0" i="0" dirty="0">
                <a:solidFill>
                  <a:schemeClr val="tx1"/>
                </a:solidFill>
                <a:effectLst/>
                <a:latin typeface="Times New Roman" panose="02020603050405020304" pitchFamily="18" charset="0"/>
                <a:cs typeface="Times New Roman" panose="02020603050405020304" pitchFamily="18" charset="0"/>
              </a:rPr>
              <a:t> and privacy teams may benefit from the intrusion system's capabilities when dealing with incidents involving data breaches or privacy violations.</a:t>
            </a:r>
          </a:p>
          <a:p>
            <a:pPr algn="just"/>
            <a:r>
              <a:rPr lang="en-IN" sz="1600" b="1" i="0" dirty="0">
                <a:solidFill>
                  <a:schemeClr val="tx1"/>
                </a:solidFill>
                <a:effectLst/>
                <a:latin typeface="Times New Roman" panose="02020603050405020304" pitchFamily="18" charset="0"/>
                <a:cs typeface="Times New Roman" panose="02020603050405020304" pitchFamily="18" charset="0"/>
              </a:rPr>
              <a:t>IT Operations Teams</a:t>
            </a:r>
            <a:r>
              <a:rPr lang="en-IN" sz="1600" b="0" i="0" dirty="0">
                <a:solidFill>
                  <a:schemeClr val="tx1"/>
                </a:solidFill>
                <a:effectLst/>
                <a:latin typeface="Times New Roman" panose="02020603050405020304" pitchFamily="18" charset="0"/>
                <a:cs typeface="Times New Roman" panose="02020603050405020304" pitchFamily="18" charset="0"/>
              </a:rPr>
              <a:t>: Responsible for the deployment, maintenance, and scaling of the IDS to ensure it functions effectively within the cloud environment.</a:t>
            </a:r>
          </a:p>
          <a:p>
            <a:pPr algn="just"/>
            <a:r>
              <a:rPr lang="en-IN" sz="1600" b="1" i="0" dirty="0">
                <a:solidFill>
                  <a:schemeClr val="tx1"/>
                </a:solidFill>
                <a:effectLst/>
                <a:latin typeface="Times New Roman" panose="02020603050405020304" pitchFamily="18" charset="0"/>
                <a:cs typeface="Times New Roman" panose="02020603050405020304" pitchFamily="18" charset="0"/>
              </a:rPr>
              <a:t>End Users or Customers</a:t>
            </a:r>
            <a:r>
              <a:rPr lang="en-IN" sz="1600" b="0" i="0" dirty="0">
                <a:solidFill>
                  <a:schemeClr val="tx1"/>
                </a:solidFill>
                <a:effectLst/>
                <a:latin typeface="Times New Roman" panose="02020603050405020304" pitchFamily="18" charset="0"/>
                <a:cs typeface="Times New Roman" panose="02020603050405020304" pitchFamily="18" charset="0"/>
              </a:rPr>
              <a:t>: Rely on the intrusion detection system to protect their data and services hosted on the cloud platform.</a:t>
            </a:r>
          </a:p>
          <a:p>
            <a:pPr marL="0" indent="0">
              <a:buNone/>
            </a:pPr>
            <a:br>
              <a:rPr lang="en-IN" sz="1200" dirty="0"/>
            </a:b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1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A240E6-AE26-0B0B-C8D3-B9BDB973BFF9}"/>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8C4E744D-FA26-F44B-F646-3467BED2567E}"/>
              </a:ext>
            </a:extLst>
          </p:cNvPr>
          <p:cNvSpPr>
            <a:spLocks noGrp="1"/>
          </p:cNvSpPr>
          <p:nvPr>
            <p:ph type="title"/>
          </p:nvPr>
        </p:nvSpPr>
        <p:spPr>
          <a:xfrm>
            <a:off x="695401" y="-28832"/>
            <a:ext cx="6211927" cy="838202"/>
          </a:xfrm>
        </p:spPr>
        <p:txBody>
          <a:bodyPr/>
          <a:lstStyle/>
          <a:p>
            <a:r>
              <a:rPr lang="en-US" u="sng" dirty="0">
                <a:solidFill>
                  <a:schemeClr val="tx1"/>
                </a:solidFill>
                <a:latin typeface="Times New Roman" panose="02020603050405020304" pitchFamily="18" charset="0"/>
                <a:cs typeface="Times New Roman" panose="02020603050405020304" pitchFamily="18" charset="0"/>
              </a:rPr>
              <a:t>6.Project overview</a:t>
            </a:r>
          </a:p>
        </p:txBody>
      </p:sp>
      <p:sp>
        <p:nvSpPr>
          <p:cNvPr id="4" name="Text Placeholder 3">
            <a:extLst>
              <a:ext uri="{FF2B5EF4-FFF2-40B4-BE49-F238E27FC236}">
                <a16:creationId xmlns:a16="http://schemas.microsoft.com/office/drawing/2014/main" id="{5FDD0E7D-E90D-9782-AF70-081066AE5F52}"/>
              </a:ext>
            </a:extLst>
          </p:cNvPr>
          <p:cNvSpPr>
            <a:spLocks noGrp="1"/>
          </p:cNvSpPr>
          <p:nvPr>
            <p:ph type="body" sz="quarter" idx="17"/>
          </p:nvPr>
        </p:nvSpPr>
        <p:spPr>
          <a:xfrm>
            <a:off x="695402" y="1066800"/>
            <a:ext cx="10620578" cy="4969447"/>
          </a:xfrm>
        </p:spPr>
        <p:txBody>
          <a:bodyPr/>
          <a:lstStyle/>
          <a:p>
            <a:pPr marL="0" indent="0" algn="just">
              <a:buNone/>
            </a:pPr>
            <a:r>
              <a:rPr lang="en-IN" sz="1600" b="1" dirty="0">
                <a:solidFill>
                  <a:srgbClr val="00000A"/>
                </a:solidFill>
                <a:effectLst/>
                <a:latin typeface="Times New Roman" panose="02020603050405020304" pitchFamily="18" charset="0"/>
              </a:rPr>
              <a:t>1.Design and Develop a Cloud-Based IDS:</a:t>
            </a:r>
          </a:p>
          <a:p>
            <a:pPr marL="0" indent="0" algn="just">
              <a:buNone/>
            </a:pPr>
            <a:r>
              <a:rPr lang="en-IN" sz="1600" b="1" dirty="0">
                <a:solidFill>
                  <a:srgbClr val="00000A"/>
                </a:solidFill>
                <a:latin typeface="Times New Roman" panose="02020603050405020304" pitchFamily="18" charset="0"/>
              </a:rPr>
              <a:t>-</a:t>
            </a:r>
            <a:r>
              <a:rPr lang="en-IN" sz="1600" dirty="0">
                <a:solidFill>
                  <a:srgbClr val="00000A"/>
                </a:solidFill>
                <a:effectLst/>
                <a:latin typeface="Times New Roman" panose="02020603050405020304" pitchFamily="18" charset="0"/>
              </a:rPr>
              <a:t>Create a scalable and efficient cloud-based IDS that can process and analyse large volumes of incoming HTTP and HTTPS requests.</a:t>
            </a:r>
          </a:p>
          <a:p>
            <a:pPr marL="0" indent="0" algn="just">
              <a:buNone/>
            </a:pPr>
            <a:r>
              <a:rPr lang="en-IN" sz="1600" b="1" dirty="0">
                <a:solidFill>
                  <a:srgbClr val="00000A"/>
                </a:solidFill>
                <a:latin typeface="Times New Roman" panose="02020603050405020304" pitchFamily="18" charset="0"/>
              </a:rPr>
              <a:t>2.</a:t>
            </a:r>
            <a:r>
              <a:rPr lang="en-IN" sz="1600" b="1" dirty="0">
                <a:solidFill>
                  <a:srgbClr val="000000"/>
                </a:solidFill>
                <a:effectLst/>
                <a:latin typeface="Times New Roman" panose="02020603050405020304" pitchFamily="18" charset="0"/>
              </a:rPr>
              <a:t>High Detection Accuracy:</a:t>
            </a:r>
          </a:p>
          <a:p>
            <a:pPr marL="0" indent="0" algn="just">
              <a:buNone/>
            </a:pPr>
            <a:r>
              <a:rPr lang="en-IN" sz="1600" dirty="0">
                <a:solidFill>
                  <a:srgbClr val="00000A"/>
                </a:solidFill>
                <a:effectLst/>
                <a:latin typeface="Times New Roman" panose="02020603050405020304" pitchFamily="18" charset="0"/>
              </a:rPr>
              <a:t>-</a:t>
            </a:r>
            <a:r>
              <a:rPr lang="en-IN" sz="1600" dirty="0">
                <a:solidFill>
                  <a:srgbClr val="000000"/>
                </a:solidFill>
                <a:effectLst/>
                <a:latin typeface="Times New Roman" panose="02020603050405020304" pitchFamily="18" charset="0"/>
              </a:rPr>
              <a:t>Implement signature-based detection for known patterns of malicious data and anomaly-based detection using machine learning to enhance the system's detection accuracy.</a:t>
            </a:r>
          </a:p>
          <a:p>
            <a:pPr marL="0" indent="0" algn="just">
              <a:buNone/>
            </a:pPr>
            <a:r>
              <a:rPr lang="en-IN" sz="1600" b="1" dirty="0">
                <a:solidFill>
                  <a:srgbClr val="00000A"/>
                </a:solidFill>
                <a:effectLst/>
                <a:latin typeface="Times New Roman" panose="02020603050405020304" pitchFamily="18" charset="0"/>
              </a:rPr>
              <a:t>3.</a:t>
            </a:r>
            <a:r>
              <a:rPr lang="en-IN" sz="1600" b="1" dirty="0">
                <a:solidFill>
                  <a:srgbClr val="000000"/>
                </a:solidFill>
                <a:effectLst/>
                <a:latin typeface="Times New Roman" panose="02020603050405020304" pitchFamily="18" charset="0"/>
              </a:rPr>
              <a:t>Scalability and Performance:</a:t>
            </a:r>
          </a:p>
          <a:p>
            <a:pPr marL="0" indent="0" algn="just">
              <a:buNone/>
            </a:pPr>
            <a:r>
              <a:rPr lang="en-IN" sz="1600" b="1" dirty="0">
                <a:solidFill>
                  <a:srgbClr val="000000"/>
                </a:solidFill>
                <a:latin typeface="Times New Roman" panose="02020603050405020304" pitchFamily="18" charset="0"/>
              </a:rPr>
              <a:t>-</a:t>
            </a:r>
            <a:r>
              <a:rPr lang="en-IN" sz="1600" dirty="0">
                <a:solidFill>
                  <a:srgbClr val="000000"/>
                </a:solidFill>
                <a:effectLst/>
                <a:latin typeface="Times New Roman" panose="02020603050405020304" pitchFamily="18" charset="0"/>
              </a:rPr>
              <a:t>Design the system to handle high volumes of data while maintaining high performance, low resource consumption, and minimal downtime.</a:t>
            </a:r>
          </a:p>
          <a:p>
            <a:pPr marL="0" indent="0" algn="just">
              <a:buNone/>
            </a:pPr>
            <a:r>
              <a:rPr lang="en-IN" sz="1600" b="1" dirty="0">
                <a:solidFill>
                  <a:srgbClr val="000000"/>
                </a:solidFill>
                <a:effectLst/>
                <a:latin typeface="Times New Roman" panose="02020603050405020304" pitchFamily="18" charset="0"/>
              </a:rPr>
              <a:t>4.SMS Alerting: </a:t>
            </a:r>
          </a:p>
          <a:p>
            <a:pPr marL="0" indent="0" algn="just">
              <a:buNone/>
            </a:pPr>
            <a:r>
              <a:rPr lang="en-IN" sz="1600" b="1" dirty="0">
                <a:solidFill>
                  <a:srgbClr val="000000"/>
                </a:solidFill>
                <a:latin typeface="Times New Roman" panose="02020603050405020304" pitchFamily="18" charset="0"/>
              </a:rPr>
              <a:t>-</a:t>
            </a:r>
            <a:r>
              <a:rPr lang="en-IN" sz="1600" dirty="0">
                <a:solidFill>
                  <a:srgbClr val="000000"/>
                </a:solidFill>
                <a:effectLst/>
                <a:latin typeface="Times New Roman" panose="02020603050405020304" pitchFamily="18" charset="0"/>
              </a:rPr>
              <a:t>Integrate an SMS alerting system to notify administrators or relevant personnel in real-time when an intrusion attempt is detected.</a:t>
            </a:r>
          </a:p>
          <a:p>
            <a:pPr marL="0" indent="0" algn="just">
              <a:buNone/>
            </a:pPr>
            <a:r>
              <a:rPr lang="en-IN" sz="1600" b="1" dirty="0">
                <a:solidFill>
                  <a:srgbClr val="000000"/>
                </a:solidFill>
                <a:effectLst/>
                <a:latin typeface="Times New Roman" panose="02020603050405020304" pitchFamily="18" charset="0"/>
              </a:rPr>
              <a:t>5.Research and Innovation: </a:t>
            </a:r>
          </a:p>
          <a:p>
            <a:pPr marL="0" indent="0" algn="just">
              <a:buNone/>
            </a:pPr>
            <a:r>
              <a:rPr lang="en-IN" sz="1600" b="1" dirty="0">
                <a:solidFill>
                  <a:srgbClr val="000000"/>
                </a:solidFill>
                <a:latin typeface="Times New Roman" panose="02020603050405020304" pitchFamily="18" charset="0"/>
              </a:rPr>
              <a:t>-</a:t>
            </a:r>
            <a:r>
              <a:rPr lang="en-IN" sz="1600" dirty="0">
                <a:solidFill>
                  <a:srgbClr val="000000"/>
                </a:solidFill>
                <a:effectLst/>
                <a:latin typeface="Times New Roman" panose="02020603050405020304" pitchFamily="18" charset="0"/>
              </a:rPr>
              <a:t>Explore new methods for detecting intrusion patterns, such as the approach for filtering SQL injection payloads with consideration for spaces.</a:t>
            </a:r>
          </a:p>
          <a:p>
            <a:pPr marL="0" indent="0">
              <a:buNone/>
            </a:pPr>
            <a:endParaRPr lang="en-IN" sz="1600" b="1" dirty="0">
              <a:solidFill>
                <a:srgbClr val="000000"/>
              </a:solidFill>
              <a:effectLst/>
              <a:latin typeface="Times New Roman" panose="02020603050405020304" pitchFamily="18" charset="0"/>
            </a:endParaRPr>
          </a:p>
          <a:p>
            <a:pPr marL="0" indent="0">
              <a:buNone/>
            </a:pPr>
            <a:endParaRPr lang="en-IN" sz="1600" b="1" dirty="0">
              <a:solidFill>
                <a:srgbClr val="000000"/>
              </a:solidFill>
              <a:effectLst/>
              <a:latin typeface="Times New Roman" panose="02020603050405020304" pitchFamily="18" charset="0"/>
            </a:endParaRPr>
          </a:p>
          <a:p>
            <a:pPr marL="0" indent="0">
              <a:buNone/>
            </a:pPr>
            <a:endParaRPr lang="en-IN" sz="1600" dirty="0">
              <a:solidFill>
                <a:srgbClr val="000000"/>
              </a:solidFill>
              <a:effectLst/>
              <a:latin typeface="Times New Roman" panose="02020603050405020304" pitchFamily="18" charset="0"/>
            </a:endParaRPr>
          </a:p>
          <a:p>
            <a:pPr marL="0" indent="0">
              <a:buNone/>
            </a:pPr>
            <a:endParaRPr lang="en-IN" sz="1600" b="1" dirty="0">
              <a:solidFill>
                <a:srgbClr val="000000"/>
              </a:solidFill>
              <a:effectLst/>
              <a:latin typeface="Times New Roman" panose="02020603050405020304" pitchFamily="18" charset="0"/>
            </a:endParaRPr>
          </a:p>
          <a:p>
            <a:pPr marL="0" indent="0">
              <a:buNone/>
            </a:pPr>
            <a:endParaRPr lang="en-IN" sz="1600" b="1" dirty="0">
              <a:solidFill>
                <a:srgbClr val="000000"/>
              </a:solidFill>
              <a:effectLst/>
              <a:latin typeface="Times New Roman" panose="02020603050405020304" pitchFamily="18" charset="0"/>
            </a:endParaRPr>
          </a:p>
          <a:p>
            <a:pPr marL="0" indent="0">
              <a:buNone/>
            </a:pPr>
            <a:endParaRPr lang="en-IN" sz="1600" dirty="0">
              <a:solidFill>
                <a:srgbClr val="00000A"/>
              </a:solidFill>
              <a:effectLst/>
              <a:latin typeface="Times New Roman" panose="02020603050405020304" pitchFamily="18" charset="0"/>
            </a:endParaRPr>
          </a:p>
          <a:p>
            <a:pPr marL="0" indent="0">
              <a:buNone/>
            </a:pPr>
            <a:endParaRPr lang="en-IN" sz="1600" b="1" dirty="0">
              <a:solidFill>
                <a:srgbClr val="00000A"/>
              </a:solidFill>
              <a:effectLst/>
              <a:latin typeface="Times New Roman" panose="02020603050405020304" pitchFamily="18" charset="0"/>
            </a:endParaRPr>
          </a:p>
          <a:p>
            <a:pPr marL="0" indent="0">
              <a:buNone/>
            </a:pPr>
            <a:r>
              <a:rPr lang="en-IN" sz="1600" b="1" dirty="0">
                <a:solidFill>
                  <a:srgbClr val="00000A"/>
                </a:solidFill>
                <a:latin typeface="Times New Roman" panose="02020603050405020304" pitchFamily="18" charset="0"/>
              </a:rPr>
              <a:t>	</a:t>
            </a:r>
            <a:endParaRPr lang="en-IN" sz="1600" b="1" dirty="0">
              <a:solidFill>
                <a:srgbClr val="00000A"/>
              </a:solidFill>
              <a:effectLst/>
              <a:latin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FEDE72BD-55A1-55C8-4B3B-76BE1C6FD57D}"/>
              </a:ext>
            </a:extLst>
          </p:cNvPr>
          <p:cNvSpPr txBox="1"/>
          <p:nvPr/>
        </p:nvSpPr>
        <p:spPr>
          <a:xfrm>
            <a:off x="695401" y="543580"/>
            <a:ext cx="357179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6.1.OBJECTIVES</a:t>
            </a:r>
          </a:p>
        </p:txBody>
      </p:sp>
    </p:spTree>
    <p:extLst>
      <p:ext uri="{BB962C8B-B14F-4D97-AF65-F5344CB8AC3E}">
        <p14:creationId xmlns:p14="http://schemas.microsoft.com/office/powerpoint/2010/main" val="2684136321"/>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EBDFED05-017B-4836-B0DB-AE3C52F537F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F0A92FE3-D7C5-4C54-A449-399ABA4DE160}"/>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666DB7F9-18A3-46D1-8B74-7997BF6E6E1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A91B449-65BD-4337-8C8B-EDD4DF4FB145}"/>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756B89AD-C4AD-4933-8C3F-5C0ACD786FCF}"/>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81131F54-1D35-4A70-8D49-32796AEE1634}"/>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B33B207-9E41-4103-934B-507A6334F25D}"/>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1841CBEA-4B67-42D5-9327-9677E36191A1}"/>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9A8F878D-D9DE-4D31-BC23-1B7BE9984A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purl.org/dc/terms/"/>
    <ds:schemaRef ds:uri="http://purl.org/dc/dcmitype/"/>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115</TotalTime>
  <Words>2387</Words>
  <Application>Microsoft Office PowerPoint</Application>
  <PresentationFormat>Widescreen</PresentationFormat>
  <Paragraphs>203</Paragraphs>
  <Slides>20</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20</vt:i4>
      </vt:variant>
    </vt:vector>
  </HeadingPairs>
  <TitlesOfParts>
    <vt:vector size="34" baseType="lpstr">
      <vt:lpstr>Arial</vt:lpstr>
      <vt:lpstr>Calibri</vt:lpstr>
      <vt:lpstr>Nobel-Book</vt:lpstr>
      <vt:lpstr>Roboto Medium</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Kafka Based Intrusion Detection System - Synopsis (Phase 1 Review 1)</vt:lpstr>
      <vt:lpstr>Kafka Based Intrusion Detection System</vt:lpstr>
      <vt:lpstr>Contents</vt:lpstr>
      <vt:lpstr>1.ABSTRACT</vt:lpstr>
      <vt:lpstr>2.Introduction</vt:lpstr>
      <vt:lpstr>3. LITERATURE SURVEY</vt:lpstr>
      <vt:lpstr>4.POSITIONING</vt:lpstr>
      <vt:lpstr>5.Stakeholders description</vt:lpstr>
      <vt:lpstr>6.Project overview</vt:lpstr>
      <vt:lpstr>6.2.Goals:</vt:lpstr>
      <vt:lpstr>6.3.Feasibility study</vt:lpstr>
      <vt:lpstr> 6.4.Alternatives: </vt:lpstr>
      <vt:lpstr> 6.5.Budget: </vt:lpstr>
      <vt:lpstr>6.6.Key deliverables</vt:lpstr>
      <vt:lpstr>6.7.NECESSARY MATERIALS</vt:lpstr>
      <vt:lpstr>6.8.Methodology</vt:lpstr>
      <vt:lpstr>6.9.Module  identification </vt:lpstr>
      <vt:lpstr>7.Conclusion </vt:lpstr>
      <vt:lpstr>8.References </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Synopsis (Phase 1 Review 1)</dc:title>
  <dc:creator>REVA00218</dc:creator>
  <cp:lastModifiedBy>1NH21EC408-Mohammed Sharuk m s</cp:lastModifiedBy>
  <cp:revision>15</cp:revision>
  <cp:lastPrinted>2018-09-28T07:11:06Z</cp:lastPrinted>
  <dcterms:created xsi:type="dcterms:W3CDTF">2022-06-10T03:29:01Z</dcterms:created>
  <dcterms:modified xsi:type="dcterms:W3CDTF">2023-10-20T16:41:59Z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