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57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72" r:id="rId13"/>
    <p:sldId id="269" r:id="rId14"/>
    <p:sldId id="270" r:id="rId15"/>
    <p:sldId id="273" r:id="rId16"/>
    <p:sldId id="274" r:id="rId17"/>
    <p:sldId id="271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6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3022-BAC0-4A95-A56C-5EBF20E4ACF7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B0123-ED0E-4C43-9332-8FF8FFE46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B0123-ED0E-4C43-9332-8FF8FFE4688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1957-9772-40B6-9040-7AB25197FCD6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25A6-43D6-4BB9-8037-4F1E0D03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1957-9772-40B6-9040-7AB25197FCD6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25A6-43D6-4BB9-8037-4F1E0D03E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1957-9772-40B6-9040-7AB25197FCD6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25A6-43D6-4BB9-8037-4F1E0D03E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1957-9772-40B6-9040-7AB25197FCD6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25A6-43D6-4BB9-8037-4F1E0D03E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1957-9772-40B6-9040-7AB25197FCD6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25A6-43D6-4BB9-8037-4F1E0D03E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1957-9772-40B6-9040-7AB25197FCD6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25A6-43D6-4BB9-8037-4F1E0D03E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1957-9772-40B6-9040-7AB25197FCD6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25A6-43D6-4BB9-8037-4F1E0D03E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1957-9772-40B6-9040-7AB25197FCD6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25A6-43D6-4BB9-8037-4F1E0D03E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1957-9772-40B6-9040-7AB25197FCD6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25A6-43D6-4BB9-8037-4F1E0D03E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1957-9772-40B6-9040-7AB25197FCD6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25A6-43D6-4BB9-8037-4F1E0D03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5031957-9772-40B6-9040-7AB25197FCD6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23925A6-43D6-4BB9-8037-4F1E0D03E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5031957-9772-40B6-9040-7AB25197FCD6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23925A6-43D6-4BB9-8037-4F1E0D03E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6002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ABDOMINAL INJURIES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006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55626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MOHAMMED </a:t>
            </a:r>
            <a:r>
              <a:rPr lang="en-US" smtClean="0"/>
              <a:t>HUSSAIN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15MO84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44196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Moderator –  DR. AHRIS , </a:t>
            </a:r>
            <a:r>
              <a:rPr lang="en-US" i="1" dirty="0" smtClean="0"/>
              <a:t>Asst. Professor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Dept.  of </a:t>
            </a:r>
            <a:r>
              <a:rPr lang="en-US" dirty="0"/>
              <a:t>G</a:t>
            </a:r>
            <a:r>
              <a:rPr lang="en-US" dirty="0" smtClean="0"/>
              <a:t>eneral </a:t>
            </a:r>
            <a:r>
              <a:rPr lang="en-US" dirty="0"/>
              <a:t>S</a:t>
            </a:r>
            <a:r>
              <a:rPr lang="en-US" dirty="0" smtClean="0"/>
              <a:t>urgery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lenic inur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0"/>
            <a:ext cx="833092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PANCREAS TRAUMA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595021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 the pancreas is situated retroperitoneal, it is not frequently damaged by blunt trauma.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Occasionally, a forceful blow to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epigastrium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may result in injury to the pancreas.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injury may involve the parenchyma alone or along with duct disruption.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i="1" dirty="0">
                <a:latin typeface="Arial" pitchFamily="34" charset="0"/>
                <a:cs typeface="Arial" pitchFamily="34" charset="0"/>
              </a:rPr>
              <a:t>Cullen's sign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superficial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edema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and bruising in the subcutaneous fatty tissue around the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umbilicus suggestive of acute pancreatitis.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>
                <a:latin typeface="Arial" pitchFamily="34" charset="0"/>
                <a:cs typeface="Arial" pitchFamily="34" charset="0"/>
              </a:rPr>
              <a:t>Grey Turner's sign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refers to bruising of the flanks, the part of the body between the last rib and the top of the 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Image result for cullen's sig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327023" cy="538003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55626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Cullen’s sign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Grey turner’ sign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ncreas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85800"/>
            <a:ext cx="7205775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RENAL TRAUMA</a:t>
            </a:r>
            <a:endParaRPr lang="en-US" dirty="0"/>
          </a:p>
        </p:txBody>
      </p:sp>
      <p:pic>
        <p:nvPicPr>
          <p:cNvPr id="3" name="Picture 2" descr="re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7467600" cy="5488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BOWEL TRAUMA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Blunt or stab injury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can be hematoma or lacerations.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Laceration may extend into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ampulla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distal CBD, pancreas or with duodenal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devascularisation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Presentation of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hemoperitoneum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 peritonitis.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Monks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localising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zones signify the small bowel of the small bowel injury.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Presence of pattern bruising over the abdominal wall signifies the small bowel injury and its site – 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London’s sign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Evisceration of small intestine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llbow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1000"/>
            <a:ext cx="5074920" cy="4809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54864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EVISCERATION OF ABDOMINAL CONTENTS AFTER STAB INJURY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Features of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shock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pallor, tachycardia, hypotension, cold periphery, sweating,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oliguria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Abdominal distension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Pain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Tenderness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ebound tenderness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Guarding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Rigidity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ullness in the flanks on percussion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8001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Fracture of ribs, pelvis or vertebra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Respiratory distress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cyanosis depending on the amount of blood loss.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Bruising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over the skin of the abdominal wall.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Hematuria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Melena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Referred pain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Evisceration of organs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Abdominal trauma is a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major surgical emergency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associated with head injuries, chest, pelvic and bone injuries.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ften patient is unconscious causing difficulty in diagnosing the condition.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most common organ injured in the abdomen in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spleen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followed by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liver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347200" cy="701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ORGANS INVOLVED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050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Liver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Spleen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Stomach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Small bowel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Large bowel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Pancreas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Kidney/bladder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Mesentery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Vasculature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733800" y="2133600"/>
            <a:ext cx="45720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BLUNT  TRAUMA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7391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 produ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spc="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lea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spc="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spc="-1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sib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spc="5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signs</a:t>
            </a:r>
            <a:r>
              <a:rPr lang="en-US" sz="2000" spc="4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spc="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inju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ry. Common in accidents.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Often misdiagnosed or lately diagnosed.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Types</a:t>
            </a:r>
          </a:p>
          <a:p>
            <a:pPr marL="12700">
              <a:lnSpc>
                <a:spcPct val="100000"/>
              </a:lnSpc>
            </a:pPr>
            <a:endParaRPr lang="en-US" sz="2000" spc="-5" dirty="0" smtClean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000" b="1" i="1" spc="-5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ec</a:t>
            </a:r>
            <a:r>
              <a:rPr lang="en-US" sz="2000" b="1" i="1" spc="5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b="1" i="1" spc="-5" dirty="0" smtClean="0">
                <a:latin typeface="Arial" pitchFamily="34" charset="0"/>
                <a:cs typeface="Arial" pitchFamily="34" charset="0"/>
              </a:rPr>
              <a:t>ler</a:t>
            </a:r>
            <a:r>
              <a:rPr lang="en-US" sz="2000" b="1" i="1" spc="5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tion</a:t>
            </a: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ntent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spc="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damag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spc="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spc="5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1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elo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ity</a:t>
            </a:r>
          </a:p>
          <a:p>
            <a:pPr marL="12700">
              <a:lnSpc>
                <a:spcPct val="100000"/>
              </a:lnSpc>
            </a:pPr>
            <a:endParaRPr lang="en-US" sz="2000" spc="-5" dirty="0" smtClean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000" b="1" i="1" spc="-5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omp</a:t>
            </a:r>
            <a:r>
              <a:rPr lang="en-US" sz="2000" b="1" i="1" spc="5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b="1" i="1" spc="-5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b="1" i="1" spc="5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i="1" spc="-1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i="1" spc="-5" dirty="0" smtClean="0">
                <a:latin typeface="Arial" pitchFamily="34" charset="0"/>
                <a:cs typeface="Arial" pitchFamily="34" charset="0"/>
              </a:rPr>
              <a:t>on</a:t>
            </a: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Organs</a:t>
            </a:r>
            <a:r>
              <a:rPr lang="en-US" sz="2000" spc="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trapped</a:t>
            </a:r>
            <a:r>
              <a:rPr lang="en-US" sz="2000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between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othe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spc="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cture</a:t>
            </a:r>
          </a:p>
          <a:p>
            <a:pPr marL="12700">
              <a:lnSpc>
                <a:spcPct val="10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Shear</a:t>
            </a: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Part</a:t>
            </a:r>
            <a:r>
              <a:rPr lang="en-US" sz="2000" spc="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spc="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spc="5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spc="4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able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sz="2000" spc="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move</a:t>
            </a:r>
            <a:r>
              <a:rPr lang="en-US" sz="2000" spc="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il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spc="6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another par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spc="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spc="5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1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spc="-1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ed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mage result for blunt trau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1321" y="2590800"/>
            <a:ext cx="3422679" cy="21993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PENETRATING TRAUMA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1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spc="-10" dirty="0" smtClean="0">
                <a:latin typeface="Arial" pitchFamily="34" charset="0"/>
                <a:cs typeface="Arial" pitchFamily="34" charset="0"/>
              </a:rPr>
            </a:br>
            <a:r>
              <a:rPr lang="en-US" sz="2000" spc="-1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es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lt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spc="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nc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ntrolle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spc="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hemo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rh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age</a:t>
            </a:r>
            <a:br>
              <a:rPr lang="en-US" sz="2000" spc="-5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spc="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damage</a:t>
            </a:r>
            <a:br>
              <a:rPr lang="en-US" sz="2000" spc="-5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Spillage</a:t>
            </a:r>
            <a:r>
              <a:rPr lang="en-US" sz="2000" spc="5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spc="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hollo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2000" spc="6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orga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ntents</a:t>
            </a:r>
            <a:br>
              <a:rPr lang="en-US" sz="2000" spc="-5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2700"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Irrita</a:t>
            </a:r>
            <a:r>
              <a:rPr lang="en-US" sz="2000" spc="-15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io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spc="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en-US" sz="2000" spc="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15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nf</a:t>
            </a:r>
            <a:r>
              <a:rPr lang="en-US" sz="2000" spc="-1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am</a:t>
            </a:r>
            <a:r>
              <a:rPr lang="en-US" sz="2000" spc="-1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sz="2000" spc="-1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spc="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spc="4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abdominal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lining</a:t>
            </a:r>
            <a:br>
              <a:rPr lang="en-US" sz="2000" spc="-5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spc="-1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Live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spc="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most</a:t>
            </a:r>
            <a:r>
              <a:rPr lang="en-US" sz="2000" spc="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mmonly</a:t>
            </a:r>
            <a:r>
              <a:rPr lang="en-US" sz="2000" spc="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spc="-4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fected</a:t>
            </a:r>
            <a:r>
              <a:rPr lang="en-US" sz="2000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gan</a:t>
            </a:r>
            <a:br>
              <a:rPr lang="en-US" sz="2000" spc="-5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2700" marR="311150">
              <a:lnSpc>
                <a:spcPct val="100000"/>
              </a:lnSpc>
            </a:pPr>
            <a:r>
              <a:rPr lang="en-US" sz="2000" spc="-1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ommon</a:t>
            </a:r>
            <a:r>
              <a:rPr lang="en-US" sz="2000" spc="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2000" spc="5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spc="-5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Sho</a:t>
            </a:r>
            <a:r>
              <a:rPr lang="en-US" sz="2000" b="1" i="1" spc="-1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i="1" spc="-5" dirty="0" smtClean="0">
                <a:latin typeface="Arial" pitchFamily="34" charset="0"/>
                <a:cs typeface="Arial" pitchFamily="34" charset="0"/>
              </a:rPr>
              <a:t>gu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b="1" i="1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spc="-75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000" b="1" i="1" spc="-5" dirty="0" smtClean="0">
                <a:latin typeface="Arial" pitchFamily="34" charset="0"/>
                <a:cs typeface="Arial" pitchFamily="34" charset="0"/>
              </a:rPr>
              <a:t>uma,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stab</a:t>
            </a:r>
            <a:r>
              <a:rPr lang="en-US" sz="2000" b="1" i="1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spc="-5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i="1" spc="-5" dirty="0" smtClean="0">
                <a:latin typeface="Arial" pitchFamily="34" charset="0"/>
                <a:cs typeface="Arial" pitchFamily="34" charset="0"/>
              </a:rPr>
              <a:t>und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000" b="1" i="1" spc="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1" i="1" spc="5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ts</a:t>
            </a:r>
            <a:r>
              <a:rPr lang="en-US" sz="2000" b="1" i="1" spc="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en-US" sz="2000" b="1" i="1" spc="4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tears</a:t>
            </a:r>
            <a:endParaRPr lang="en-US" sz="20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AutoShape 2" descr="Image result for penetrating trau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PENETRATING TRAU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1828800"/>
            <a:ext cx="3153658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LIVER TRAUMA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838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Second most common organ to get injured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Blunt trauma produces contusion, laceration and avulsion injuries often in association with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splenic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mesenteric or renal injury.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Penetrating injuries such as stab and gunshot wounds are often associated with chest and pericardial involvement.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Blunt injuries are more common.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ver injur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85344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SPLEEN TRAUMA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905000"/>
            <a:ext cx="8077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Splenic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rupture should be considered in any case of blunt abdominal trauma , particularly when the injury is in the left upper quadrant of abdomen.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Iatrogenic injury to the spleen remains a frequent complication of any surgical procedure particularly those on the left upper quadrant when adhesions are present.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114053</TotalTime>
  <Words>249</Words>
  <Application>Microsoft Office PowerPoint</Application>
  <PresentationFormat>On-screen Show (4:3)</PresentationFormat>
  <Paragraphs>85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    ABDOMINAL INJURIES  </vt:lpstr>
      <vt:lpstr>              INTRODUCTION</vt:lpstr>
      <vt:lpstr>Slide 3</vt:lpstr>
      <vt:lpstr>ORGANS INVOLVED</vt:lpstr>
      <vt:lpstr>BLUNT  TRAUMA</vt:lpstr>
      <vt:lpstr>PENETRATING TRAUMA</vt:lpstr>
      <vt:lpstr>LIVER TRAUMA</vt:lpstr>
      <vt:lpstr>Slide 8</vt:lpstr>
      <vt:lpstr>SPLEEN TRAUMA</vt:lpstr>
      <vt:lpstr>Slide 10</vt:lpstr>
      <vt:lpstr>PANCREAS TRAUMA</vt:lpstr>
      <vt:lpstr>Slide 12</vt:lpstr>
      <vt:lpstr>Slide 13</vt:lpstr>
      <vt:lpstr>RENAL TRAUMA</vt:lpstr>
      <vt:lpstr>SMALL BOWEL TRAUMA</vt:lpstr>
      <vt:lpstr>Slide 16</vt:lpstr>
      <vt:lpstr>CLINICAL FEATURES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ABDOMINAL INJURIES</dc:title>
  <dc:creator>Mohammed Husain</dc:creator>
  <cp:lastModifiedBy>Mohammed Husain</cp:lastModifiedBy>
  <cp:revision>169</cp:revision>
  <dcterms:created xsi:type="dcterms:W3CDTF">2019-10-17T16:55:06Z</dcterms:created>
  <dcterms:modified xsi:type="dcterms:W3CDTF">2020-04-06T12:39:45Z</dcterms:modified>
</cp:coreProperties>
</file>