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4" r:id="rId4"/>
    <p:sldId id="280" r:id="rId5"/>
    <p:sldId id="266" r:id="rId6"/>
    <p:sldId id="269" r:id="rId7"/>
    <p:sldId id="267" r:id="rId8"/>
    <p:sldId id="271" r:id="rId9"/>
    <p:sldId id="276" r:id="rId10"/>
    <p:sldId id="270" r:id="rId11"/>
    <p:sldId id="277" r:id="rId12"/>
    <p:sldId id="278" r:id="rId13"/>
    <p:sldId id="281" r:id="rId14"/>
    <p:sldId id="283" r:id="rId15"/>
    <p:sldId id="265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129"/>
    <a:srgbClr val="10243C"/>
    <a:srgbClr val="07101B"/>
    <a:srgbClr val="0E0C3C"/>
    <a:srgbClr val="0D1D31"/>
    <a:srgbClr val="34353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79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BD9F2-73BC-4402-8B4F-3DD63D304B7E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48F6C6-AD43-46E3-A3BC-C1AF4FD64417}">
      <dgm:prSet/>
      <dgm:spPr/>
      <dgm:t>
        <a:bodyPr/>
        <a:lstStyle/>
        <a:p>
          <a:pPr rtl="0"/>
          <a:r>
            <a:rPr lang="en-IN" dirty="0" smtClean="0"/>
            <a:t>PERIPHERAL SMEAR:</a:t>
          </a:r>
          <a:endParaRPr lang="en-IN" dirty="0"/>
        </a:p>
      </dgm:t>
    </dgm:pt>
    <dgm:pt modelId="{E30ECC27-8C63-4B78-B9DA-66692204AB77}" type="parTrans" cxnId="{E0DEBF36-CD86-448D-9332-EB4C19711058}">
      <dgm:prSet/>
      <dgm:spPr/>
      <dgm:t>
        <a:bodyPr/>
        <a:lstStyle/>
        <a:p>
          <a:endParaRPr lang="en-IN"/>
        </a:p>
      </dgm:t>
    </dgm:pt>
    <dgm:pt modelId="{07392F2C-4645-4FAD-8CF6-EF154459708F}" type="sibTrans" cxnId="{E0DEBF36-CD86-448D-9332-EB4C19711058}">
      <dgm:prSet/>
      <dgm:spPr/>
      <dgm:t>
        <a:bodyPr/>
        <a:lstStyle/>
        <a:p>
          <a:endParaRPr lang="en-IN"/>
        </a:p>
      </dgm:t>
    </dgm:pt>
    <dgm:pt modelId="{C1C9D091-6F01-4751-BA65-602F9F7A5BAA}">
      <dgm:prSet custT="1"/>
      <dgm:spPr/>
      <dgm:t>
        <a:bodyPr/>
        <a:lstStyle/>
        <a:p>
          <a:pPr rtl="0"/>
          <a:r>
            <a:rPr lang="en-IN" sz="1800" dirty="0" smtClean="0"/>
            <a:t>PANCYTOPENIA – MICROCYTIC HYPOCHROMIC</a:t>
          </a:r>
          <a:endParaRPr lang="en-IN" sz="1800" dirty="0"/>
        </a:p>
      </dgm:t>
    </dgm:pt>
    <dgm:pt modelId="{0BFA091E-6050-4E0D-A87C-F28DC1A6F6E6}" type="parTrans" cxnId="{6EA780E3-3994-4DFC-A357-EB794B5A6061}">
      <dgm:prSet/>
      <dgm:spPr/>
      <dgm:t>
        <a:bodyPr/>
        <a:lstStyle/>
        <a:p>
          <a:endParaRPr lang="en-IN"/>
        </a:p>
      </dgm:t>
    </dgm:pt>
    <dgm:pt modelId="{308FCA23-4315-4DAF-B2C9-5458CCB1139A}" type="sibTrans" cxnId="{6EA780E3-3994-4DFC-A357-EB794B5A6061}">
      <dgm:prSet/>
      <dgm:spPr/>
      <dgm:t>
        <a:bodyPr/>
        <a:lstStyle/>
        <a:p>
          <a:endParaRPr lang="en-IN"/>
        </a:p>
      </dgm:t>
    </dgm:pt>
    <dgm:pt modelId="{B94BECB9-C3CB-4C3D-BD89-4B929918C1DE}">
      <dgm:prSet custT="1"/>
      <dgm:spPr/>
      <dgm:t>
        <a:bodyPr/>
        <a:lstStyle/>
        <a:p>
          <a:pPr rtl="0"/>
          <a:r>
            <a:rPr lang="en-IN" sz="1800" dirty="0" smtClean="0"/>
            <a:t>LEUCOCYTOPENIA</a:t>
          </a:r>
          <a:endParaRPr lang="en-IN" sz="1800" dirty="0"/>
        </a:p>
      </dgm:t>
    </dgm:pt>
    <dgm:pt modelId="{5E191C3C-9BCC-4A69-B8B3-695AA5BA5BA4}" type="parTrans" cxnId="{3E73214D-5D60-49A7-A541-CECFFC9CFEA3}">
      <dgm:prSet/>
      <dgm:spPr/>
      <dgm:t>
        <a:bodyPr/>
        <a:lstStyle/>
        <a:p>
          <a:endParaRPr lang="en-IN"/>
        </a:p>
      </dgm:t>
    </dgm:pt>
    <dgm:pt modelId="{7CBCC4BA-E0F2-4FCB-8ECB-26A8DAB880FD}" type="sibTrans" cxnId="{3E73214D-5D60-49A7-A541-CECFFC9CFEA3}">
      <dgm:prSet/>
      <dgm:spPr/>
      <dgm:t>
        <a:bodyPr/>
        <a:lstStyle/>
        <a:p>
          <a:endParaRPr lang="en-IN"/>
        </a:p>
      </dgm:t>
    </dgm:pt>
    <dgm:pt modelId="{877EDA67-517E-4D11-898E-72BB0AD864AC}">
      <dgm:prSet custT="1"/>
      <dgm:spPr/>
      <dgm:t>
        <a:bodyPr/>
        <a:lstStyle/>
        <a:p>
          <a:pPr rtl="0"/>
          <a:r>
            <a:rPr lang="en-IN" sz="1800" dirty="0" smtClean="0"/>
            <a:t>THROMBOCYTOPENIA</a:t>
          </a:r>
          <a:endParaRPr lang="en-IN" sz="1800" dirty="0"/>
        </a:p>
      </dgm:t>
    </dgm:pt>
    <dgm:pt modelId="{DB936CC8-8EE2-49C0-9FCE-CF97E4CA222C}" type="parTrans" cxnId="{7528B116-B41A-49BE-959C-A27A13CEE985}">
      <dgm:prSet/>
      <dgm:spPr/>
      <dgm:t>
        <a:bodyPr/>
        <a:lstStyle/>
        <a:p>
          <a:endParaRPr lang="en-IN"/>
        </a:p>
      </dgm:t>
    </dgm:pt>
    <dgm:pt modelId="{3E1EC444-7780-4864-ABEA-B7AC47F16EA9}" type="sibTrans" cxnId="{7528B116-B41A-49BE-959C-A27A13CEE985}">
      <dgm:prSet/>
      <dgm:spPr/>
      <dgm:t>
        <a:bodyPr/>
        <a:lstStyle/>
        <a:p>
          <a:endParaRPr lang="en-IN"/>
        </a:p>
      </dgm:t>
    </dgm:pt>
    <dgm:pt modelId="{64A491C6-8D30-443A-A3FA-4FEA0B1B0F8B}" type="pres">
      <dgm:prSet presAssocID="{85FBD9F2-73BC-4402-8B4F-3DD63D304B7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E5ED9F-3E94-4840-8A33-F40872EB1A73}" type="pres">
      <dgm:prSet presAssocID="{B048F6C6-AD43-46E3-A3BC-C1AF4FD64417}" presName="composite" presStyleCnt="0"/>
      <dgm:spPr/>
    </dgm:pt>
    <dgm:pt modelId="{7605350D-824E-4C2F-BC5E-04E4071C8533}" type="pres">
      <dgm:prSet presAssocID="{B048F6C6-AD43-46E3-A3BC-C1AF4FD64417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3F8ED-5708-4542-8C1A-23FC45019B19}" type="pres">
      <dgm:prSet presAssocID="{B048F6C6-AD43-46E3-A3BC-C1AF4FD64417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A780E3-3994-4DFC-A357-EB794B5A6061}" srcId="{B048F6C6-AD43-46E3-A3BC-C1AF4FD64417}" destId="{C1C9D091-6F01-4751-BA65-602F9F7A5BAA}" srcOrd="0" destOrd="0" parTransId="{0BFA091E-6050-4E0D-A87C-F28DC1A6F6E6}" sibTransId="{308FCA23-4315-4DAF-B2C9-5458CCB1139A}"/>
    <dgm:cxn modelId="{7528B116-B41A-49BE-959C-A27A13CEE985}" srcId="{B048F6C6-AD43-46E3-A3BC-C1AF4FD64417}" destId="{877EDA67-517E-4D11-898E-72BB0AD864AC}" srcOrd="2" destOrd="0" parTransId="{DB936CC8-8EE2-49C0-9FCE-CF97E4CA222C}" sibTransId="{3E1EC444-7780-4864-ABEA-B7AC47F16EA9}"/>
    <dgm:cxn modelId="{E0DEBF36-CD86-448D-9332-EB4C19711058}" srcId="{85FBD9F2-73BC-4402-8B4F-3DD63D304B7E}" destId="{B048F6C6-AD43-46E3-A3BC-C1AF4FD64417}" srcOrd="0" destOrd="0" parTransId="{E30ECC27-8C63-4B78-B9DA-66692204AB77}" sibTransId="{07392F2C-4645-4FAD-8CF6-EF154459708F}"/>
    <dgm:cxn modelId="{F0B87E49-4A16-433D-90CF-3CA68613644D}" type="presOf" srcId="{B048F6C6-AD43-46E3-A3BC-C1AF4FD64417}" destId="{7605350D-824E-4C2F-BC5E-04E4071C8533}" srcOrd="0" destOrd="0" presId="urn:microsoft.com/office/officeart/2005/8/layout/chevron2"/>
    <dgm:cxn modelId="{DD19EDBE-7778-4059-BE4F-E2996D201FA5}" type="presOf" srcId="{85FBD9F2-73BC-4402-8B4F-3DD63D304B7E}" destId="{64A491C6-8D30-443A-A3FA-4FEA0B1B0F8B}" srcOrd="0" destOrd="0" presId="urn:microsoft.com/office/officeart/2005/8/layout/chevron2"/>
    <dgm:cxn modelId="{3E73214D-5D60-49A7-A541-CECFFC9CFEA3}" srcId="{B048F6C6-AD43-46E3-A3BC-C1AF4FD64417}" destId="{B94BECB9-C3CB-4C3D-BD89-4B929918C1DE}" srcOrd="1" destOrd="0" parTransId="{5E191C3C-9BCC-4A69-B8B3-695AA5BA5BA4}" sibTransId="{7CBCC4BA-E0F2-4FCB-8ECB-26A8DAB880FD}"/>
    <dgm:cxn modelId="{83547D53-83CF-4C6B-A2BD-2A190E66EFDF}" type="presOf" srcId="{B94BECB9-C3CB-4C3D-BD89-4B929918C1DE}" destId="{DD73F8ED-5708-4542-8C1A-23FC45019B19}" srcOrd="0" destOrd="1" presId="urn:microsoft.com/office/officeart/2005/8/layout/chevron2"/>
    <dgm:cxn modelId="{E0350AC9-16C0-4E53-ABD9-CE5F886FDB8D}" type="presOf" srcId="{877EDA67-517E-4D11-898E-72BB0AD864AC}" destId="{DD73F8ED-5708-4542-8C1A-23FC45019B19}" srcOrd="0" destOrd="2" presId="urn:microsoft.com/office/officeart/2005/8/layout/chevron2"/>
    <dgm:cxn modelId="{54D2CEBF-CFBB-46D5-B5F0-D274A391A68F}" type="presOf" srcId="{C1C9D091-6F01-4751-BA65-602F9F7A5BAA}" destId="{DD73F8ED-5708-4542-8C1A-23FC45019B19}" srcOrd="0" destOrd="0" presId="urn:microsoft.com/office/officeart/2005/8/layout/chevron2"/>
    <dgm:cxn modelId="{722A7C15-5BE8-4645-A04F-CCEECCBE02E6}" type="presParOf" srcId="{64A491C6-8D30-443A-A3FA-4FEA0B1B0F8B}" destId="{94E5ED9F-3E94-4840-8A33-F40872EB1A73}" srcOrd="0" destOrd="0" presId="urn:microsoft.com/office/officeart/2005/8/layout/chevron2"/>
    <dgm:cxn modelId="{6B12DCD7-DFA9-4DAD-A404-8E589B7580A8}" type="presParOf" srcId="{94E5ED9F-3E94-4840-8A33-F40872EB1A73}" destId="{7605350D-824E-4C2F-BC5E-04E4071C8533}" srcOrd="0" destOrd="0" presId="urn:microsoft.com/office/officeart/2005/8/layout/chevron2"/>
    <dgm:cxn modelId="{B93C60B5-2E11-4B6B-9CD1-06138A7B3791}" type="presParOf" srcId="{94E5ED9F-3E94-4840-8A33-F40872EB1A73}" destId="{DD73F8ED-5708-4542-8C1A-23FC45019B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12F93-21FF-42DC-93DD-C882FFE95DD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8879BAE-2457-4203-86C2-401BAFAF8B2F}">
      <dgm:prSet custT="1"/>
      <dgm:spPr/>
      <dgm:t>
        <a:bodyPr/>
        <a:lstStyle/>
        <a:p>
          <a:pPr rtl="0"/>
          <a:r>
            <a:rPr lang="en-IN" sz="2600" dirty="0" smtClean="0"/>
            <a:t>Patient’s HIV Status came</a:t>
          </a:r>
          <a:r>
            <a:rPr lang="en-IN" sz="2600" b="1" dirty="0" smtClean="0"/>
            <a:t> POSITIVE</a:t>
          </a:r>
        </a:p>
        <a:p>
          <a:pPr rtl="0"/>
          <a:r>
            <a:rPr lang="en-IN" sz="2600" dirty="0" smtClean="0"/>
            <a:t>CD4-Count was requested. </a:t>
          </a:r>
          <a:r>
            <a:rPr lang="en-IN" sz="2600" b="1" dirty="0" smtClean="0"/>
            <a:t>(CD4 - 44)</a:t>
          </a:r>
        </a:p>
        <a:p>
          <a:pPr rtl="0"/>
          <a:r>
            <a:rPr lang="en-IN" sz="2600" b="0" dirty="0" err="1" smtClean="0"/>
            <a:t>Lymphnode</a:t>
          </a:r>
          <a:r>
            <a:rPr lang="en-IN" sz="2600" b="0" dirty="0" smtClean="0"/>
            <a:t> Biopsy – </a:t>
          </a:r>
          <a:r>
            <a:rPr lang="en-IN" sz="2600" b="1" dirty="0" err="1" smtClean="0"/>
            <a:t>Tuberculous</a:t>
          </a:r>
          <a:r>
            <a:rPr lang="en-IN" sz="2600" b="1" dirty="0" smtClean="0"/>
            <a:t> lymphadenitis</a:t>
          </a:r>
          <a:endParaRPr lang="en-IN" sz="2600" b="1" dirty="0"/>
        </a:p>
      </dgm:t>
    </dgm:pt>
    <dgm:pt modelId="{04A0CB6F-5EDF-44BA-8F74-BB26ECC57979}" type="parTrans" cxnId="{9A4EC241-9299-4EEB-A29D-1AFA41AC49D3}">
      <dgm:prSet/>
      <dgm:spPr/>
      <dgm:t>
        <a:bodyPr/>
        <a:lstStyle/>
        <a:p>
          <a:endParaRPr lang="en-IN"/>
        </a:p>
      </dgm:t>
    </dgm:pt>
    <dgm:pt modelId="{ED921804-8A66-47AB-B21C-C579423A01DB}" type="sibTrans" cxnId="{9A4EC241-9299-4EEB-A29D-1AFA41AC49D3}">
      <dgm:prSet/>
      <dgm:spPr/>
      <dgm:t>
        <a:bodyPr/>
        <a:lstStyle/>
        <a:p>
          <a:endParaRPr lang="en-IN"/>
        </a:p>
      </dgm:t>
    </dgm:pt>
    <dgm:pt modelId="{582C4E27-79AC-4AB5-9575-FE1AE5E1565A}">
      <dgm:prSet custT="1"/>
      <dgm:spPr/>
      <dgm:t>
        <a:bodyPr/>
        <a:lstStyle/>
        <a:p>
          <a:pPr rtl="0"/>
          <a:r>
            <a:rPr lang="en-IN" sz="2600" dirty="0" smtClean="0"/>
            <a:t>Patient had </a:t>
          </a:r>
          <a:r>
            <a:rPr lang="en-IN" sz="2600" dirty="0" err="1" smtClean="0"/>
            <a:t>Hypertriglyceridemia</a:t>
          </a:r>
          <a:r>
            <a:rPr lang="en-IN" sz="2600" dirty="0" smtClean="0"/>
            <a:t> and Normal Iron-profile. </a:t>
          </a:r>
          <a:endParaRPr lang="en-IN" sz="2600" dirty="0"/>
        </a:p>
      </dgm:t>
    </dgm:pt>
    <dgm:pt modelId="{DF91DE6B-4B9F-4757-97D4-65855B1F249D}" type="parTrans" cxnId="{C42384C4-FAE5-4234-B8C6-DB3DB3C9A122}">
      <dgm:prSet/>
      <dgm:spPr/>
      <dgm:t>
        <a:bodyPr/>
        <a:lstStyle/>
        <a:p>
          <a:endParaRPr lang="en-IN"/>
        </a:p>
      </dgm:t>
    </dgm:pt>
    <dgm:pt modelId="{D12A9DF6-FFCE-49F6-9BD5-61C8FCDED9A4}" type="sibTrans" cxnId="{C42384C4-FAE5-4234-B8C6-DB3DB3C9A122}">
      <dgm:prSet/>
      <dgm:spPr/>
      <dgm:t>
        <a:bodyPr/>
        <a:lstStyle/>
        <a:p>
          <a:endParaRPr lang="en-IN"/>
        </a:p>
      </dgm:t>
    </dgm:pt>
    <dgm:pt modelId="{0965838A-BE71-4009-AFB2-D6AF54F6C794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IN" sz="2800" b="1" dirty="0" smtClean="0"/>
            <a:t>Based on above finding we could fit the patients condition within the 2008-Guidelines for </a:t>
          </a:r>
          <a:r>
            <a:rPr lang="en-IN" sz="2800" b="1" u="sng" dirty="0" smtClean="0"/>
            <a:t>HEMOPHAGOCYTIC LYMPHO HISTOCYTOSIS-HLH </a:t>
          </a:r>
          <a:r>
            <a:rPr lang="en-IN" sz="2800" b="1" dirty="0" smtClean="0"/>
            <a:t>(2008 Guidelines for American Rheumatoid Association)</a:t>
          </a:r>
          <a:endParaRPr lang="en-IN" sz="2800" b="1" dirty="0"/>
        </a:p>
      </dgm:t>
    </dgm:pt>
    <dgm:pt modelId="{4C1980D5-DF27-4856-94CA-B5C73E7F3BE0}" type="parTrans" cxnId="{C8E97A50-0F1B-4276-B806-AA21564268A2}">
      <dgm:prSet/>
      <dgm:spPr/>
      <dgm:t>
        <a:bodyPr/>
        <a:lstStyle/>
        <a:p>
          <a:endParaRPr lang="en-IN"/>
        </a:p>
      </dgm:t>
    </dgm:pt>
    <dgm:pt modelId="{F7DFC012-A051-4B94-8262-1CADFBDDC0B6}" type="sibTrans" cxnId="{C8E97A50-0F1B-4276-B806-AA21564268A2}">
      <dgm:prSet/>
      <dgm:spPr/>
      <dgm:t>
        <a:bodyPr/>
        <a:lstStyle/>
        <a:p>
          <a:endParaRPr lang="en-IN"/>
        </a:p>
      </dgm:t>
    </dgm:pt>
    <dgm:pt modelId="{935AC673-FF38-431D-AABB-EE49ACFB82B1}">
      <dgm:prSet custT="1"/>
      <dgm:spPr/>
      <dgm:t>
        <a:bodyPr/>
        <a:lstStyle/>
        <a:p>
          <a:r>
            <a:rPr lang="en-IN" sz="2600" dirty="0" smtClean="0"/>
            <a:t>Bone-marrow </a:t>
          </a:r>
          <a:r>
            <a:rPr lang="en-IN" sz="2600" dirty="0" err="1" smtClean="0"/>
            <a:t>aspirational</a:t>
          </a:r>
          <a:r>
            <a:rPr lang="en-IN" sz="2600" dirty="0" smtClean="0"/>
            <a:t> biopsy was requested which revealed  - HEMOPHAGOCYTOSIS. (</a:t>
          </a:r>
          <a:r>
            <a:rPr lang="en-IN" sz="2600" dirty="0" err="1" smtClean="0"/>
            <a:t>ie</a:t>
          </a:r>
          <a:r>
            <a:rPr lang="en-IN" sz="2600" dirty="0" smtClean="0"/>
            <a:t>., s/o </a:t>
          </a:r>
          <a:r>
            <a:rPr lang="en-IN" sz="2600" dirty="0" err="1" smtClean="0"/>
            <a:t>Pancytopenia</a:t>
          </a:r>
          <a:r>
            <a:rPr lang="en-IN" sz="2600" dirty="0" smtClean="0"/>
            <a:t> caused by </a:t>
          </a:r>
          <a:r>
            <a:rPr lang="en-IN" sz="2600" dirty="0" err="1" smtClean="0"/>
            <a:t>incraesed</a:t>
          </a:r>
          <a:r>
            <a:rPr lang="en-IN" sz="2600" dirty="0" smtClean="0"/>
            <a:t> destruction of cells. Foamy </a:t>
          </a:r>
          <a:r>
            <a:rPr lang="en-IN" sz="2600" dirty="0" err="1" smtClean="0"/>
            <a:t>histiocytes</a:t>
          </a:r>
          <a:r>
            <a:rPr lang="en-IN" sz="2600" dirty="0" smtClean="0"/>
            <a:t> exhibiting </a:t>
          </a:r>
          <a:r>
            <a:rPr lang="en-IN" sz="2600" dirty="0" err="1" smtClean="0"/>
            <a:t>phagocytosis</a:t>
          </a:r>
          <a:r>
            <a:rPr lang="en-IN" sz="2600" dirty="0" smtClean="0"/>
            <a:t> of blood cells noted)</a:t>
          </a:r>
          <a:endParaRPr lang="en-IN" sz="2600" dirty="0"/>
        </a:p>
      </dgm:t>
    </dgm:pt>
    <dgm:pt modelId="{5EC87C2B-CEE0-4AA3-895A-B2D791541B9D}" type="parTrans" cxnId="{D0323BFC-4766-4786-A3D3-EF780BCC37E6}">
      <dgm:prSet/>
      <dgm:spPr/>
      <dgm:t>
        <a:bodyPr/>
        <a:lstStyle/>
        <a:p>
          <a:endParaRPr lang="en-IN"/>
        </a:p>
      </dgm:t>
    </dgm:pt>
    <dgm:pt modelId="{21AB32CC-4CA9-4B0D-A944-E1A5FBFE1867}" type="sibTrans" cxnId="{D0323BFC-4766-4786-A3D3-EF780BCC37E6}">
      <dgm:prSet/>
      <dgm:spPr/>
      <dgm:t>
        <a:bodyPr/>
        <a:lstStyle/>
        <a:p>
          <a:endParaRPr lang="en-IN"/>
        </a:p>
      </dgm:t>
    </dgm:pt>
    <dgm:pt modelId="{E3F99102-D54B-4A44-BC10-F5906875ACAB}" type="pres">
      <dgm:prSet presAssocID="{23112F93-21FF-42DC-93DD-C882FFE95D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315A8A-8E9D-4344-99E3-1C6EE6BCA6D1}" type="pres">
      <dgm:prSet presAssocID="{88879BAE-2457-4203-86C2-401BAFAF8B2F}" presName="parentText" presStyleLbl="node1" presStyleIdx="0" presStyleCnt="4" custScaleY="5892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4A49D1-7A2C-466F-9A95-5EE52530FA00}" type="pres">
      <dgm:prSet presAssocID="{ED921804-8A66-47AB-B21C-C579423A01DB}" presName="spacer" presStyleCnt="0"/>
      <dgm:spPr/>
    </dgm:pt>
    <dgm:pt modelId="{2BA9F2DD-FBE5-4204-A65B-89B8D2EA2802}" type="pres">
      <dgm:prSet presAssocID="{582C4E27-79AC-4AB5-9575-FE1AE5E1565A}" presName="parentText" presStyleLbl="node1" presStyleIdx="1" presStyleCnt="4" custScaleY="249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7781D-A10D-4064-B2D7-5393CFB579FD}" type="pres">
      <dgm:prSet presAssocID="{D12A9DF6-FFCE-49F6-9BD5-61C8FCDED9A4}" presName="spacer" presStyleCnt="0"/>
      <dgm:spPr/>
    </dgm:pt>
    <dgm:pt modelId="{D3C0DBC4-B5FB-4E30-9BD8-C2B5B2A478C5}" type="pres">
      <dgm:prSet presAssocID="{935AC673-FF38-431D-AABB-EE49ACFB82B1}" presName="parentText" presStyleLbl="node1" presStyleIdx="2" presStyleCnt="4" custScaleY="5981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A889C2-02C5-4977-82A4-83DE766E9EFE}" type="pres">
      <dgm:prSet presAssocID="{21AB32CC-4CA9-4B0D-A944-E1A5FBFE1867}" presName="spacer" presStyleCnt="0"/>
      <dgm:spPr/>
    </dgm:pt>
    <dgm:pt modelId="{6FCE60B4-054B-4CB8-B29B-F8EF8FC7B8FB}" type="pres">
      <dgm:prSet presAssocID="{0965838A-BE71-4009-AFB2-D6AF54F6C794}" presName="parentText" presStyleLbl="node1" presStyleIdx="3" presStyleCnt="4" custScaleY="1159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1E808A-822B-4D0E-AEB0-D94F49D86F55}" type="presOf" srcId="{935AC673-FF38-431D-AABB-EE49ACFB82B1}" destId="{D3C0DBC4-B5FB-4E30-9BD8-C2B5B2A478C5}" srcOrd="0" destOrd="0" presId="urn:microsoft.com/office/officeart/2005/8/layout/vList2"/>
    <dgm:cxn modelId="{CF499EFD-33A6-4FE8-9FC3-81E68B546460}" type="presOf" srcId="{23112F93-21FF-42DC-93DD-C882FFE95DD9}" destId="{E3F99102-D54B-4A44-BC10-F5906875ACAB}" srcOrd="0" destOrd="0" presId="urn:microsoft.com/office/officeart/2005/8/layout/vList2"/>
    <dgm:cxn modelId="{746C7E4D-ED34-4A25-9466-7B0FB04D91D0}" type="presOf" srcId="{88879BAE-2457-4203-86C2-401BAFAF8B2F}" destId="{2D315A8A-8E9D-4344-99E3-1C6EE6BCA6D1}" srcOrd="0" destOrd="0" presId="urn:microsoft.com/office/officeart/2005/8/layout/vList2"/>
    <dgm:cxn modelId="{C8E97A50-0F1B-4276-B806-AA21564268A2}" srcId="{23112F93-21FF-42DC-93DD-C882FFE95DD9}" destId="{0965838A-BE71-4009-AFB2-D6AF54F6C794}" srcOrd="3" destOrd="0" parTransId="{4C1980D5-DF27-4856-94CA-B5C73E7F3BE0}" sibTransId="{F7DFC012-A051-4B94-8262-1CADFBDDC0B6}"/>
    <dgm:cxn modelId="{D0323BFC-4766-4786-A3D3-EF780BCC37E6}" srcId="{23112F93-21FF-42DC-93DD-C882FFE95DD9}" destId="{935AC673-FF38-431D-AABB-EE49ACFB82B1}" srcOrd="2" destOrd="0" parTransId="{5EC87C2B-CEE0-4AA3-895A-B2D791541B9D}" sibTransId="{21AB32CC-4CA9-4B0D-A944-E1A5FBFE1867}"/>
    <dgm:cxn modelId="{9A4EC241-9299-4EEB-A29D-1AFA41AC49D3}" srcId="{23112F93-21FF-42DC-93DD-C882FFE95DD9}" destId="{88879BAE-2457-4203-86C2-401BAFAF8B2F}" srcOrd="0" destOrd="0" parTransId="{04A0CB6F-5EDF-44BA-8F74-BB26ECC57979}" sibTransId="{ED921804-8A66-47AB-B21C-C579423A01DB}"/>
    <dgm:cxn modelId="{C42384C4-FAE5-4234-B8C6-DB3DB3C9A122}" srcId="{23112F93-21FF-42DC-93DD-C882FFE95DD9}" destId="{582C4E27-79AC-4AB5-9575-FE1AE5E1565A}" srcOrd="1" destOrd="0" parTransId="{DF91DE6B-4B9F-4757-97D4-65855B1F249D}" sibTransId="{D12A9DF6-FFCE-49F6-9BD5-61C8FCDED9A4}"/>
    <dgm:cxn modelId="{E4DB42E1-DAA8-46A1-86BE-8804AF53F0D9}" type="presOf" srcId="{0965838A-BE71-4009-AFB2-D6AF54F6C794}" destId="{6FCE60B4-054B-4CB8-B29B-F8EF8FC7B8FB}" srcOrd="0" destOrd="0" presId="urn:microsoft.com/office/officeart/2005/8/layout/vList2"/>
    <dgm:cxn modelId="{46A79E84-CEBB-4B18-B6C9-06705C7D3226}" type="presOf" srcId="{582C4E27-79AC-4AB5-9575-FE1AE5E1565A}" destId="{2BA9F2DD-FBE5-4204-A65B-89B8D2EA2802}" srcOrd="0" destOrd="0" presId="urn:microsoft.com/office/officeart/2005/8/layout/vList2"/>
    <dgm:cxn modelId="{CEDE5C3C-30EE-461C-8F41-330FA61E4AF7}" type="presParOf" srcId="{E3F99102-D54B-4A44-BC10-F5906875ACAB}" destId="{2D315A8A-8E9D-4344-99E3-1C6EE6BCA6D1}" srcOrd="0" destOrd="0" presId="urn:microsoft.com/office/officeart/2005/8/layout/vList2"/>
    <dgm:cxn modelId="{93F06330-B735-4A18-9420-FE28BF2466DE}" type="presParOf" srcId="{E3F99102-D54B-4A44-BC10-F5906875ACAB}" destId="{004A49D1-7A2C-466F-9A95-5EE52530FA00}" srcOrd="1" destOrd="0" presId="urn:microsoft.com/office/officeart/2005/8/layout/vList2"/>
    <dgm:cxn modelId="{4C0CFD2F-ABB2-4115-8D2D-F5DFD56981BA}" type="presParOf" srcId="{E3F99102-D54B-4A44-BC10-F5906875ACAB}" destId="{2BA9F2DD-FBE5-4204-A65B-89B8D2EA2802}" srcOrd="2" destOrd="0" presId="urn:microsoft.com/office/officeart/2005/8/layout/vList2"/>
    <dgm:cxn modelId="{8EE284F9-BA8D-4A97-A42C-87756B27E09A}" type="presParOf" srcId="{E3F99102-D54B-4A44-BC10-F5906875ACAB}" destId="{F7A7781D-A10D-4064-B2D7-5393CFB579FD}" srcOrd="3" destOrd="0" presId="urn:microsoft.com/office/officeart/2005/8/layout/vList2"/>
    <dgm:cxn modelId="{58A628DC-3891-4942-8A4C-BC9F044DE545}" type="presParOf" srcId="{E3F99102-D54B-4A44-BC10-F5906875ACAB}" destId="{D3C0DBC4-B5FB-4E30-9BD8-C2B5B2A478C5}" srcOrd="4" destOrd="0" presId="urn:microsoft.com/office/officeart/2005/8/layout/vList2"/>
    <dgm:cxn modelId="{86EC8D4B-B2D3-40F6-8529-5B45554CE088}" type="presParOf" srcId="{E3F99102-D54B-4A44-BC10-F5906875ACAB}" destId="{89A889C2-02C5-4977-82A4-83DE766E9EFE}" srcOrd="5" destOrd="0" presId="urn:microsoft.com/office/officeart/2005/8/layout/vList2"/>
    <dgm:cxn modelId="{1ED9C3F7-0268-42DA-9750-3B415159AB87}" type="presParOf" srcId="{E3F99102-D54B-4A44-BC10-F5906875ACAB}" destId="{6FCE60B4-054B-4CB8-B29B-F8EF8FC7B8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05A4D-68D4-43E7-8DE2-E24DF56CEC2D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6576C-9C60-4AE8-884C-317B6272B3D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576C-9C60-4AE8-884C-317B6272B3D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2093-5EDE-4FD0-AB78-26A588D00486}" type="datetimeFigureOut">
              <a:rPr lang="en-IN" smtClean="0"/>
              <a:pPr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F3FB-45D9-4CF1-9233-537E44F3D67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5416"/>
            <a:ext cx="6516216" cy="2996952"/>
          </a:xfrm>
        </p:spPr>
        <p:txBody>
          <a:bodyPr>
            <a:noAutofit/>
          </a:bodyPr>
          <a:lstStyle/>
          <a:p>
            <a:r>
              <a:rPr lang="en-IN" sz="5000" b="1" dirty="0" smtClean="0">
                <a:solidFill>
                  <a:schemeClr val="bg1"/>
                </a:solidFill>
              </a:rPr>
              <a:t>HEMOPHAGOCYTIC</a:t>
            </a:r>
            <a:br>
              <a:rPr lang="en-IN" sz="5000" b="1" dirty="0" smtClean="0">
                <a:solidFill>
                  <a:schemeClr val="bg1"/>
                </a:solidFill>
              </a:rPr>
            </a:br>
            <a:r>
              <a:rPr lang="en-IN" sz="5000" b="1" dirty="0" smtClean="0">
                <a:solidFill>
                  <a:schemeClr val="bg1"/>
                </a:solidFill>
              </a:rPr>
              <a:t>LYMPHOHISTIOCYTOSIS IN HIV INFECTION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6916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/>
              <a:t>PRESENTER :</a:t>
            </a:r>
            <a:endParaRPr lang="en-IN" sz="2800" b="1" dirty="0"/>
          </a:p>
          <a:p>
            <a:pPr algn="l"/>
            <a:r>
              <a:rPr lang="en-IN" sz="2800" b="1" dirty="0" smtClean="0"/>
              <a:t>MOHAMMED </a:t>
            </a:r>
            <a:r>
              <a:rPr lang="en-IN" sz="2800" b="1" dirty="0" smtClean="0"/>
              <a:t>HUSSAIN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DEPT. OF GENERAL MEDICINE</a:t>
            </a:r>
            <a:br>
              <a:rPr lang="en-IN" sz="2800" b="1" dirty="0" smtClean="0"/>
            </a:br>
            <a:r>
              <a:rPr lang="en-IN" sz="2800" b="1" dirty="0" smtClean="0"/>
              <a:t>YENEPOYA UNIVERSITY</a:t>
            </a:r>
            <a:r>
              <a:rPr lang="en-IN" sz="3400" b="1" dirty="0" smtClean="0"/>
              <a:t/>
            </a:r>
            <a:br>
              <a:rPr lang="en-IN" sz="3400" b="1" dirty="0" smtClean="0"/>
            </a:br>
            <a:endParaRPr lang="en-IN" sz="3400" b="1" dirty="0" smtClean="0"/>
          </a:p>
        </p:txBody>
      </p:sp>
      <p:sp>
        <p:nvSpPr>
          <p:cNvPr id="4" name="Rounded Rectangle 3"/>
          <p:cNvSpPr/>
          <p:nvPr/>
        </p:nvSpPr>
        <p:spPr>
          <a:xfrm rot="2965391">
            <a:off x="7627908" y="-2857314"/>
            <a:ext cx="612967" cy="6811989"/>
          </a:xfrm>
          <a:prstGeom prst="roundRect">
            <a:avLst>
              <a:gd name="adj" fmla="val 50000"/>
            </a:avLst>
          </a:prstGeom>
          <a:solidFill>
            <a:srgbClr val="B71129"/>
          </a:solidFill>
          <a:ln>
            <a:solidFill>
              <a:srgbClr val="10243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13188" y="1916832"/>
            <a:ext cx="12661624" cy="1175035"/>
            <a:chOff x="2808694" y="1052736"/>
            <a:chExt cx="12661624" cy="1175035"/>
          </a:xfrm>
          <a:blipFill>
            <a:blip r:embed="rId2"/>
            <a:stretch>
              <a:fillRect/>
            </a:stretch>
          </a:blipFill>
        </p:grpSpPr>
        <p:sp>
          <p:nvSpPr>
            <p:cNvPr id="5" name="Rounded Rectangle 4"/>
            <p:cNvSpPr/>
            <p:nvPr/>
          </p:nvSpPr>
          <p:spPr>
            <a:xfrm rot="2965391">
              <a:off x="8267416" y="-3078382"/>
              <a:ext cx="752257" cy="921783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ounded Rectangle 5"/>
            <p:cNvSpPr/>
            <p:nvPr/>
          </p:nvSpPr>
          <p:spPr>
            <a:xfrm rot="2965391">
              <a:off x="9635944" y="-3222965"/>
              <a:ext cx="822657" cy="937405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ounded Rectangle 6"/>
            <p:cNvSpPr/>
            <p:nvPr/>
          </p:nvSpPr>
          <p:spPr>
            <a:xfrm rot="2965391">
              <a:off x="10731388" y="-2511158"/>
              <a:ext cx="970743" cy="8507116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ounded Rectangle 7"/>
            <p:cNvSpPr/>
            <p:nvPr/>
          </p:nvSpPr>
          <p:spPr>
            <a:xfrm rot="2965391">
              <a:off x="7276382" y="-3301346"/>
              <a:ext cx="587337" cy="952271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Minus 13"/>
          <p:cNvSpPr/>
          <p:nvPr/>
        </p:nvSpPr>
        <p:spPr>
          <a:xfrm>
            <a:off x="-1260648" y="-963488"/>
            <a:ext cx="12852920" cy="1656184"/>
          </a:xfrm>
          <a:prstGeom prst="mathMinus">
            <a:avLst/>
          </a:prstGeom>
          <a:solidFill>
            <a:srgbClr val="10243C"/>
          </a:solidFill>
          <a:ln>
            <a:solidFill>
              <a:srgbClr val="10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Minus 14"/>
          <p:cNvSpPr/>
          <p:nvPr/>
        </p:nvSpPr>
        <p:spPr>
          <a:xfrm rot="5400000">
            <a:off x="2826060" y="1502532"/>
            <a:ext cx="12852920" cy="1872208"/>
          </a:xfrm>
          <a:prstGeom prst="mathMinus">
            <a:avLst/>
          </a:prstGeom>
          <a:solidFill>
            <a:srgbClr val="10243C"/>
          </a:solidFill>
          <a:ln>
            <a:solidFill>
              <a:srgbClr val="10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4544" y="1052736"/>
            <a:ext cx="9468544" cy="7272808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</a:rPr>
              <a:t> A molecular diagnosis consistent with HLH. These include  identification of pathologic mutations of PRF1, UNC13D, or STX11.</a:t>
            </a:r>
          </a:p>
          <a:p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</a:rPr>
              <a:t>(OR)</a:t>
            </a:r>
          </a:p>
          <a:p>
            <a:r>
              <a:rPr lang="en-IN" sz="2800" dirty="0" err="1" smtClean="0">
                <a:solidFill>
                  <a:schemeClr val="bg1">
                    <a:lumMod val="85000"/>
                  </a:schemeClr>
                </a:solidFill>
              </a:rPr>
              <a:t>Fulfillment</a:t>
            </a:r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</a:rPr>
              <a:t> of 5 out of the 8 criteria below: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 smtClean="0">
                <a:solidFill>
                  <a:schemeClr val="bg1">
                    <a:lumMod val="85000"/>
                  </a:schemeClr>
                </a:solidFill>
              </a:rPr>
              <a:t>Fever 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(&gt;100.4 °F, &gt;38 °C)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 err="1" smtClean="0">
                <a:solidFill>
                  <a:schemeClr val="bg1">
                    <a:lumMod val="85000"/>
                  </a:schemeClr>
                </a:solidFill>
              </a:rPr>
              <a:t>Splenomegaly</a:t>
            </a:r>
            <a:endParaRPr lang="en-IN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b="1" dirty="0" err="1" smtClean="0">
                <a:solidFill>
                  <a:schemeClr val="bg1">
                    <a:lumMod val="85000"/>
                  </a:schemeClr>
                </a:solidFill>
              </a:rPr>
              <a:t>Cytopenias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affecting at least 2 of 3 lineages  in PB :</a:t>
            </a:r>
          </a:p>
          <a:p>
            <a:pPr lvl="2"/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</a:rPr>
              <a:t>Haemoglobin &lt;9 g/100 ml (in infants &lt;4 weeks </a:t>
            </a:r>
            <a:r>
              <a:rPr lang="en-IN" sz="2800" dirty="0" err="1" smtClean="0">
                <a:solidFill>
                  <a:schemeClr val="bg1">
                    <a:lumMod val="85000"/>
                  </a:schemeClr>
                </a:solidFill>
              </a:rPr>
              <a:t>Hb</a:t>
            </a:r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</a:rPr>
              <a:t>&lt;10 g/100 ml)</a:t>
            </a:r>
          </a:p>
          <a:p>
            <a:pPr lvl="2"/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</a:rPr>
              <a:t>Platelets &lt;100×10</a:t>
            </a:r>
            <a:r>
              <a:rPr lang="en-IN" sz="2800" baseline="300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IN" sz="2800" dirty="0" err="1" smtClean="0">
                <a:solidFill>
                  <a:schemeClr val="bg1">
                    <a:lumMod val="85000"/>
                  </a:schemeClr>
                </a:solidFill>
              </a:rPr>
              <a:t>dL</a:t>
            </a:r>
            <a:endParaRPr lang="en-IN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en-IN" sz="2800" dirty="0" err="1" smtClean="0">
                <a:solidFill>
                  <a:schemeClr val="bg1">
                    <a:lumMod val="85000"/>
                  </a:schemeClr>
                </a:solidFill>
              </a:rPr>
              <a:t>Neutrophils</a:t>
            </a:r>
            <a:r>
              <a:rPr lang="en-IN" sz="2800" dirty="0" smtClean="0">
                <a:solidFill>
                  <a:schemeClr val="bg1">
                    <a:lumMod val="85000"/>
                  </a:schemeClr>
                </a:solidFill>
              </a:rPr>
              <a:t> &lt;1000/</a:t>
            </a:r>
            <a:r>
              <a:rPr lang="en-IN" sz="2800" dirty="0" err="1" smtClean="0">
                <a:solidFill>
                  <a:schemeClr val="bg1">
                    <a:lumMod val="85000"/>
                  </a:schemeClr>
                </a:solidFill>
              </a:rPr>
              <a:t>dL</a:t>
            </a:r>
            <a:endParaRPr lang="en-IN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964488" cy="119675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</a:rPr>
              <a:t> Current (2008) diagnostic criteria for  HLH</a:t>
            </a:r>
            <a:br>
              <a:rPr lang="en-IN" sz="4000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IN" sz="4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669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4.</a:t>
            </a:r>
            <a:r>
              <a:rPr lang="en-IN" sz="3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3400" b="1" dirty="0" err="1" smtClean="0">
                <a:solidFill>
                  <a:schemeClr val="bg1">
                    <a:lumMod val="85000"/>
                  </a:schemeClr>
                </a:solidFill>
              </a:rPr>
              <a:t>Hypertriglyceridemia</a:t>
            </a:r>
            <a:r>
              <a:rPr lang="en-IN" sz="3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(fasting &gt; or		   equal to 256 mg/100 ml) and/or </a:t>
            </a:r>
            <a:r>
              <a:rPr lang="en-IN" sz="3400" b="1" dirty="0" err="1" smtClean="0">
                <a:solidFill>
                  <a:schemeClr val="bg1">
                    <a:lumMod val="85000"/>
                  </a:schemeClr>
                </a:solidFill>
              </a:rPr>
              <a:t>Hyprofribrinogenemia</a:t>
            </a:r>
            <a:r>
              <a:rPr lang="en-IN" sz="3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  (≤ 150 mg/100 ml).</a:t>
            </a:r>
          </a:p>
          <a:p>
            <a:pPr>
              <a:buNone/>
            </a:pP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5. </a:t>
            </a:r>
            <a:r>
              <a:rPr lang="en-IN" sz="3400" b="1" dirty="0" err="1" smtClean="0">
                <a:solidFill>
                  <a:schemeClr val="bg1">
                    <a:lumMod val="85000"/>
                  </a:schemeClr>
                </a:solidFill>
              </a:rPr>
              <a:t>Ferritin</a:t>
            </a: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 ≥ 500 </a:t>
            </a:r>
            <a:r>
              <a:rPr lang="en-IN" sz="3400" dirty="0" err="1" smtClean="0">
                <a:solidFill>
                  <a:schemeClr val="bg1">
                    <a:lumMod val="85000"/>
                  </a:schemeClr>
                </a:solidFill>
              </a:rPr>
              <a:t>ng</a:t>
            </a: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/ml.</a:t>
            </a:r>
          </a:p>
          <a:p>
            <a:pPr>
              <a:buNone/>
            </a:pP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6. </a:t>
            </a:r>
            <a:r>
              <a:rPr lang="en-IN" sz="3400" b="1" dirty="0" err="1" smtClean="0">
                <a:solidFill>
                  <a:schemeClr val="bg1">
                    <a:lumMod val="85000"/>
                  </a:schemeClr>
                </a:solidFill>
              </a:rPr>
              <a:t>Haemophagocytosis</a:t>
            </a: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 in the Bone</a:t>
            </a:r>
            <a:r>
              <a:rPr lang="en-IN" sz="3400" u="sng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marrow, Spleen or Lymph nodes.</a:t>
            </a:r>
          </a:p>
          <a:p>
            <a:pPr>
              <a:buNone/>
            </a:pP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7. Low or absent </a:t>
            </a:r>
            <a:r>
              <a:rPr lang="en-IN" sz="3400" b="1" dirty="0" smtClean="0">
                <a:solidFill>
                  <a:schemeClr val="bg1">
                    <a:lumMod val="85000"/>
                  </a:schemeClr>
                </a:solidFill>
              </a:rPr>
              <a:t>Natural Killer </a:t>
            </a: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(NK cell) activity.</a:t>
            </a:r>
          </a:p>
          <a:p>
            <a:pPr>
              <a:buNone/>
            </a:pP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8. </a:t>
            </a:r>
            <a:r>
              <a:rPr lang="en-IN" sz="3400" b="1" dirty="0" smtClean="0">
                <a:solidFill>
                  <a:schemeClr val="bg1">
                    <a:lumMod val="85000"/>
                  </a:schemeClr>
                </a:solidFill>
              </a:rPr>
              <a:t>Soluble CD25 </a:t>
            </a:r>
            <a:r>
              <a:rPr lang="en-IN" sz="3400" dirty="0" smtClean="0">
                <a:solidFill>
                  <a:schemeClr val="bg1">
                    <a:lumMod val="85000"/>
                  </a:schemeClr>
                </a:solidFill>
              </a:rPr>
              <a:t>(soluble IL-2 receptor)   &gt;2400 U/ml.</a:t>
            </a:r>
          </a:p>
          <a:p>
            <a:pPr>
              <a:buNone/>
            </a:pPr>
            <a:endParaRPr lang="en-IN" sz="3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In this CASE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Persistant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fever of &gt; 100.3F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USG –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Splenomegaly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(Present)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Cytopenia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affecting all 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3 cell lineages</a:t>
            </a:r>
          </a:p>
          <a:p>
            <a:pPr marL="514350" indent="-514350">
              <a:buNone/>
            </a:pPr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None/>
            </a:pPr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4.	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Ferritin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-&gt;1000</a:t>
            </a:r>
          </a:p>
          <a:p>
            <a:pPr marL="514350" indent="-514350">
              <a:buAutoNum type="arabicPeriod" startAt="5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Triglyceride – 256</a:t>
            </a:r>
          </a:p>
          <a:p>
            <a:pPr marL="514350" indent="-514350">
              <a:buAutoNum type="arabicPeriod" startAt="5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Bone marrow showed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Haemophagocytosis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buNone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2040" y="2348880"/>
          <a:ext cx="3312368" cy="2069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296144"/>
              </a:tblGrid>
              <a:tr h="50405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/>
                        <a:t>Hb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8.2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TC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1.3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DC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N-74, L-19</a:t>
                      </a:r>
                    </a:p>
                    <a:p>
                      <a:pPr algn="ctr"/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M-16,E-1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PLT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74000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32040" y="4653136"/>
          <a:ext cx="3312368" cy="95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296144"/>
              </a:tblGrid>
              <a:tr h="47885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FERRITIN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C00000"/>
                          </a:solidFill>
                        </a:rPr>
                        <a:t>&gt;1000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7885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/>
                        <a:t>TRIGLYCERIDE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rgbClr val="C00000"/>
                          </a:solidFill>
                        </a:rPr>
                        <a:t>256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DIFFERENT PRESENTATION OF HLH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3768" y="1484784"/>
            <a:ext cx="4104456" cy="338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23720" y="1484784"/>
            <a:ext cx="2520280" cy="3384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1484784"/>
            <a:ext cx="2411760" cy="3384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699792" y="4941168"/>
            <a:ext cx="3744416" cy="1008112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 smtClean="0">
                <a:solidFill>
                  <a:schemeClr val="tx2">
                    <a:lumMod val="50000"/>
                  </a:schemeClr>
                </a:solidFill>
              </a:rPr>
              <a:t>REACTIVE LYMPHOCYTOSIS IN LYMPHNODE</a:t>
            </a:r>
            <a:endParaRPr lang="en-IN" sz="2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240" y="4941168"/>
            <a:ext cx="2411760" cy="1008112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2">
                    <a:lumMod val="50000"/>
                  </a:schemeClr>
                </a:solidFill>
              </a:rPr>
              <a:t>HLH IN BONE MARROW ASPIRATED BIOPST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941168"/>
            <a:ext cx="2411760" cy="1008112"/>
          </a:xfrm>
          <a:prstGeom prst="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2">
                    <a:lumMod val="50000"/>
                  </a:schemeClr>
                </a:solidFill>
              </a:rPr>
              <a:t>HEMOPAGOCYTIC LYMPHOHISTIOCYTOSIS IN HIV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TREATMENT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8820472" cy="5373216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The patient was started on Anti-Tuberculosis treatment along with steroids. 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Over period of next 2-Month patient showed gradual improvement and was discharged. 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On modified ATT(Anti-Tubercular Treatment)(on account of drug-induced Hepatitis) and ART(Anti-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Retrovial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Therapy :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Tenofovir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Lamivudine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Efavirenz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On regular follow-up patient is doing well, WBC(White Cell Count) are normal, no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anemia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. The patient has gained weight, has got no fever</a:t>
            </a: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0" y="0"/>
            <a:ext cx="7236296" cy="1470025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WHY IS THIS CASE INTERESTING?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28800"/>
            <a:ext cx="6804248" cy="4752528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HLH as an entity is rare and secondary HLH due to HIV infection is even more rare.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HLH not a usual presentation in HIV infection</a:t>
            </a:r>
            <a:endParaRPr lang="en-IN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Early detection and prompt treatment can be life saving.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HIV infection can present with secondary HLH</a:t>
            </a:r>
          </a:p>
        </p:txBody>
      </p:sp>
      <p:sp>
        <p:nvSpPr>
          <p:cNvPr id="4" name="Rounded Rectangle 3"/>
          <p:cNvSpPr/>
          <p:nvPr/>
        </p:nvSpPr>
        <p:spPr>
          <a:xfrm rot="5400000">
            <a:off x="8837516" y="-2838863"/>
            <a:ext cx="612967" cy="6811989"/>
          </a:xfrm>
          <a:prstGeom prst="roundRect">
            <a:avLst>
              <a:gd name="adj" fmla="val 50000"/>
            </a:avLst>
          </a:prstGeom>
          <a:solidFill>
            <a:srgbClr val="B71129"/>
          </a:solidFill>
          <a:ln>
            <a:solidFill>
              <a:srgbClr val="10243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12"/>
          <p:cNvGrpSpPr/>
          <p:nvPr/>
        </p:nvGrpSpPr>
        <p:grpSpPr>
          <a:xfrm rot="2408727">
            <a:off x="6026933" y="1739398"/>
            <a:ext cx="6234132" cy="2294401"/>
            <a:chOff x="5166394" y="1787523"/>
            <a:chExt cx="6234132" cy="2294401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5" name="Rounded Rectangle 4"/>
            <p:cNvSpPr/>
            <p:nvPr/>
          </p:nvSpPr>
          <p:spPr>
            <a:xfrm rot="2965391">
              <a:off x="7583909" y="166308"/>
              <a:ext cx="779442" cy="474724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 rot="2965391">
              <a:off x="8103858" y="754534"/>
              <a:ext cx="731696" cy="474673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 rot="2965391">
              <a:off x="8600939" y="1282337"/>
              <a:ext cx="782340" cy="481683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 rot="2965391">
              <a:off x="7237523" y="-283606"/>
              <a:ext cx="537787" cy="468004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Minus 13"/>
          <p:cNvSpPr/>
          <p:nvPr/>
        </p:nvSpPr>
        <p:spPr>
          <a:xfrm>
            <a:off x="-1260648" y="-963488"/>
            <a:ext cx="12852920" cy="1656184"/>
          </a:xfrm>
          <a:prstGeom prst="mathMinus">
            <a:avLst/>
          </a:prstGeom>
          <a:solidFill>
            <a:srgbClr val="10243C"/>
          </a:solidFill>
          <a:ln>
            <a:solidFill>
              <a:srgbClr val="10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Minus 14"/>
          <p:cNvSpPr/>
          <p:nvPr/>
        </p:nvSpPr>
        <p:spPr>
          <a:xfrm rot="5400000">
            <a:off x="2826060" y="1502532"/>
            <a:ext cx="12852920" cy="1872208"/>
          </a:xfrm>
          <a:prstGeom prst="mathMinus">
            <a:avLst/>
          </a:prstGeom>
          <a:solidFill>
            <a:srgbClr val="10243C"/>
          </a:solidFill>
          <a:ln>
            <a:solidFill>
              <a:srgbClr val="10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1143000"/>
          </a:xfrm>
        </p:spPr>
        <p:txBody>
          <a:bodyPr>
            <a:noAutofit/>
          </a:bodyPr>
          <a:lstStyle/>
          <a:p>
            <a:r>
              <a:rPr lang="en-IN" sz="9600" b="1" dirty="0" smtClean="0">
                <a:solidFill>
                  <a:schemeClr val="accent5">
                    <a:lumMod val="50000"/>
                  </a:schemeClr>
                </a:solidFill>
              </a:rPr>
              <a:t>THANKYOU!</a:t>
            </a:r>
            <a:endParaRPr lang="en-IN" sz="9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3408"/>
            <a:ext cx="5868144" cy="1872208"/>
          </a:xfrm>
        </p:spPr>
        <p:txBody>
          <a:bodyPr>
            <a:no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INTRODUCTION TO HLH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6876256" cy="593204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b="1" dirty="0" err="1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Hemophagocytic</a:t>
            </a:r>
            <a:r>
              <a:rPr lang="en-IN" b="1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 </a:t>
            </a:r>
            <a:r>
              <a:rPr lang="en-IN" b="1" dirty="0" err="1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lymphohistiocytosis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 (</a:t>
            </a:r>
            <a:r>
              <a:rPr lang="en-IN" b="1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HLH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) is a syndrome of unregulated macrophage activation resulting in overproduction of inflammatory cytokines and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Hemophagocytosis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 It is classified as one of the cytokine storm syndromes. 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Secondary HLH is due to another underlying disease process such as infection, autoimmune disease, or malignancy. </a:t>
            </a:r>
          </a:p>
          <a:p>
            <a:pPr algn="l"/>
            <a:endParaRPr lang="en-IN" dirty="0" smtClean="0">
              <a:solidFill>
                <a:schemeClr val="bg1">
                  <a:lumMod val="85000"/>
                </a:schemeClr>
              </a:solidFill>
              <a:cs typeface="Aparajita" pitchFamily="34" charset="0"/>
            </a:endParaRPr>
          </a:p>
          <a:p>
            <a:pPr algn="l"/>
            <a:endParaRPr lang="en-IN" dirty="0" smtClean="0">
              <a:solidFill>
                <a:schemeClr val="bg1">
                  <a:lumMod val="85000"/>
                </a:schemeClr>
              </a:solidFill>
              <a:cs typeface="Aparajita" pitchFamily="34" charset="0"/>
            </a:endParaRPr>
          </a:p>
          <a:p>
            <a:pPr algn="l"/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5400000">
            <a:off x="8837516" y="-2838863"/>
            <a:ext cx="612967" cy="6811989"/>
          </a:xfrm>
          <a:prstGeom prst="roundRect">
            <a:avLst>
              <a:gd name="adj" fmla="val 50000"/>
            </a:avLst>
          </a:prstGeom>
          <a:solidFill>
            <a:srgbClr val="B71129"/>
          </a:solidFill>
          <a:ln>
            <a:solidFill>
              <a:srgbClr val="10243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12"/>
          <p:cNvGrpSpPr/>
          <p:nvPr/>
        </p:nvGrpSpPr>
        <p:grpSpPr>
          <a:xfrm rot="2408727">
            <a:off x="6026933" y="1739398"/>
            <a:ext cx="6234132" cy="2294401"/>
            <a:chOff x="5166394" y="1787523"/>
            <a:chExt cx="6234132" cy="2294401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5" name="Rounded Rectangle 4"/>
            <p:cNvSpPr/>
            <p:nvPr/>
          </p:nvSpPr>
          <p:spPr>
            <a:xfrm rot="2965391">
              <a:off x="7583909" y="166308"/>
              <a:ext cx="779442" cy="474724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 rot="2965391">
              <a:off x="8103858" y="754534"/>
              <a:ext cx="731696" cy="474673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 rot="2965391">
              <a:off x="8600939" y="1282337"/>
              <a:ext cx="782340" cy="481683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 rot="2965391">
              <a:off x="7237523" y="-283606"/>
              <a:ext cx="537787" cy="468004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024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Minus 13"/>
          <p:cNvSpPr/>
          <p:nvPr/>
        </p:nvSpPr>
        <p:spPr>
          <a:xfrm>
            <a:off x="-1260648" y="-1611560"/>
            <a:ext cx="12852920" cy="2799692"/>
          </a:xfrm>
          <a:prstGeom prst="mathMinus">
            <a:avLst/>
          </a:prstGeom>
          <a:solidFill>
            <a:srgbClr val="10243C"/>
          </a:solidFill>
          <a:ln>
            <a:solidFill>
              <a:srgbClr val="10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15" name="Minus 14"/>
          <p:cNvSpPr/>
          <p:nvPr/>
        </p:nvSpPr>
        <p:spPr>
          <a:xfrm rot="5400000">
            <a:off x="2826060" y="1502532"/>
            <a:ext cx="12852920" cy="1872208"/>
          </a:xfrm>
          <a:prstGeom prst="mathMinus">
            <a:avLst/>
          </a:prstGeom>
          <a:solidFill>
            <a:srgbClr val="10243C"/>
          </a:solidFill>
          <a:ln>
            <a:solidFill>
              <a:srgbClr val="10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</a:rPr>
              <a:t>PATIENTS HISTORY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A 35-Year old male, Coolie worker presented to our hospital (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Yenepoya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 Medical College) with complaints of –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Intermittent fever with chills – 8 Month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Night-sweats since - 8 Month. 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Constitutional symptoms like – weight loss, appetite loss and generalised weakness were also present. 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He reported a swelling over neck and productive cough since 2-Month.</a:t>
            </a: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Pentagon 3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HISTORY OF PRESENTING ILLNESS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65093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000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Patient was apparently alright prior to 8 Month, he developed Fever, intermittent type (once in 7-8 days). Associated with chills and sweat, </a:t>
            </a:r>
            <a:r>
              <a:rPr lang="en-IN" sz="3000" dirty="0" err="1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Aggrevated</a:t>
            </a:r>
            <a:r>
              <a:rPr lang="en-IN" sz="3000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 at Night. Relieved on medication and again recurred after 2 Days.</a:t>
            </a:r>
          </a:p>
          <a:p>
            <a:pPr>
              <a:buNone/>
            </a:pPr>
            <a:r>
              <a:rPr lang="en-IN" sz="3000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	There was h/o weight loss (not quantified). Patients brothers told that the patient had lost 40% of his weight.</a:t>
            </a:r>
          </a:p>
          <a:p>
            <a:pPr marL="514350" indent="-514350">
              <a:buAutoNum type="arabicPeriod" startAt="2"/>
            </a:pPr>
            <a:r>
              <a:rPr lang="en-IN" sz="3000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H/o appetite loss x 3M.Also gives h/o fatigue.</a:t>
            </a:r>
          </a:p>
          <a:p>
            <a:pPr marL="514350" indent="-514350">
              <a:buFont typeface="Arial" pitchFamily="34" charset="0"/>
              <a:buAutoNum type="arabicPeriod" startAt="2"/>
            </a:pPr>
            <a:r>
              <a:rPr lang="en-IN" sz="3000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H/o cough with sputum x 1M,mucoid,not </a:t>
            </a:r>
            <a:r>
              <a:rPr lang="en-IN" sz="3000" dirty="0" err="1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bloodtinged</a:t>
            </a:r>
            <a:r>
              <a:rPr lang="en-IN" sz="3000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.</a:t>
            </a:r>
          </a:p>
          <a:p>
            <a:r>
              <a:rPr lang="en-IN" sz="3000" dirty="0" smtClean="0">
                <a:solidFill>
                  <a:schemeClr val="bg1">
                    <a:lumMod val="85000"/>
                  </a:schemeClr>
                </a:solidFill>
                <a:cs typeface="Aparajita" pitchFamily="34" charset="0"/>
              </a:rPr>
              <a:t>No h/o Pain abdomen, vomiting, TB contact.</a:t>
            </a:r>
          </a:p>
          <a:p>
            <a:endParaRPr lang="en-IN" sz="3000" dirty="0" smtClean="0">
              <a:solidFill>
                <a:schemeClr val="bg1">
                  <a:lumMod val="85000"/>
                </a:schemeClr>
              </a:solidFill>
              <a:cs typeface="Aparajita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Patient  on examination was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concious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, co-operative and well oriented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Patient was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Emaciated,Febrile</a:t>
            </a:r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Pulse Rate -140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bpm</a:t>
            </a:r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Blood Pressure -100/70 mm Hg            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Temperature - 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101</a:t>
            </a:r>
            <a:r>
              <a:rPr lang="en-IN" baseline="30000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F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Respiratory Rate -22/min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	SpO2 (Oxygen Saturation)- 99% at RA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There was also presence of Pallor and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Icterus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</a:rPr>
              <a:t>EXAMINATION FINDINGS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40"/>
            <a:ext cx="8748464" cy="6840760"/>
          </a:xfrm>
        </p:spPr>
        <p:txBody>
          <a:bodyPr>
            <a:normAutofit/>
          </a:bodyPr>
          <a:lstStyle/>
          <a:p>
            <a:pPr marL="514350" indent="-514350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Physical examination revealed wasted         individual with Oral-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Candidiasis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and  Generalised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Lymphadenopathy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(bilateral cervical and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axillary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) which were discrete, rubbery and not matted. </a:t>
            </a:r>
          </a:p>
          <a:p>
            <a:pPr marL="514350" indent="-514350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Cardiovascular System – Normal S1 S2. No murmur.</a:t>
            </a:r>
          </a:p>
          <a:p>
            <a:pPr marL="514350" indent="-514350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Per-Abdomen :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Hepatosplenomegaly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 present.</a:t>
            </a:r>
          </a:p>
          <a:p>
            <a:pPr marL="514350" indent="-514350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Respiratory System :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Inspiratory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crackles were heard in Right Infra-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Axillary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 area.</a:t>
            </a:r>
          </a:p>
          <a:p>
            <a:pPr marL="514350" indent="-514350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He was started on Antibiotics, Antifungal and other supportive measures. Despite this his BP continued to reveal on lower side.</a:t>
            </a:r>
          </a:p>
          <a:p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229600" cy="6126163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Patient continued to run-fever  making the possibility of Adrenal-Tuberculosis were likely.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Patient had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Hypokalemia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Hyponatremia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 which was corrected by replacement and </a:t>
            </a:r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reptans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, SIADH (Syndrome of Inappropriate ADH-secretion). 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Persistent anaemia  was present over coarse of first 5-10Days. </a:t>
            </a:r>
          </a:p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His platelet count progressively worsened, as well as developed significant Leucopoenia (900cells/mm3). In this period his Renal Function showed mild elevation.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INVESTIGATIONS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1340768"/>
          <a:ext cx="2736304" cy="483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224136"/>
              </a:tblGrid>
              <a:tr h="59043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Hb</a:t>
                      </a:r>
                      <a:r>
                        <a:rPr lang="en-IN" sz="2000" baseline="0" dirty="0" smtClean="0"/>
                        <a:t>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8.2</a:t>
                      </a:r>
                      <a:endParaRPr lang="en-IN" sz="20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TC</a:t>
                      </a:r>
                      <a:r>
                        <a:rPr lang="en-IN" sz="2000" baseline="0" dirty="0" smtClean="0"/>
                        <a:t>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1.3</a:t>
                      </a:r>
                      <a:endParaRPr lang="en-IN" sz="2000" dirty="0"/>
                    </a:p>
                  </a:txBody>
                  <a:tcPr/>
                </a:tc>
              </a:tr>
              <a:tr h="5759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DC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smtClean="0"/>
                        <a:t>N-74,L-19</a:t>
                      </a:r>
                    </a:p>
                    <a:p>
                      <a:pPr algn="l"/>
                      <a:r>
                        <a:rPr lang="en-IN" sz="2000" dirty="0" smtClean="0"/>
                        <a:t>M-16,E-1</a:t>
                      </a:r>
                      <a:endParaRPr lang="en-IN" sz="20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ESR</a:t>
                      </a:r>
                      <a:r>
                        <a:rPr lang="en-IN" sz="2000" baseline="0" dirty="0" smtClean="0"/>
                        <a:t>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8</a:t>
                      </a:r>
                      <a:endParaRPr lang="en-IN" sz="20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BU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29</a:t>
                      </a:r>
                      <a:endParaRPr lang="en-IN" sz="20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/>
                        <a:t>Creatinine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1.0</a:t>
                      </a:r>
                      <a:endParaRPr lang="en-IN" sz="20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I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121</a:t>
                      </a:r>
                      <a:endParaRPr lang="en-IN" sz="2000" dirty="0"/>
                    </a:p>
                  </a:txBody>
                  <a:tcPr/>
                </a:tc>
              </a:tr>
              <a:tr h="590437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IN" sz="20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3.5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31840" y="1340768"/>
          <a:ext cx="2736304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224136"/>
              </a:tblGrid>
              <a:tr h="58693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TB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1.7</a:t>
                      </a:r>
                      <a:endParaRPr lang="en-IN" sz="2000" dirty="0"/>
                    </a:p>
                  </a:txBody>
                  <a:tcPr/>
                </a:tc>
              </a:tr>
              <a:tr h="59508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DB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1.4</a:t>
                      </a:r>
                      <a:endParaRPr lang="en-IN" sz="2000" dirty="0"/>
                    </a:p>
                  </a:txBody>
                  <a:tcPr/>
                </a:tc>
              </a:tr>
              <a:tr h="69019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IB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0.3</a:t>
                      </a:r>
                      <a:endParaRPr lang="en-IN" sz="2000" dirty="0"/>
                    </a:p>
                  </a:txBody>
                  <a:tcPr/>
                </a:tc>
              </a:tr>
              <a:tr h="59508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SGOT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392</a:t>
                      </a:r>
                      <a:endParaRPr lang="en-IN" sz="2000" dirty="0"/>
                    </a:p>
                  </a:txBody>
                  <a:tcPr/>
                </a:tc>
              </a:tr>
              <a:tr h="59508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SGPT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144</a:t>
                      </a:r>
                      <a:endParaRPr lang="en-IN" sz="2000" dirty="0"/>
                    </a:p>
                  </a:txBody>
                  <a:tcPr/>
                </a:tc>
              </a:tr>
              <a:tr h="59508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SAP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343</a:t>
                      </a:r>
                      <a:endParaRPr lang="en-IN" sz="2000" dirty="0"/>
                    </a:p>
                  </a:txBody>
                  <a:tcPr/>
                </a:tc>
              </a:tr>
              <a:tr h="59508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TP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5.2</a:t>
                      </a:r>
                      <a:endParaRPr lang="en-IN" sz="2000" dirty="0"/>
                    </a:p>
                  </a:txBody>
                  <a:tcPr/>
                </a:tc>
              </a:tr>
              <a:tr h="57198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ALB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2.2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2160" y="1340768"/>
          <a:ext cx="288032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152128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S.</a:t>
                      </a:r>
                      <a:r>
                        <a:rPr lang="en-IN" sz="2000" baseline="0" dirty="0" smtClean="0"/>
                        <a:t>CREATININE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&gt;1000</a:t>
                      </a:r>
                      <a:endParaRPr lang="en-IN" sz="20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TRIGLYCERIDE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/>
                        <a:t>256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012160" y="2564904"/>
          <a:ext cx="313184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Pentagon 8"/>
          <p:cNvSpPr/>
          <p:nvPr/>
        </p:nvSpPr>
        <p:spPr>
          <a:xfrm rot="5400000">
            <a:off x="7812360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8229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8028384" y="216024"/>
            <a:ext cx="1124744" cy="692696"/>
          </a:xfrm>
          <a:prstGeom prst="homePlate">
            <a:avLst/>
          </a:prstGeom>
          <a:solidFill>
            <a:srgbClr val="B71129"/>
          </a:solidFill>
          <a:ln>
            <a:solidFill>
              <a:srgbClr val="B711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597</Words>
  <Application>Microsoft Office PowerPoint</Application>
  <PresentationFormat>On-screen Show (4:3)</PresentationFormat>
  <Paragraphs>142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HEMOPHAGOCYTIC LYMPHOHISTIOCYTOSIS IN HIV INFECTION</vt:lpstr>
      <vt:lpstr>INTRODUCTION TO HLH</vt:lpstr>
      <vt:lpstr>PATIENTS HISTORY</vt:lpstr>
      <vt:lpstr>HISTORY OF PRESENTING ILLNESS</vt:lpstr>
      <vt:lpstr>EXAMINATION FINDINGS</vt:lpstr>
      <vt:lpstr>Slide 6</vt:lpstr>
      <vt:lpstr>Slide 7</vt:lpstr>
      <vt:lpstr>INVESTIGATIONS</vt:lpstr>
      <vt:lpstr>Slide 9</vt:lpstr>
      <vt:lpstr> Current (2008) diagnostic criteria for  HLH </vt:lpstr>
      <vt:lpstr>Slide 11</vt:lpstr>
      <vt:lpstr>Slide 12</vt:lpstr>
      <vt:lpstr>DIFFERENT PRESENTATION OF HLH</vt:lpstr>
      <vt:lpstr>TREATMENT</vt:lpstr>
      <vt:lpstr>WHY IS THIS CASE INTERESTING?</vt:lpstr>
      <vt:lpstr>THANKYOU!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mufeeda</dc:title>
  <dc:creator>user</dc:creator>
  <cp:lastModifiedBy>Mohammed Husain</cp:lastModifiedBy>
  <cp:revision>56</cp:revision>
  <dcterms:created xsi:type="dcterms:W3CDTF">2017-08-03T12:34:01Z</dcterms:created>
  <dcterms:modified xsi:type="dcterms:W3CDTF">2020-04-06T12:40:20Z</dcterms:modified>
</cp:coreProperties>
</file>