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harts/colors1.xml" ContentType="application/vnd.ms-office.chartcolorstyle+xml"/>
  <Override PartName="/ppt/slideLayouts/slideLayout10.xml" ContentType="application/vnd.openxmlformats-officedocument.presentationml.slideLayout+xml"/>
  <Default Extension="xlsx" ContentType="application/vnd.openxmlformats-officedocument.spreadsheetml.sheet"/>
  <Override PartName="/ppt/notesSlides/notesSlide6.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charts/style1.xml" ContentType="application/vnd.ms-office.chart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4"/>
  </p:sldMasterIdLst>
  <p:notesMasterIdLst>
    <p:notesMasterId r:id="rId21"/>
  </p:notesMasterIdLst>
  <p:handoutMasterIdLst>
    <p:handoutMasterId r:id="rId22"/>
  </p:handoutMasterIdLst>
  <p:sldIdLst>
    <p:sldId id="256" r:id="rId5"/>
    <p:sldId id="257" r:id="rId6"/>
    <p:sldId id="269" r:id="rId7"/>
    <p:sldId id="258" r:id="rId8"/>
    <p:sldId id="259" r:id="rId9"/>
    <p:sldId id="260" r:id="rId10"/>
    <p:sldId id="270" r:id="rId11"/>
    <p:sldId id="271" r:id="rId12"/>
    <p:sldId id="272" r:id="rId13"/>
    <p:sldId id="274" r:id="rId14"/>
    <p:sldId id="275" r:id="rId15"/>
    <p:sldId id="276" r:id="rId16"/>
    <p:sldId id="277" r:id="rId17"/>
    <p:sldId id="278" r:id="rId18"/>
    <p:sldId id="279"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5356" autoAdjust="0"/>
  </p:normalViewPr>
  <p:slideViewPr>
    <p:cSldViewPr snapToGrid="0" showGuides="1">
      <p:cViewPr>
        <p:scale>
          <a:sx n="77" d="100"/>
          <a:sy n="77" d="100"/>
        </p:scale>
        <p:origin x="-408" y="180"/>
      </p:cViewPr>
      <p:guideLst>
        <p:guide orient="horz" pos="2160"/>
        <p:guide pos="3840"/>
      </p:guideLst>
    </p:cSldViewPr>
  </p:slideViewPr>
  <p:notesTextViewPr>
    <p:cViewPr>
      <p:scale>
        <a:sx n="1" d="1"/>
        <a:sy n="1" d="1"/>
      </p:scale>
      <p:origin x="0" y="0"/>
    </p:cViewPr>
  </p:notesTextViewPr>
  <p:notesViewPr>
    <p:cSldViewPr snapToGrid="0" showGuides="1">
      <p:cViewPr varScale="1">
        <p:scale>
          <a:sx n="92" d="100"/>
          <a:sy n="92" d="100"/>
        </p:scale>
        <p:origin x="3732" y="102"/>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plotArea>
      <c:layout/>
      <c:barChart>
        <c:barDir val="col"/>
        <c:grouping val="clustered"/>
        <c:ser>
          <c:idx val="0"/>
          <c:order val="0"/>
          <c:tx>
            <c:strRef>
              <c:f>Sheet1!$B$1</c:f>
              <c:strCache>
                <c:ptCount val="1"/>
                <c:pt idx="0">
                  <c:v>Series 1</c:v>
                </c:pt>
              </c:strCache>
            </c:strRef>
          </c:tx>
          <c:spPr>
            <a:gradFill rotWithShape="1">
              <a:gsLst>
                <a:gs pos="0">
                  <a:schemeClr val="accent1">
                    <a:shade val="100000"/>
                    <a:satMod val="137000"/>
                  </a:schemeClr>
                </a:gs>
                <a:gs pos="71000">
                  <a:schemeClr val="accent1">
                    <a:shade val="98000"/>
                    <a:satMod val="137000"/>
                  </a:schemeClr>
                </a:gs>
                <a:gs pos="100000">
                  <a:schemeClr val="accent1">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c:spP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7B3D-4504-AB77-78D767593764}"/>
            </c:ext>
          </c:extLst>
        </c:ser>
        <c:ser>
          <c:idx val="1"/>
          <c:order val="1"/>
          <c:tx>
            <c:strRef>
              <c:f>Sheet1!$C$1</c:f>
              <c:strCache>
                <c:ptCount val="1"/>
                <c:pt idx="0">
                  <c:v>Series 2</c:v>
                </c:pt>
              </c:strCache>
            </c:strRef>
          </c:tx>
          <c:spPr>
            <a:gradFill rotWithShape="1">
              <a:gsLst>
                <a:gs pos="0">
                  <a:schemeClr val="accent2">
                    <a:shade val="100000"/>
                    <a:satMod val="137000"/>
                  </a:schemeClr>
                </a:gs>
                <a:gs pos="71000">
                  <a:schemeClr val="accent2">
                    <a:shade val="98000"/>
                    <a:satMod val="137000"/>
                  </a:schemeClr>
                </a:gs>
                <a:gs pos="100000">
                  <a:schemeClr val="accent2">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c:spP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7B3D-4504-AB77-78D767593764}"/>
            </c:ext>
          </c:extLst>
        </c:ser>
        <c:ser>
          <c:idx val="2"/>
          <c:order val="2"/>
          <c:tx>
            <c:strRef>
              <c:f>Sheet1!$D$1</c:f>
              <c:strCache>
                <c:ptCount val="1"/>
                <c:pt idx="0">
                  <c:v>Series 3</c:v>
                </c:pt>
              </c:strCache>
            </c:strRef>
          </c:tx>
          <c:spPr>
            <a:gradFill rotWithShape="1">
              <a:gsLst>
                <a:gs pos="0">
                  <a:schemeClr val="accent3">
                    <a:shade val="100000"/>
                    <a:satMod val="137000"/>
                  </a:schemeClr>
                </a:gs>
                <a:gs pos="71000">
                  <a:schemeClr val="accent3">
                    <a:shade val="98000"/>
                    <a:satMod val="137000"/>
                  </a:schemeClr>
                </a:gs>
                <a:gs pos="100000">
                  <a:schemeClr val="accent3">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c:spP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7B3D-4504-AB77-78D767593764}"/>
            </c:ext>
          </c:extLst>
        </c:ser>
        <c:dLbls/>
        <c:gapWidth val="100"/>
        <c:overlap val="-24"/>
        <c:axId val="57244288"/>
        <c:axId val="57262464"/>
      </c:barChart>
      <c:catAx>
        <c:axId val="57244288"/>
        <c:scaling>
          <c:orientation val="minMax"/>
        </c:scaling>
        <c:axPos val="b"/>
        <c:numFmt formatCode="General" sourceLinked="1"/>
        <c:maj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262464"/>
        <c:crosses val="autoZero"/>
        <c:auto val="1"/>
        <c:lblAlgn val="ctr"/>
        <c:lblOffset val="100"/>
      </c:catAx>
      <c:valAx>
        <c:axId val="57262464"/>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244288"/>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18FBF-3FF5-4C16-97CF-AF03740D7AB6}" type="doc">
      <dgm:prSet loTypeId="urn:microsoft.com/office/officeart/2005/8/layout/hList9" loCatId="list" qsTypeId="urn:microsoft.com/office/officeart/2005/8/quickstyle/simple4" qsCatId="simple" csTypeId="urn:microsoft.com/office/officeart/2005/8/colors/accent1_2" csCatId="accent1" phldr="1"/>
      <dgm:spPr/>
      <dgm:t>
        <a:bodyPr/>
        <a:lstStyle/>
        <a:p>
          <a:endParaRPr lang="en-US"/>
        </a:p>
      </dgm:t>
    </dgm:pt>
    <dgm:pt modelId="{B4F1B46E-22B2-4721-950C-8704487586DC}">
      <dgm:prSet phldrT="[Text]"/>
      <dgm:spPr/>
      <dgm:t>
        <a:bodyPr/>
        <a:lstStyle/>
        <a:p>
          <a:r>
            <a:rPr lang="en-US" sz="3400" b="1" u="sng" dirty="0">
              <a:solidFill>
                <a:srgbClr val="514843"/>
              </a:solidFill>
              <a:latin typeface="Calibri"/>
              <a:cs typeface="Times New Roman"/>
            </a:rPr>
            <a:t>METHODS</a:t>
          </a:r>
        </a:p>
      </dgm:t>
      <dgm:extLst>
        <a:ext uri="{E40237B7-FDA0-4F09-8148-C483321AD2D9}">
          <dgm14:cNvPr xmlns:dgm14="http://schemas.microsoft.com/office/drawing/2010/diagram" xmlns="" id="0" name="" title="Step 1 title"/>
        </a:ext>
      </dgm:extLst>
    </dgm:pt>
    <dgm:pt modelId="{E8A66543-CC4D-4785-A93E-5B125E09F826}" type="parTrans" cxnId="{2C8317B2-2EBB-4589-86EA-C77B3B6E81AA}">
      <dgm:prSet/>
      <dgm:spPr/>
      <dgm:t>
        <a:bodyPr/>
        <a:lstStyle/>
        <a:p>
          <a:endParaRPr lang="en-US"/>
        </a:p>
      </dgm:t>
    </dgm:pt>
    <dgm:pt modelId="{A7E2530A-34E2-4E9F-BC78-8920BA140C41}" type="sibTrans" cxnId="{2C8317B2-2EBB-4589-86EA-C77B3B6E81AA}">
      <dgm:prSet/>
      <dgm:spPr/>
      <dgm:t>
        <a:bodyPr/>
        <a:lstStyle/>
        <a:p>
          <a:endParaRPr lang="en-US"/>
        </a:p>
      </dgm:t>
    </dgm:pt>
    <dgm:pt modelId="{27810158-9280-462E-AC45-B644C6BC1FAC}">
      <dgm:prSet phldrT="[Text]"/>
      <dgm:spPr/>
      <dgm:t>
        <a:bodyPr/>
        <a:lstStyle/>
        <a:p>
          <a:endParaRPr lang="en-US" sz="3400" dirty="0">
            <a:solidFill>
              <a:srgbClr val="000000"/>
            </a:solidFill>
            <a:latin typeface="Times New Roman"/>
            <a:cs typeface="Times New Roman"/>
          </a:endParaRPr>
        </a:p>
      </dgm:t>
      <dgm:extLst>
        <a:ext uri="{E40237B7-FDA0-4F09-8148-C483321AD2D9}">
          <dgm14:cNvPr xmlns:dgm14="http://schemas.microsoft.com/office/drawing/2010/diagram" xmlns="" id="0" name="" title="Step 1 title"/>
        </a:ext>
      </dgm:extLst>
    </dgm:pt>
    <dgm:pt modelId="{EFDDF723-9950-4C5F-A043-F3772AD205EA}" type="parTrans" cxnId="{8003540A-D93E-4F74-A15C-88FA344E5AA0}">
      <dgm:prSet/>
      <dgm:spPr/>
    </dgm:pt>
    <dgm:pt modelId="{A52D59C6-D1BD-468B-A139-B022DDF54229}" type="sibTrans" cxnId="{8003540A-D93E-4F74-A15C-88FA344E5AA0}">
      <dgm:prSet/>
      <dgm:spPr/>
    </dgm:pt>
    <dgm:pt modelId="{1D5D5937-EB95-4905-AA73-02339B76BD9D}">
      <dgm:prSet phldrT="[Text]"/>
      <dgm:spPr/>
      <dgm:t>
        <a:bodyPr/>
        <a:lstStyle/>
        <a:p>
          <a:r>
            <a:rPr lang="en-US" sz="3400">
              <a:solidFill>
                <a:srgbClr val="514843"/>
              </a:solidFill>
              <a:latin typeface="Calibri"/>
              <a:cs typeface="Times New Roman"/>
            </a:rPr>
            <a:t>  </a:t>
          </a:r>
          <a:r>
            <a:rPr lang="en-US" sz="3400" dirty="0">
              <a:solidFill>
                <a:srgbClr val="514843"/>
              </a:solidFill>
              <a:latin typeface="Calibri"/>
              <a:cs typeface="Times New Roman"/>
            </a:rPr>
            <a:t>A structured questionnaire based on WHO STEPS instrument modified to include      relevant information was formulated.</a:t>
          </a:r>
        </a:p>
      </dgm:t>
      <dgm:extLst>
        <a:ext uri="{E40237B7-FDA0-4F09-8148-C483321AD2D9}">
          <dgm14:cNvPr xmlns:dgm14="http://schemas.microsoft.com/office/drawing/2010/diagram" xmlns="" id="0" name="" title="Step 1 title"/>
        </a:ext>
      </dgm:extLst>
    </dgm:pt>
    <dgm:pt modelId="{54746402-36B2-4107-AB1F-AC7DDD904A00}" type="parTrans" cxnId="{E359FEBD-8E04-492F-B9D0-754DADC5CEDC}">
      <dgm:prSet/>
      <dgm:spPr/>
    </dgm:pt>
    <dgm:pt modelId="{BB89DE85-5030-4326-863E-BD89E00986A4}" type="sibTrans" cxnId="{E359FEBD-8E04-492F-B9D0-754DADC5CEDC}">
      <dgm:prSet/>
      <dgm:spPr/>
    </dgm:pt>
    <dgm:pt modelId="{B0CBCF90-4562-408F-840E-B0923C7B8A54}">
      <dgm:prSet phldrT="[Text]"/>
      <dgm:spPr/>
      <dgm:t>
        <a:bodyPr/>
        <a:lstStyle/>
        <a:p>
          <a:r>
            <a:rPr lang="en-US" sz="3400" b="1" u="sng" dirty="0">
              <a:solidFill>
                <a:srgbClr val="514843"/>
              </a:solidFill>
              <a:latin typeface="Calibri"/>
              <a:cs typeface="Times New Roman"/>
            </a:rPr>
            <a:t>Process</a:t>
          </a:r>
        </a:p>
      </dgm:t>
      <dgm:extLst>
        <a:ext uri="{E40237B7-FDA0-4F09-8148-C483321AD2D9}">
          <dgm14:cNvPr xmlns:dgm14="http://schemas.microsoft.com/office/drawing/2010/diagram" xmlns="" id="0" name="" title="Step 1 title"/>
        </a:ext>
      </dgm:extLst>
    </dgm:pt>
    <dgm:pt modelId="{E1E4B779-1216-435E-907C-D5C44C4DBFF2}" type="parTrans" cxnId="{C8E656F6-4B56-490F-A823-5B77EBADC80C}">
      <dgm:prSet/>
      <dgm:spPr/>
    </dgm:pt>
    <dgm:pt modelId="{A6FCAC5E-7CAD-4D86-BC29-E3ACF24C561C}" type="sibTrans" cxnId="{C8E656F6-4B56-490F-A823-5B77EBADC80C}">
      <dgm:prSet/>
      <dgm:spPr/>
    </dgm:pt>
    <dgm:pt modelId="{9EAB1649-606A-47C2-8684-C7D79CDA3D56}">
      <dgm:prSet phldrT="[Text]"/>
      <dgm:spPr/>
      <dgm:t>
        <a:bodyPr/>
        <a:lstStyle/>
        <a:p>
          <a:r>
            <a:rPr lang="en-US" sz="3400" b="1" u="sng" dirty="0">
              <a:solidFill>
                <a:srgbClr val="514843"/>
              </a:solidFill>
              <a:latin typeface="Calibri"/>
              <a:cs typeface="Times New Roman"/>
            </a:rPr>
            <a:t>Place</a:t>
          </a:r>
          <a:br>
            <a:rPr lang="en-US" sz="3400" b="1" u="sng" dirty="0">
              <a:solidFill>
                <a:srgbClr val="514843"/>
              </a:solidFill>
              <a:latin typeface="Calibri"/>
              <a:cs typeface="Times New Roman"/>
            </a:rPr>
          </a:br>
          <a:r>
            <a:rPr lang="en-US" sz="3400" b="1" u="sng" dirty="0">
              <a:solidFill>
                <a:srgbClr val="514843"/>
              </a:solidFill>
              <a:latin typeface="Calibri"/>
              <a:cs typeface="Times New Roman"/>
            </a:rPr>
            <a:t/>
          </a:r>
          <a:br>
            <a:rPr lang="en-US" sz="3400" b="1" u="sng" dirty="0">
              <a:solidFill>
                <a:srgbClr val="514843"/>
              </a:solidFill>
              <a:latin typeface="Calibri"/>
              <a:cs typeface="Times New Roman"/>
            </a:rPr>
          </a:br>
          <a:r>
            <a:rPr lang="en-US" sz="3400" b="1" u="sng" dirty="0">
              <a:solidFill>
                <a:srgbClr val="514843"/>
              </a:solidFill>
              <a:latin typeface="Calibri"/>
              <a:cs typeface="Times New Roman"/>
            </a:rPr>
            <a:t>A cross sectional survey was planned covering the non-teaching staff in the medical college. </a:t>
          </a:r>
        </a:p>
      </dgm:t>
      <dgm:extLst>
        <a:ext uri="{E40237B7-FDA0-4F09-8148-C483321AD2D9}">
          <dgm14:cNvPr xmlns:dgm14="http://schemas.microsoft.com/office/drawing/2010/diagram" xmlns="" id="0" name="" title="Step 1 title"/>
        </a:ext>
      </dgm:extLst>
    </dgm:pt>
    <dgm:pt modelId="{5FE2D735-C243-4620-94D5-F60359CAD4C3}" type="parTrans" cxnId="{8E21104D-2E2E-4B7F-913B-580691B06015}">
      <dgm:prSet/>
      <dgm:spPr/>
    </dgm:pt>
    <dgm:pt modelId="{D5A59589-4775-4A81-9859-0744CC9DE209}" type="sibTrans" cxnId="{8E21104D-2E2E-4B7F-913B-580691B06015}">
      <dgm:prSet/>
      <dgm:spPr/>
    </dgm:pt>
    <dgm:pt modelId="{0DC7A063-583D-4B0F-88B2-BD54F95D95AF}" type="pres">
      <dgm:prSet presAssocID="{00C18FBF-3FF5-4C16-97CF-AF03740D7AB6}" presName="list" presStyleCnt="0">
        <dgm:presLayoutVars>
          <dgm:dir/>
          <dgm:animLvl val="lvl"/>
        </dgm:presLayoutVars>
      </dgm:prSet>
      <dgm:spPr/>
      <dgm:t>
        <a:bodyPr/>
        <a:lstStyle/>
        <a:p>
          <a:endParaRPr lang="en-IN"/>
        </a:p>
      </dgm:t>
    </dgm:pt>
    <dgm:pt modelId="{3B23570A-ECC9-4DF8-BCB4-0465C69CBB88}" type="pres">
      <dgm:prSet presAssocID="{B4F1B46E-22B2-4721-950C-8704487586DC}" presName="posSpace" presStyleCnt="0"/>
      <dgm:spPr/>
    </dgm:pt>
    <dgm:pt modelId="{FC66A233-6BBA-46AF-B2F6-28E379B158E2}" type="pres">
      <dgm:prSet presAssocID="{B4F1B46E-22B2-4721-950C-8704487586DC}" presName="vertFlow" presStyleCnt="0"/>
      <dgm:spPr/>
    </dgm:pt>
    <dgm:pt modelId="{46739A04-1AA3-49C6-8EA7-EB1DE975B900}" type="pres">
      <dgm:prSet presAssocID="{B4F1B46E-22B2-4721-950C-8704487586DC}" presName="topSpace" presStyleCnt="0"/>
      <dgm:spPr/>
    </dgm:pt>
    <dgm:pt modelId="{535C6EC9-8098-42C5-8527-E62FF045E4EB}" type="pres">
      <dgm:prSet presAssocID="{B4F1B46E-22B2-4721-950C-8704487586DC}" presName="firstComp" presStyleCnt="0"/>
      <dgm:spPr/>
    </dgm:pt>
    <dgm:pt modelId="{6B08AC4B-4CEC-41E5-AE19-47A4E2720563}" type="pres">
      <dgm:prSet presAssocID="{B4F1B46E-22B2-4721-950C-8704487586DC}" presName="firstChild" presStyleLbl="bgAccFollowNode1" presStyleIdx="0" presStyleCnt="5"/>
      <dgm:spPr/>
    </dgm:pt>
    <dgm:pt modelId="{187D4E8C-5C91-4D00-870C-2C45D4EA263C}" type="pres">
      <dgm:prSet presAssocID="{B4F1B46E-22B2-4721-950C-8704487586DC}" presName="firstChildTx" presStyleLbl="bgAccFollowNode1" presStyleIdx="0" presStyleCnt="5">
        <dgm:presLayoutVars>
          <dgm:bulletEnabled val="1"/>
        </dgm:presLayoutVars>
      </dgm:prSet>
      <dgm:spPr/>
    </dgm:pt>
    <dgm:pt modelId="{3845DB9A-BEF3-4D5D-B9C7-5FC0456401AC}" type="pres">
      <dgm:prSet presAssocID="{B4F1B46E-22B2-4721-950C-8704487586DC}" presName="negSpace" presStyleCnt="0"/>
      <dgm:spPr/>
    </dgm:pt>
    <dgm:pt modelId="{FC7ED273-8CFD-43C2-9C05-44FADF3E0637}" type="pres">
      <dgm:prSet presAssocID="{B4F1B46E-22B2-4721-950C-8704487586DC}" presName="circle" presStyleLbl="node1" presStyleIdx="0" presStyleCnt="5"/>
      <dgm:spPr/>
      <dgm:t>
        <a:bodyPr/>
        <a:lstStyle/>
        <a:p>
          <a:endParaRPr lang="en-IN"/>
        </a:p>
      </dgm:t>
    </dgm:pt>
    <dgm:pt modelId="{2F666950-4450-484A-A99F-E6068F0FF1D9}" type="pres">
      <dgm:prSet presAssocID="{A7E2530A-34E2-4E9F-BC78-8920BA140C41}" presName="transSpace" presStyleCnt="0"/>
      <dgm:spPr/>
    </dgm:pt>
    <dgm:pt modelId="{B8221919-E360-4423-A068-C707CBE37FE2}" type="pres">
      <dgm:prSet presAssocID="{9EAB1649-606A-47C2-8684-C7D79CDA3D56}" presName="posSpace" presStyleCnt="0"/>
      <dgm:spPr/>
    </dgm:pt>
    <dgm:pt modelId="{A55FFC23-D9D0-4B85-B6D5-866DCD88E942}" type="pres">
      <dgm:prSet presAssocID="{9EAB1649-606A-47C2-8684-C7D79CDA3D56}" presName="vertFlow" presStyleCnt="0"/>
      <dgm:spPr/>
    </dgm:pt>
    <dgm:pt modelId="{94D6B4BF-8855-483D-A6F9-4ACB9E32D48D}" type="pres">
      <dgm:prSet presAssocID="{9EAB1649-606A-47C2-8684-C7D79CDA3D56}" presName="topSpace" presStyleCnt="0"/>
      <dgm:spPr/>
    </dgm:pt>
    <dgm:pt modelId="{DBA6A30D-7095-493D-A24B-92DAD1DB3AA7}" type="pres">
      <dgm:prSet presAssocID="{9EAB1649-606A-47C2-8684-C7D79CDA3D56}" presName="firstComp" presStyleCnt="0"/>
      <dgm:spPr/>
    </dgm:pt>
    <dgm:pt modelId="{4D112E5E-81D2-424E-91F8-9DE75E5B48BF}" type="pres">
      <dgm:prSet presAssocID="{9EAB1649-606A-47C2-8684-C7D79CDA3D56}" presName="firstChild" presStyleLbl="bgAccFollowNode1" presStyleIdx="1" presStyleCnt="5"/>
      <dgm:spPr/>
    </dgm:pt>
    <dgm:pt modelId="{32E24600-D4A4-4F70-85EE-E1673C43C2C9}" type="pres">
      <dgm:prSet presAssocID="{9EAB1649-606A-47C2-8684-C7D79CDA3D56}" presName="firstChildTx" presStyleLbl="bgAccFollowNode1" presStyleIdx="1" presStyleCnt="5">
        <dgm:presLayoutVars>
          <dgm:bulletEnabled val="1"/>
        </dgm:presLayoutVars>
      </dgm:prSet>
      <dgm:spPr/>
    </dgm:pt>
    <dgm:pt modelId="{33C153B6-5F90-414D-AA21-38DEEE9B5372}" type="pres">
      <dgm:prSet presAssocID="{9EAB1649-606A-47C2-8684-C7D79CDA3D56}" presName="negSpace" presStyleCnt="0"/>
      <dgm:spPr/>
    </dgm:pt>
    <dgm:pt modelId="{E64C1866-3164-4583-9C16-D0939219F689}" type="pres">
      <dgm:prSet presAssocID="{9EAB1649-606A-47C2-8684-C7D79CDA3D56}" presName="circle" presStyleLbl="node1" presStyleIdx="1" presStyleCnt="5"/>
      <dgm:spPr/>
      <dgm:t>
        <a:bodyPr/>
        <a:lstStyle/>
        <a:p>
          <a:endParaRPr lang="en-IN"/>
        </a:p>
      </dgm:t>
    </dgm:pt>
    <dgm:pt modelId="{92028803-64D5-4C93-A37E-FDED37AE2C6A}" type="pres">
      <dgm:prSet presAssocID="{D5A59589-4775-4A81-9859-0744CC9DE209}" presName="transSpace" presStyleCnt="0"/>
      <dgm:spPr/>
    </dgm:pt>
    <dgm:pt modelId="{01D9B882-3BBE-4E6A-A099-59F9D4598703}" type="pres">
      <dgm:prSet presAssocID="{B0CBCF90-4562-408F-840E-B0923C7B8A54}" presName="posSpace" presStyleCnt="0"/>
      <dgm:spPr/>
    </dgm:pt>
    <dgm:pt modelId="{853571BC-7344-447B-B6AB-2D9B3C6DEF62}" type="pres">
      <dgm:prSet presAssocID="{B0CBCF90-4562-408F-840E-B0923C7B8A54}" presName="vertFlow" presStyleCnt="0"/>
      <dgm:spPr/>
    </dgm:pt>
    <dgm:pt modelId="{FF7303CB-0F9A-4B6E-8306-6CFF461B98B6}" type="pres">
      <dgm:prSet presAssocID="{B0CBCF90-4562-408F-840E-B0923C7B8A54}" presName="topSpace" presStyleCnt="0"/>
      <dgm:spPr/>
    </dgm:pt>
    <dgm:pt modelId="{AF0C3BBC-173A-44F5-BB5D-2DE6F7E06951}" type="pres">
      <dgm:prSet presAssocID="{B0CBCF90-4562-408F-840E-B0923C7B8A54}" presName="firstComp" presStyleCnt="0"/>
      <dgm:spPr/>
    </dgm:pt>
    <dgm:pt modelId="{33E00688-5F88-4D21-A37C-781396085A8D}" type="pres">
      <dgm:prSet presAssocID="{B0CBCF90-4562-408F-840E-B0923C7B8A54}" presName="firstChild" presStyleLbl="bgAccFollowNode1" presStyleIdx="2" presStyleCnt="5"/>
      <dgm:spPr/>
    </dgm:pt>
    <dgm:pt modelId="{C13F6A42-6E9F-4BD3-A3E0-21AF8A810108}" type="pres">
      <dgm:prSet presAssocID="{B0CBCF90-4562-408F-840E-B0923C7B8A54}" presName="firstChildTx" presStyleLbl="bgAccFollowNode1" presStyleIdx="2" presStyleCnt="5">
        <dgm:presLayoutVars>
          <dgm:bulletEnabled val="1"/>
        </dgm:presLayoutVars>
      </dgm:prSet>
      <dgm:spPr/>
    </dgm:pt>
    <dgm:pt modelId="{CF9113CB-CF12-4DFC-8536-89CE04D1C437}" type="pres">
      <dgm:prSet presAssocID="{B0CBCF90-4562-408F-840E-B0923C7B8A54}" presName="negSpace" presStyleCnt="0"/>
      <dgm:spPr/>
    </dgm:pt>
    <dgm:pt modelId="{0BCEE45E-B187-40D7-A2EA-E3CD45B48E4E}" type="pres">
      <dgm:prSet presAssocID="{B0CBCF90-4562-408F-840E-B0923C7B8A54}" presName="circle" presStyleLbl="node1" presStyleIdx="2" presStyleCnt="5"/>
      <dgm:spPr/>
      <dgm:t>
        <a:bodyPr/>
        <a:lstStyle/>
        <a:p>
          <a:endParaRPr lang="en-IN"/>
        </a:p>
      </dgm:t>
    </dgm:pt>
    <dgm:pt modelId="{38B2E389-62D3-45DF-AC27-88FFCA2A6E60}" type="pres">
      <dgm:prSet presAssocID="{A6FCAC5E-7CAD-4D86-BC29-E3ACF24C561C}" presName="transSpace" presStyleCnt="0"/>
      <dgm:spPr/>
    </dgm:pt>
    <dgm:pt modelId="{78B4B19B-31B2-4874-AC35-9C70FA28658C}" type="pres">
      <dgm:prSet presAssocID="{1D5D5937-EB95-4905-AA73-02339B76BD9D}" presName="posSpace" presStyleCnt="0"/>
      <dgm:spPr/>
    </dgm:pt>
    <dgm:pt modelId="{E42CE067-76D2-40E4-8EAD-E42C996BD476}" type="pres">
      <dgm:prSet presAssocID="{1D5D5937-EB95-4905-AA73-02339B76BD9D}" presName="vertFlow" presStyleCnt="0"/>
      <dgm:spPr/>
    </dgm:pt>
    <dgm:pt modelId="{713B96CB-D73B-402A-A775-7E88860CBB14}" type="pres">
      <dgm:prSet presAssocID="{1D5D5937-EB95-4905-AA73-02339B76BD9D}" presName="topSpace" presStyleCnt="0"/>
      <dgm:spPr/>
    </dgm:pt>
    <dgm:pt modelId="{75F5D68F-DC57-4865-824F-BA3B14EA7F04}" type="pres">
      <dgm:prSet presAssocID="{1D5D5937-EB95-4905-AA73-02339B76BD9D}" presName="firstComp" presStyleCnt="0"/>
      <dgm:spPr/>
    </dgm:pt>
    <dgm:pt modelId="{B7FED504-A4A8-4EFA-A08A-4FEEA1D1C2E3}" type="pres">
      <dgm:prSet presAssocID="{1D5D5937-EB95-4905-AA73-02339B76BD9D}" presName="firstChild" presStyleLbl="bgAccFollowNode1" presStyleIdx="3" presStyleCnt="5"/>
      <dgm:spPr/>
    </dgm:pt>
    <dgm:pt modelId="{DD29491C-7986-4794-B461-603EFC2E2E3A}" type="pres">
      <dgm:prSet presAssocID="{1D5D5937-EB95-4905-AA73-02339B76BD9D}" presName="firstChildTx" presStyleLbl="bgAccFollowNode1" presStyleIdx="3" presStyleCnt="5">
        <dgm:presLayoutVars>
          <dgm:bulletEnabled val="1"/>
        </dgm:presLayoutVars>
      </dgm:prSet>
      <dgm:spPr/>
    </dgm:pt>
    <dgm:pt modelId="{DE3221DB-9338-4F9E-BD4D-CF4226D21D0E}" type="pres">
      <dgm:prSet presAssocID="{1D5D5937-EB95-4905-AA73-02339B76BD9D}" presName="negSpace" presStyleCnt="0"/>
      <dgm:spPr/>
    </dgm:pt>
    <dgm:pt modelId="{9A6843ED-FFFC-41A3-9EFD-7759C68CC49C}" type="pres">
      <dgm:prSet presAssocID="{1D5D5937-EB95-4905-AA73-02339B76BD9D}" presName="circle" presStyleLbl="node1" presStyleIdx="3" presStyleCnt="5"/>
      <dgm:spPr/>
      <dgm:t>
        <a:bodyPr/>
        <a:lstStyle/>
        <a:p>
          <a:endParaRPr lang="en-IN"/>
        </a:p>
      </dgm:t>
    </dgm:pt>
    <dgm:pt modelId="{C6D8E3D6-A98F-48D3-97C4-DFBC871FEB55}" type="pres">
      <dgm:prSet presAssocID="{BB89DE85-5030-4326-863E-BD89E00986A4}" presName="transSpace" presStyleCnt="0"/>
      <dgm:spPr/>
    </dgm:pt>
    <dgm:pt modelId="{92F59D7F-D533-4475-9D38-09397FB1A62E}" type="pres">
      <dgm:prSet presAssocID="{27810158-9280-462E-AC45-B644C6BC1FAC}" presName="posSpace" presStyleCnt="0"/>
      <dgm:spPr/>
    </dgm:pt>
    <dgm:pt modelId="{9EFACBB5-9621-46A1-B883-C0B798664E6A}" type="pres">
      <dgm:prSet presAssocID="{27810158-9280-462E-AC45-B644C6BC1FAC}" presName="vertFlow" presStyleCnt="0"/>
      <dgm:spPr/>
    </dgm:pt>
    <dgm:pt modelId="{B99A8B1D-E3A0-40CA-8A96-FAE5988C85BF}" type="pres">
      <dgm:prSet presAssocID="{27810158-9280-462E-AC45-B644C6BC1FAC}" presName="topSpace" presStyleCnt="0"/>
      <dgm:spPr/>
    </dgm:pt>
    <dgm:pt modelId="{054221EE-D9FE-41C9-A3AD-24522CE8D49F}" type="pres">
      <dgm:prSet presAssocID="{27810158-9280-462E-AC45-B644C6BC1FAC}" presName="firstComp" presStyleCnt="0"/>
      <dgm:spPr/>
    </dgm:pt>
    <dgm:pt modelId="{712E7464-F9DE-47EA-AEEB-D9B8EDCB687C}" type="pres">
      <dgm:prSet presAssocID="{27810158-9280-462E-AC45-B644C6BC1FAC}" presName="firstChild" presStyleLbl="bgAccFollowNode1" presStyleIdx="4" presStyleCnt="5"/>
      <dgm:spPr/>
    </dgm:pt>
    <dgm:pt modelId="{A3B359E6-7E67-4741-9A19-5B1DA99087BF}" type="pres">
      <dgm:prSet presAssocID="{27810158-9280-462E-AC45-B644C6BC1FAC}" presName="firstChildTx" presStyleLbl="bgAccFollowNode1" presStyleIdx="4" presStyleCnt="5">
        <dgm:presLayoutVars>
          <dgm:bulletEnabled val="1"/>
        </dgm:presLayoutVars>
      </dgm:prSet>
      <dgm:spPr/>
    </dgm:pt>
    <dgm:pt modelId="{EF0AE1BB-FB89-402B-85AC-1DDF66B8E517}" type="pres">
      <dgm:prSet presAssocID="{27810158-9280-462E-AC45-B644C6BC1FAC}" presName="negSpace" presStyleCnt="0"/>
      <dgm:spPr/>
    </dgm:pt>
    <dgm:pt modelId="{4F43B851-00F7-47BF-9E2C-2EDE5F1C53EE}" type="pres">
      <dgm:prSet presAssocID="{27810158-9280-462E-AC45-B644C6BC1FAC}" presName="circle" presStyleLbl="node1" presStyleIdx="4" presStyleCnt="5"/>
      <dgm:spPr/>
      <dgm:t>
        <a:bodyPr/>
        <a:lstStyle/>
        <a:p>
          <a:endParaRPr lang="en-IN"/>
        </a:p>
      </dgm:t>
    </dgm:pt>
  </dgm:ptLst>
  <dgm:cxnLst>
    <dgm:cxn modelId="{96A536B7-F0D2-4A43-A0E3-FB6F24481949}" type="presOf" srcId="{27810158-9280-462E-AC45-B644C6BC1FAC}" destId="{4F43B851-00F7-47BF-9E2C-2EDE5F1C53EE}" srcOrd="0" destOrd="0" presId="urn:microsoft.com/office/officeart/2005/8/layout/hList9"/>
    <dgm:cxn modelId="{2DF4FDC6-9998-45E2-B49B-7BDDAE43878E}" type="presOf" srcId="{B4F1B46E-22B2-4721-950C-8704487586DC}" destId="{FC7ED273-8CFD-43C2-9C05-44FADF3E0637}" srcOrd="0" destOrd="0" presId="urn:microsoft.com/office/officeart/2005/8/layout/hList9"/>
    <dgm:cxn modelId="{2C8317B2-2EBB-4589-86EA-C77B3B6E81AA}" srcId="{00C18FBF-3FF5-4C16-97CF-AF03740D7AB6}" destId="{B4F1B46E-22B2-4721-950C-8704487586DC}" srcOrd="0" destOrd="0" parTransId="{E8A66543-CC4D-4785-A93E-5B125E09F826}" sibTransId="{A7E2530A-34E2-4E9F-BC78-8920BA140C41}"/>
    <dgm:cxn modelId="{8868773E-968D-4D6F-A0F3-71E276EA0D2A}" type="presOf" srcId="{1D5D5937-EB95-4905-AA73-02339B76BD9D}" destId="{9A6843ED-FFFC-41A3-9EFD-7759C68CC49C}" srcOrd="0" destOrd="0" presId="urn:microsoft.com/office/officeart/2005/8/layout/hList9"/>
    <dgm:cxn modelId="{C8E656F6-4B56-490F-A823-5B77EBADC80C}" srcId="{00C18FBF-3FF5-4C16-97CF-AF03740D7AB6}" destId="{B0CBCF90-4562-408F-840E-B0923C7B8A54}" srcOrd="2" destOrd="0" parTransId="{E1E4B779-1216-435E-907C-D5C44C4DBFF2}" sibTransId="{A6FCAC5E-7CAD-4D86-BC29-E3ACF24C561C}"/>
    <dgm:cxn modelId="{E359FEBD-8E04-492F-B9D0-754DADC5CEDC}" srcId="{00C18FBF-3FF5-4C16-97CF-AF03740D7AB6}" destId="{1D5D5937-EB95-4905-AA73-02339B76BD9D}" srcOrd="3" destOrd="0" parTransId="{54746402-36B2-4107-AB1F-AC7DDD904A00}" sibTransId="{BB89DE85-5030-4326-863E-BD89E00986A4}"/>
    <dgm:cxn modelId="{7D34236D-8458-4D1A-B950-A978C11E5455}" type="presOf" srcId="{B0CBCF90-4562-408F-840E-B0923C7B8A54}" destId="{0BCEE45E-B187-40D7-A2EA-E3CD45B48E4E}" srcOrd="0" destOrd="0" presId="urn:microsoft.com/office/officeart/2005/8/layout/hList9"/>
    <dgm:cxn modelId="{3EA4AEB3-3322-4D68-9FAB-42D130EBE654}" type="presOf" srcId="{9EAB1649-606A-47C2-8684-C7D79CDA3D56}" destId="{E64C1866-3164-4583-9C16-D0939219F689}" srcOrd="0" destOrd="0" presId="urn:microsoft.com/office/officeart/2005/8/layout/hList9"/>
    <dgm:cxn modelId="{8E21104D-2E2E-4B7F-913B-580691B06015}" srcId="{00C18FBF-3FF5-4C16-97CF-AF03740D7AB6}" destId="{9EAB1649-606A-47C2-8684-C7D79CDA3D56}" srcOrd="1" destOrd="0" parTransId="{5FE2D735-C243-4620-94D5-F60359CAD4C3}" sibTransId="{D5A59589-4775-4A81-9859-0744CC9DE209}"/>
    <dgm:cxn modelId="{7F3B5912-CE3A-4F69-B6A0-82162798FA63}" type="presOf" srcId="{00C18FBF-3FF5-4C16-97CF-AF03740D7AB6}" destId="{0DC7A063-583D-4B0F-88B2-BD54F95D95AF}" srcOrd="0" destOrd="0" presId="urn:microsoft.com/office/officeart/2005/8/layout/hList9"/>
    <dgm:cxn modelId="{8003540A-D93E-4F74-A15C-88FA344E5AA0}" srcId="{00C18FBF-3FF5-4C16-97CF-AF03740D7AB6}" destId="{27810158-9280-462E-AC45-B644C6BC1FAC}" srcOrd="4" destOrd="0" parTransId="{EFDDF723-9950-4C5F-A043-F3772AD205EA}" sibTransId="{A52D59C6-D1BD-468B-A139-B022DDF54229}"/>
    <dgm:cxn modelId="{E1D1E23B-EC87-45CC-9E87-38B27A23764D}" type="presParOf" srcId="{0DC7A063-583D-4B0F-88B2-BD54F95D95AF}" destId="{3B23570A-ECC9-4DF8-BCB4-0465C69CBB88}" srcOrd="0" destOrd="0" presId="urn:microsoft.com/office/officeart/2005/8/layout/hList9"/>
    <dgm:cxn modelId="{82537023-5CD7-4BB7-84CF-DE8196338CF2}" type="presParOf" srcId="{0DC7A063-583D-4B0F-88B2-BD54F95D95AF}" destId="{FC66A233-6BBA-46AF-B2F6-28E379B158E2}" srcOrd="1" destOrd="0" presId="urn:microsoft.com/office/officeart/2005/8/layout/hList9"/>
    <dgm:cxn modelId="{5DFED7C8-2E54-4441-B032-3A4788B2A8D3}" type="presParOf" srcId="{FC66A233-6BBA-46AF-B2F6-28E379B158E2}" destId="{46739A04-1AA3-49C6-8EA7-EB1DE975B900}" srcOrd="0" destOrd="0" presId="urn:microsoft.com/office/officeart/2005/8/layout/hList9"/>
    <dgm:cxn modelId="{59D81910-4316-4EAE-9A67-0B3EDF027306}" type="presParOf" srcId="{FC66A233-6BBA-46AF-B2F6-28E379B158E2}" destId="{535C6EC9-8098-42C5-8527-E62FF045E4EB}" srcOrd="1" destOrd="0" presId="urn:microsoft.com/office/officeart/2005/8/layout/hList9"/>
    <dgm:cxn modelId="{C4FBC461-0B5D-4B7E-9CAF-A88B1223F18A}" type="presParOf" srcId="{535C6EC9-8098-42C5-8527-E62FF045E4EB}" destId="{6B08AC4B-4CEC-41E5-AE19-47A4E2720563}" srcOrd="0" destOrd="0" presId="urn:microsoft.com/office/officeart/2005/8/layout/hList9"/>
    <dgm:cxn modelId="{16A1B336-CE68-4171-8D18-284543992BEA}" type="presParOf" srcId="{535C6EC9-8098-42C5-8527-E62FF045E4EB}" destId="{187D4E8C-5C91-4D00-870C-2C45D4EA263C}" srcOrd="1" destOrd="0" presId="urn:microsoft.com/office/officeart/2005/8/layout/hList9"/>
    <dgm:cxn modelId="{DEF99A7A-98F1-424D-AC92-7C6B69A0E544}" type="presParOf" srcId="{0DC7A063-583D-4B0F-88B2-BD54F95D95AF}" destId="{3845DB9A-BEF3-4D5D-B9C7-5FC0456401AC}" srcOrd="2" destOrd="0" presId="urn:microsoft.com/office/officeart/2005/8/layout/hList9"/>
    <dgm:cxn modelId="{ACD8FD0D-39C9-49DB-B77E-B03522FDF5FC}" type="presParOf" srcId="{0DC7A063-583D-4B0F-88B2-BD54F95D95AF}" destId="{FC7ED273-8CFD-43C2-9C05-44FADF3E0637}" srcOrd="3" destOrd="0" presId="urn:microsoft.com/office/officeart/2005/8/layout/hList9"/>
    <dgm:cxn modelId="{434AE692-DCB0-463C-A105-696CC570C5D2}" type="presParOf" srcId="{0DC7A063-583D-4B0F-88B2-BD54F95D95AF}" destId="{2F666950-4450-484A-A99F-E6068F0FF1D9}" srcOrd="4" destOrd="0" presId="urn:microsoft.com/office/officeart/2005/8/layout/hList9"/>
    <dgm:cxn modelId="{7697AA74-00F8-4E2B-8CCE-C6F9208B43B3}" type="presParOf" srcId="{0DC7A063-583D-4B0F-88B2-BD54F95D95AF}" destId="{B8221919-E360-4423-A068-C707CBE37FE2}" srcOrd="5" destOrd="0" presId="urn:microsoft.com/office/officeart/2005/8/layout/hList9"/>
    <dgm:cxn modelId="{AB2D9A55-6E7F-4CDB-927E-31091D6DCBD3}" type="presParOf" srcId="{0DC7A063-583D-4B0F-88B2-BD54F95D95AF}" destId="{A55FFC23-D9D0-4B85-B6D5-866DCD88E942}" srcOrd="6" destOrd="0" presId="urn:microsoft.com/office/officeart/2005/8/layout/hList9"/>
    <dgm:cxn modelId="{F8C55E35-FCC3-4CD9-B3C7-8FCA5506E7BE}" type="presParOf" srcId="{A55FFC23-D9D0-4B85-B6D5-866DCD88E942}" destId="{94D6B4BF-8855-483D-A6F9-4ACB9E32D48D}" srcOrd="0" destOrd="0" presId="urn:microsoft.com/office/officeart/2005/8/layout/hList9"/>
    <dgm:cxn modelId="{DB5D41F8-A2EB-407C-9411-815126BBAE56}" type="presParOf" srcId="{A55FFC23-D9D0-4B85-B6D5-866DCD88E942}" destId="{DBA6A30D-7095-493D-A24B-92DAD1DB3AA7}" srcOrd="1" destOrd="0" presId="urn:microsoft.com/office/officeart/2005/8/layout/hList9"/>
    <dgm:cxn modelId="{B328DB9E-0CD0-4C44-828B-0A9F53B94F3A}" type="presParOf" srcId="{DBA6A30D-7095-493D-A24B-92DAD1DB3AA7}" destId="{4D112E5E-81D2-424E-91F8-9DE75E5B48BF}" srcOrd="0" destOrd="0" presId="urn:microsoft.com/office/officeart/2005/8/layout/hList9"/>
    <dgm:cxn modelId="{B1C409EF-F4A5-42C2-B525-A054033C2E51}" type="presParOf" srcId="{DBA6A30D-7095-493D-A24B-92DAD1DB3AA7}" destId="{32E24600-D4A4-4F70-85EE-E1673C43C2C9}" srcOrd="1" destOrd="0" presId="urn:microsoft.com/office/officeart/2005/8/layout/hList9"/>
    <dgm:cxn modelId="{53EE1BE8-D7E7-4134-A788-40F86C76B231}" type="presParOf" srcId="{0DC7A063-583D-4B0F-88B2-BD54F95D95AF}" destId="{33C153B6-5F90-414D-AA21-38DEEE9B5372}" srcOrd="7" destOrd="0" presId="urn:microsoft.com/office/officeart/2005/8/layout/hList9"/>
    <dgm:cxn modelId="{B6EE7783-F868-40B4-B9E2-86C01C03819A}" type="presParOf" srcId="{0DC7A063-583D-4B0F-88B2-BD54F95D95AF}" destId="{E64C1866-3164-4583-9C16-D0939219F689}" srcOrd="8" destOrd="0" presId="urn:microsoft.com/office/officeart/2005/8/layout/hList9"/>
    <dgm:cxn modelId="{2189533B-E1DA-4E7D-B99F-9884C88E6229}" type="presParOf" srcId="{0DC7A063-583D-4B0F-88B2-BD54F95D95AF}" destId="{92028803-64D5-4C93-A37E-FDED37AE2C6A}" srcOrd="9" destOrd="0" presId="urn:microsoft.com/office/officeart/2005/8/layout/hList9"/>
    <dgm:cxn modelId="{65868DDB-073E-4E1C-B3C2-6548FB0F8BAC}" type="presParOf" srcId="{0DC7A063-583D-4B0F-88B2-BD54F95D95AF}" destId="{01D9B882-3BBE-4E6A-A099-59F9D4598703}" srcOrd="10" destOrd="0" presId="urn:microsoft.com/office/officeart/2005/8/layout/hList9"/>
    <dgm:cxn modelId="{145A64EE-BE7F-4CED-A324-D60D27502A8D}" type="presParOf" srcId="{0DC7A063-583D-4B0F-88B2-BD54F95D95AF}" destId="{853571BC-7344-447B-B6AB-2D9B3C6DEF62}" srcOrd="11" destOrd="0" presId="urn:microsoft.com/office/officeart/2005/8/layout/hList9"/>
    <dgm:cxn modelId="{A62228B2-BE61-4BAC-8E47-4F1F55B6E418}" type="presParOf" srcId="{853571BC-7344-447B-B6AB-2D9B3C6DEF62}" destId="{FF7303CB-0F9A-4B6E-8306-6CFF461B98B6}" srcOrd="0" destOrd="0" presId="urn:microsoft.com/office/officeart/2005/8/layout/hList9"/>
    <dgm:cxn modelId="{646D49CE-1F91-4A12-8070-6327D5A80020}" type="presParOf" srcId="{853571BC-7344-447B-B6AB-2D9B3C6DEF62}" destId="{AF0C3BBC-173A-44F5-BB5D-2DE6F7E06951}" srcOrd="1" destOrd="0" presId="urn:microsoft.com/office/officeart/2005/8/layout/hList9"/>
    <dgm:cxn modelId="{C4CF07ED-F1FA-4177-B423-EAC2F7961FFF}" type="presParOf" srcId="{AF0C3BBC-173A-44F5-BB5D-2DE6F7E06951}" destId="{33E00688-5F88-4D21-A37C-781396085A8D}" srcOrd="0" destOrd="0" presId="urn:microsoft.com/office/officeart/2005/8/layout/hList9"/>
    <dgm:cxn modelId="{02C1BFE8-C02D-4E5B-B598-5FDA979F8705}" type="presParOf" srcId="{AF0C3BBC-173A-44F5-BB5D-2DE6F7E06951}" destId="{C13F6A42-6E9F-4BD3-A3E0-21AF8A810108}" srcOrd="1" destOrd="0" presId="urn:microsoft.com/office/officeart/2005/8/layout/hList9"/>
    <dgm:cxn modelId="{6EBB7EF9-B4D2-485C-B737-E8B13B9EDA9B}" type="presParOf" srcId="{0DC7A063-583D-4B0F-88B2-BD54F95D95AF}" destId="{CF9113CB-CF12-4DFC-8536-89CE04D1C437}" srcOrd="12" destOrd="0" presId="urn:microsoft.com/office/officeart/2005/8/layout/hList9"/>
    <dgm:cxn modelId="{0E050923-76A0-4F8E-8B57-0B3513B1C9A3}" type="presParOf" srcId="{0DC7A063-583D-4B0F-88B2-BD54F95D95AF}" destId="{0BCEE45E-B187-40D7-A2EA-E3CD45B48E4E}" srcOrd="13" destOrd="0" presId="urn:microsoft.com/office/officeart/2005/8/layout/hList9"/>
    <dgm:cxn modelId="{B792059B-6EF6-49C5-B532-F24F668086C4}" type="presParOf" srcId="{0DC7A063-583D-4B0F-88B2-BD54F95D95AF}" destId="{38B2E389-62D3-45DF-AC27-88FFCA2A6E60}" srcOrd="14" destOrd="0" presId="urn:microsoft.com/office/officeart/2005/8/layout/hList9"/>
    <dgm:cxn modelId="{A9278347-B86F-4BD6-A9D7-EB7E2E1B41F9}" type="presParOf" srcId="{0DC7A063-583D-4B0F-88B2-BD54F95D95AF}" destId="{78B4B19B-31B2-4874-AC35-9C70FA28658C}" srcOrd="15" destOrd="0" presId="urn:microsoft.com/office/officeart/2005/8/layout/hList9"/>
    <dgm:cxn modelId="{801BDF1C-E230-44EB-834A-DB0606D65648}" type="presParOf" srcId="{0DC7A063-583D-4B0F-88B2-BD54F95D95AF}" destId="{E42CE067-76D2-40E4-8EAD-E42C996BD476}" srcOrd="16" destOrd="0" presId="urn:microsoft.com/office/officeart/2005/8/layout/hList9"/>
    <dgm:cxn modelId="{724AB55A-A392-42D4-AB57-D67603B4F49A}" type="presParOf" srcId="{E42CE067-76D2-40E4-8EAD-E42C996BD476}" destId="{713B96CB-D73B-402A-A775-7E88860CBB14}" srcOrd="0" destOrd="0" presId="urn:microsoft.com/office/officeart/2005/8/layout/hList9"/>
    <dgm:cxn modelId="{A412F48D-79D0-4728-BAC9-135A168823AC}" type="presParOf" srcId="{E42CE067-76D2-40E4-8EAD-E42C996BD476}" destId="{75F5D68F-DC57-4865-824F-BA3B14EA7F04}" srcOrd="1" destOrd="0" presId="urn:microsoft.com/office/officeart/2005/8/layout/hList9"/>
    <dgm:cxn modelId="{BD2577A1-9995-45A1-AD61-77A04B889ED0}" type="presParOf" srcId="{75F5D68F-DC57-4865-824F-BA3B14EA7F04}" destId="{B7FED504-A4A8-4EFA-A08A-4FEEA1D1C2E3}" srcOrd="0" destOrd="0" presId="urn:microsoft.com/office/officeart/2005/8/layout/hList9"/>
    <dgm:cxn modelId="{97DCCA83-37E9-40AC-8B47-CDBE0E1BAA3F}" type="presParOf" srcId="{75F5D68F-DC57-4865-824F-BA3B14EA7F04}" destId="{DD29491C-7986-4794-B461-603EFC2E2E3A}" srcOrd="1" destOrd="0" presId="urn:microsoft.com/office/officeart/2005/8/layout/hList9"/>
    <dgm:cxn modelId="{25AA4308-6639-4905-9F84-1062AA2991F7}" type="presParOf" srcId="{0DC7A063-583D-4B0F-88B2-BD54F95D95AF}" destId="{DE3221DB-9338-4F9E-BD4D-CF4226D21D0E}" srcOrd="17" destOrd="0" presId="urn:microsoft.com/office/officeart/2005/8/layout/hList9"/>
    <dgm:cxn modelId="{2BCA38D9-EE4C-41B5-A0D1-21023D989C65}" type="presParOf" srcId="{0DC7A063-583D-4B0F-88B2-BD54F95D95AF}" destId="{9A6843ED-FFFC-41A3-9EFD-7759C68CC49C}" srcOrd="18" destOrd="0" presId="urn:microsoft.com/office/officeart/2005/8/layout/hList9"/>
    <dgm:cxn modelId="{70A0FF5E-652C-4BDC-A3F6-916D4F7327B0}" type="presParOf" srcId="{0DC7A063-583D-4B0F-88B2-BD54F95D95AF}" destId="{C6D8E3D6-A98F-48D3-97C4-DFBC871FEB55}" srcOrd="19" destOrd="0" presId="urn:microsoft.com/office/officeart/2005/8/layout/hList9"/>
    <dgm:cxn modelId="{141370CD-C540-43D2-AD6E-974BB063BE90}" type="presParOf" srcId="{0DC7A063-583D-4B0F-88B2-BD54F95D95AF}" destId="{92F59D7F-D533-4475-9D38-09397FB1A62E}" srcOrd="20" destOrd="0" presId="urn:microsoft.com/office/officeart/2005/8/layout/hList9"/>
    <dgm:cxn modelId="{BEE28D02-B029-4815-A618-DE4F763C954F}" type="presParOf" srcId="{0DC7A063-583D-4B0F-88B2-BD54F95D95AF}" destId="{9EFACBB5-9621-46A1-B883-C0B798664E6A}" srcOrd="21" destOrd="0" presId="urn:microsoft.com/office/officeart/2005/8/layout/hList9"/>
    <dgm:cxn modelId="{3973B9B3-254F-456F-9706-D5459EB44DA8}" type="presParOf" srcId="{9EFACBB5-9621-46A1-B883-C0B798664E6A}" destId="{B99A8B1D-E3A0-40CA-8A96-FAE5988C85BF}" srcOrd="0" destOrd="0" presId="urn:microsoft.com/office/officeart/2005/8/layout/hList9"/>
    <dgm:cxn modelId="{CAE5CA7A-D601-4261-BE05-0FABF31ED022}" type="presParOf" srcId="{9EFACBB5-9621-46A1-B883-C0B798664E6A}" destId="{054221EE-D9FE-41C9-A3AD-24522CE8D49F}" srcOrd="1" destOrd="0" presId="urn:microsoft.com/office/officeart/2005/8/layout/hList9"/>
    <dgm:cxn modelId="{CACD7AED-38BD-4A93-BFA3-E8E5C9EF20C5}" type="presParOf" srcId="{054221EE-D9FE-41C9-A3AD-24522CE8D49F}" destId="{712E7464-F9DE-47EA-AEEB-D9B8EDCB687C}" srcOrd="0" destOrd="0" presId="urn:microsoft.com/office/officeart/2005/8/layout/hList9"/>
    <dgm:cxn modelId="{7B5BFD0E-1581-4C03-B58E-1297A54F104E}" type="presParOf" srcId="{054221EE-D9FE-41C9-A3AD-24522CE8D49F}" destId="{A3B359E6-7E67-4741-9A19-5B1DA99087BF}" srcOrd="1" destOrd="0" presId="urn:microsoft.com/office/officeart/2005/8/layout/hList9"/>
    <dgm:cxn modelId="{B44EA4FF-526E-4673-ADD7-4B69EB6EF697}" type="presParOf" srcId="{0DC7A063-583D-4B0F-88B2-BD54F95D95AF}" destId="{EF0AE1BB-FB89-402B-85AC-1DDF66B8E517}" srcOrd="22" destOrd="0" presId="urn:microsoft.com/office/officeart/2005/8/layout/hList9"/>
    <dgm:cxn modelId="{03E5A04B-74CE-45C1-A502-E12971254BCD}" type="presParOf" srcId="{0DC7A063-583D-4B0F-88B2-BD54F95D95AF}" destId="{4F43B851-00F7-47BF-9E2C-2EDE5F1C53EE}" srcOrd="23" destOrd="0" presId="urn:microsoft.com/office/officeart/2005/8/layout/hList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B08AC4B-4CEC-41E5-AE19-47A4E2720563}">
      <dsp:nvSpPr>
        <dsp:cNvPr id="0" name=""/>
        <dsp:cNvSpPr/>
      </dsp:nvSpPr>
      <dsp:spPr>
        <a:xfrm>
          <a:off x="12724" y="34475"/>
          <a:ext cx="23854" cy="15911"/>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C7ED273-8CFD-43C2-9C05-44FADF3E0637}">
      <dsp:nvSpPr>
        <dsp:cNvPr id="0" name=""/>
        <dsp:cNvSpPr/>
      </dsp:nvSpPr>
      <dsp:spPr>
        <a:xfrm>
          <a:off x="2" y="28113"/>
          <a:ext cx="15903" cy="15903"/>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r>
            <a:rPr lang="en-US" sz="500" b="1" u="sng" kern="1200" dirty="0">
              <a:solidFill>
                <a:srgbClr val="514843"/>
              </a:solidFill>
              <a:latin typeface="Calibri"/>
              <a:cs typeface="Times New Roman"/>
            </a:rPr>
            <a:t>METHODS</a:t>
          </a:r>
        </a:p>
      </dsp:txBody>
      <dsp:txXfrm>
        <a:off x="2" y="28113"/>
        <a:ext cx="15903" cy="15903"/>
      </dsp:txXfrm>
    </dsp:sp>
    <dsp:sp modelId="{4D112E5E-81D2-424E-91F8-9DE75E5B48BF}">
      <dsp:nvSpPr>
        <dsp:cNvPr id="0" name=""/>
        <dsp:cNvSpPr/>
      </dsp:nvSpPr>
      <dsp:spPr>
        <a:xfrm>
          <a:off x="52482" y="34475"/>
          <a:ext cx="23854" cy="15911"/>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64C1866-3164-4583-9C16-D0939219F689}">
      <dsp:nvSpPr>
        <dsp:cNvPr id="0" name=""/>
        <dsp:cNvSpPr/>
      </dsp:nvSpPr>
      <dsp:spPr>
        <a:xfrm>
          <a:off x="39760" y="28113"/>
          <a:ext cx="15903" cy="15903"/>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r>
            <a:rPr lang="en-US" sz="500" b="1" u="sng" kern="1200" dirty="0">
              <a:solidFill>
                <a:srgbClr val="514843"/>
              </a:solidFill>
              <a:latin typeface="Calibri"/>
              <a:cs typeface="Times New Roman"/>
            </a:rPr>
            <a:t>Place</a:t>
          </a:r>
          <a:br>
            <a:rPr lang="en-US" sz="500" b="1" u="sng" kern="1200" dirty="0">
              <a:solidFill>
                <a:srgbClr val="514843"/>
              </a:solidFill>
              <a:latin typeface="Calibri"/>
              <a:cs typeface="Times New Roman"/>
            </a:rPr>
          </a:br>
          <a:r>
            <a:rPr lang="en-US" sz="500" b="1" u="sng" kern="1200" dirty="0">
              <a:solidFill>
                <a:srgbClr val="514843"/>
              </a:solidFill>
              <a:latin typeface="Calibri"/>
              <a:cs typeface="Times New Roman"/>
            </a:rPr>
            <a:t/>
          </a:r>
          <a:br>
            <a:rPr lang="en-US" sz="500" b="1" u="sng" kern="1200" dirty="0">
              <a:solidFill>
                <a:srgbClr val="514843"/>
              </a:solidFill>
              <a:latin typeface="Calibri"/>
              <a:cs typeface="Times New Roman"/>
            </a:rPr>
          </a:br>
          <a:r>
            <a:rPr lang="en-US" sz="500" b="1" u="sng" kern="1200" dirty="0">
              <a:solidFill>
                <a:srgbClr val="514843"/>
              </a:solidFill>
              <a:latin typeface="Calibri"/>
              <a:cs typeface="Times New Roman"/>
            </a:rPr>
            <a:t>A cross sectional survey was planned covering the non-teaching staff in the medical college. </a:t>
          </a:r>
        </a:p>
      </dsp:txBody>
      <dsp:txXfrm>
        <a:off x="39760" y="28113"/>
        <a:ext cx="15903" cy="15903"/>
      </dsp:txXfrm>
    </dsp:sp>
    <dsp:sp modelId="{33E00688-5F88-4D21-A37C-781396085A8D}">
      <dsp:nvSpPr>
        <dsp:cNvPr id="0" name=""/>
        <dsp:cNvSpPr/>
      </dsp:nvSpPr>
      <dsp:spPr>
        <a:xfrm>
          <a:off x="92240" y="34475"/>
          <a:ext cx="23854" cy="15911"/>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BCEE45E-B187-40D7-A2EA-E3CD45B48E4E}">
      <dsp:nvSpPr>
        <dsp:cNvPr id="0" name=""/>
        <dsp:cNvSpPr/>
      </dsp:nvSpPr>
      <dsp:spPr>
        <a:xfrm>
          <a:off x="79518" y="28113"/>
          <a:ext cx="15903" cy="15903"/>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r>
            <a:rPr lang="en-US" sz="500" b="1" u="sng" kern="1200" dirty="0">
              <a:solidFill>
                <a:srgbClr val="514843"/>
              </a:solidFill>
              <a:latin typeface="Calibri"/>
              <a:cs typeface="Times New Roman"/>
            </a:rPr>
            <a:t>Process</a:t>
          </a:r>
        </a:p>
      </dsp:txBody>
      <dsp:txXfrm>
        <a:off x="79518" y="28113"/>
        <a:ext cx="15903" cy="15903"/>
      </dsp:txXfrm>
    </dsp:sp>
    <dsp:sp modelId="{B7FED504-A4A8-4EFA-A08A-4FEEA1D1C2E3}">
      <dsp:nvSpPr>
        <dsp:cNvPr id="0" name=""/>
        <dsp:cNvSpPr/>
      </dsp:nvSpPr>
      <dsp:spPr>
        <a:xfrm>
          <a:off x="131998" y="34475"/>
          <a:ext cx="23854" cy="15911"/>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A6843ED-FFFC-41A3-9EFD-7759C68CC49C}">
      <dsp:nvSpPr>
        <dsp:cNvPr id="0" name=""/>
        <dsp:cNvSpPr/>
      </dsp:nvSpPr>
      <dsp:spPr>
        <a:xfrm>
          <a:off x="119276" y="28113"/>
          <a:ext cx="15903" cy="15903"/>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r>
            <a:rPr lang="en-US" sz="500" kern="1200">
              <a:solidFill>
                <a:srgbClr val="514843"/>
              </a:solidFill>
              <a:latin typeface="Calibri"/>
              <a:cs typeface="Times New Roman"/>
            </a:rPr>
            <a:t>  </a:t>
          </a:r>
          <a:r>
            <a:rPr lang="en-US" sz="500" kern="1200" dirty="0">
              <a:solidFill>
                <a:srgbClr val="514843"/>
              </a:solidFill>
              <a:latin typeface="Calibri"/>
              <a:cs typeface="Times New Roman"/>
            </a:rPr>
            <a:t>A structured questionnaire based on WHO STEPS instrument modified to include      relevant information was formulated.</a:t>
          </a:r>
        </a:p>
      </dsp:txBody>
      <dsp:txXfrm>
        <a:off x="119276" y="28113"/>
        <a:ext cx="15903" cy="15903"/>
      </dsp:txXfrm>
    </dsp:sp>
    <dsp:sp modelId="{712E7464-F9DE-47EA-AEEB-D9B8EDCB687C}">
      <dsp:nvSpPr>
        <dsp:cNvPr id="0" name=""/>
        <dsp:cNvSpPr/>
      </dsp:nvSpPr>
      <dsp:spPr>
        <a:xfrm>
          <a:off x="171756" y="34475"/>
          <a:ext cx="23854" cy="15911"/>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F43B851-00F7-47BF-9E2C-2EDE5F1C53EE}">
      <dsp:nvSpPr>
        <dsp:cNvPr id="0" name=""/>
        <dsp:cNvSpPr/>
      </dsp:nvSpPr>
      <dsp:spPr>
        <a:xfrm>
          <a:off x="159034" y="28113"/>
          <a:ext cx="15903" cy="15903"/>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dirty="0">
            <a:solidFill>
              <a:srgbClr val="000000"/>
            </a:solidFill>
            <a:latin typeface="Times New Roman"/>
            <a:cs typeface="Times New Roman"/>
          </a:endParaRPr>
        </a:p>
      </dsp:txBody>
      <dsp:txXfrm>
        <a:off x="159034" y="28113"/>
        <a:ext cx="15903" cy="15903"/>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pPr/>
              <a:t>4/6/2020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pPr/>
              <a:t>‹#›</a:t>
            </a:fld>
            <a:endParaRPr/>
          </a:p>
        </p:txBody>
      </p:sp>
    </p:spTree>
    <p:extLst>
      <p:ext uri="{BB962C8B-B14F-4D97-AF65-F5344CB8AC3E}">
        <p14:creationId xmlns:p14="http://schemas.microsoft.com/office/powerpoint/2010/main" xmlns=""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pPr/>
              <a:t>4/6/2020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pPr/>
              <a:t>‹#›</a:t>
            </a:fld>
            <a:endParaRPr/>
          </a:p>
        </p:txBody>
      </p:sp>
    </p:spTree>
    <p:extLst>
      <p:ext uri="{BB962C8B-B14F-4D97-AF65-F5344CB8AC3E}">
        <p14:creationId xmlns:p14="http://schemas.microsoft.com/office/powerpoint/2010/main" xmlns=""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cs typeface="Arial" pitchFamily="34" charset="0"/>
              </a:rPr>
              <a:t>NOTE: </a:t>
            </a:r>
            <a:r>
              <a:rPr lang="en-US" sz="1200" dirty="0">
                <a:cs typeface="Arial" pitchFamily="34" charset="0"/>
              </a:rPr>
              <a:t>Want a different image on this slide? Select the picture and delete it. Now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pPr/>
              <a:t>1</a:t>
            </a:fld>
            <a:endParaRPr lang="en-US"/>
          </a:p>
        </p:txBody>
      </p:sp>
    </p:spTree>
    <p:extLst>
      <p:ext uri="{BB962C8B-B14F-4D97-AF65-F5344CB8AC3E}">
        <p14:creationId xmlns:p14="http://schemas.microsoft.com/office/powerpoint/2010/main" xmlns="" val="2205551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pPr/>
              <a:t>2</a:t>
            </a:fld>
            <a:endParaRPr lang="en-US"/>
          </a:p>
        </p:txBody>
      </p:sp>
    </p:spTree>
    <p:extLst>
      <p:ext uri="{BB962C8B-B14F-4D97-AF65-F5344CB8AC3E}">
        <p14:creationId xmlns:p14="http://schemas.microsoft.com/office/powerpoint/2010/main" xmlns="" val="3796805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pPr/>
              <a:t>3</a:t>
            </a:fld>
            <a:endParaRPr lang="en-US"/>
          </a:p>
        </p:txBody>
      </p:sp>
    </p:spTree>
    <p:extLst>
      <p:ext uri="{BB962C8B-B14F-4D97-AF65-F5344CB8AC3E}">
        <p14:creationId xmlns:p14="http://schemas.microsoft.com/office/powerpoint/2010/main" xmlns="" val="199087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pPr/>
              <a:t>4</a:t>
            </a:fld>
            <a:endParaRPr lang="en-US"/>
          </a:p>
        </p:txBody>
      </p:sp>
    </p:spTree>
    <p:extLst>
      <p:ext uri="{BB962C8B-B14F-4D97-AF65-F5344CB8AC3E}">
        <p14:creationId xmlns:p14="http://schemas.microsoft.com/office/powerpoint/2010/main" xmlns="" val="1943810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pPr/>
              <a:t>5</a:t>
            </a:fld>
            <a:endParaRPr lang="en-US"/>
          </a:p>
        </p:txBody>
      </p:sp>
    </p:spTree>
    <p:extLst>
      <p:ext uri="{BB962C8B-B14F-4D97-AF65-F5344CB8AC3E}">
        <p14:creationId xmlns:p14="http://schemas.microsoft.com/office/powerpoint/2010/main" xmlns="" val="1160024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pPr/>
              <a:t>6</a:t>
            </a:fld>
            <a:endParaRPr lang="en-US"/>
          </a:p>
        </p:txBody>
      </p:sp>
    </p:spTree>
    <p:extLst>
      <p:ext uri="{BB962C8B-B14F-4D97-AF65-F5344CB8AC3E}">
        <p14:creationId xmlns:p14="http://schemas.microsoft.com/office/powerpoint/2010/main" xmlns="" val="4070891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pPr/>
              <a:t>7</a:t>
            </a:fld>
            <a:endParaRPr lang="en-US"/>
          </a:p>
        </p:txBody>
      </p:sp>
    </p:spTree>
    <p:extLst>
      <p:ext uri="{BB962C8B-B14F-4D97-AF65-F5344CB8AC3E}">
        <p14:creationId xmlns:p14="http://schemas.microsoft.com/office/powerpoint/2010/main" xmlns="" val="40766365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02B9795-92DC-40DC-A1CA-9A4B349D7824}" type="datetimeFigureOut">
              <a:rPr lang="en-US" smtClean="0"/>
              <a:pPr/>
              <a:t>4/6/2020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FF54DE5-C571-48E8-A5BC-B369434E2F44}" type="slidenum">
              <a:rPr lang="en-IN" smtClean="0"/>
              <a:pPr/>
              <a:t>‹#›</a:t>
            </a:fld>
            <a:endParaRPr lang="en-IN"/>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02B9795-92DC-40DC-A1CA-9A4B349D7824}" type="datetimeFigureOut">
              <a:rPr lang="en-US" smtClean="0"/>
              <a:pPr/>
              <a:t>4/6/2020</a:t>
            </a:fld>
            <a:endParaRPr lang="en-US"/>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FF54DE5-C571-48E8-A5BC-B369434E2F44}" type="slidenum">
              <a:rPr lang="en-IN" smtClean="0"/>
              <a:pPr/>
              <a:t>‹#›</a:t>
            </a:fld>
            <a:endParaRPr lang="en-IN"/>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02B9795-92DC-40DC-A1CA-9A4B349D7824}" type="datetimeFigureOut">
              <a:rPr lang="en-US" smtClean="0"/>
              <a:pPr/>
              <a:t>4/6/2020</a:t>
            </a:fld>
            <a:endParaRPr lang="en-US"/>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FF54DE5-C571-48E8-A5BC-B369434E2F44}" type="slidenum">
              <a:rPr lang="en-IN" smtClean="0"/>
              <a:pPr/>
              <a:t>‹#›</a:t>
            </a:fld>
            <a:endParaRPr lang="en-IN"/>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t>Click to edit Master title style</a:t>
            </a:r>
          </a:p>
        </p:txBody>
      </p:sp>
      <p:sp>
        <p:nvSpPr>
          <p:cNvPr id="11" name="Picture Placeholder 10"/>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spTree>
    <p:extLst>
      <p:ext uri="{BB962C8B-B14F-4D97-AF65-F5344CB8AC3E}">
        <p14:creationId xmlns:p14="http://schemas.microsoft.com/office/powerpoint/2010/main" xmlns="" val="26739436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02B9795-92DC-40DC-A1CA-9A4B349D7824}" type="datetimeFigureOut">
              <a:rPr lang="en-US" smtClean="0"/>
              <a:pPr/>
              <a:t>4/6/2020</a:t>
            </a:fld>
            <a:endParaRPr lang="en-US"/>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FF54DE5-C571-48E8-A5BC-B369434E2F44}"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02B9795-92DC-40DC-A1CA-9A4B349D7824}" type="datetimeFigureOut">
              <a:rPr lang="en-US" smtClean="0"/>
              <a:pPr/>
              <a:t>4/6/2020</a:t>
            </a:fld>
            <a:endParaRPr lang="en-US"/>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FF54DE5-C571-48E8-A5BC-B369434E2F44}" type="slidenum">
              <a:rPr lang="en-IN" smtClean="0"/>
              <a:pPr/>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02B9795-92DC-40DC-A1CA-9A4B349D7824}" type="datetimeFigureOut">
              <a:rPr lang="en-US" smtClean="0"/>
              <a:pPr/>
              <a:t>4/6/2020</a:t>
            </a:fld>
            <a:endParaRPr lang="en-US"/>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0FF54DE5-C571-48E8-A5BC-B369434E2F44}"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02B9795-92DC-40DC-A1CA-9A4B349D7824}" type="datetimeFigureOut">
              <a:rPr lang="en-US" smtClean="0"/>
              <a:pPr/>
              <a:t>4/6/2020</a:t>
            </a:fld>
            <a:endParaRPr lang="en-US"/>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0FF54DE5-C571-48E8-A5BC-B369434E2F44}"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02B9795-92DC-40DC-A1CA-9A4B349D7824}" type="datetimeFigureOut">
              <a:rPr lang="en-US" smtClean="0"/>
              <a:pPr/>
              <a:t>4/6/2020</a:t>
            </a:fld>
            <a:endParaRPr lang="en-US"/>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0FF54DE5-C571-48E8-A5BC-B369434E2F44}"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02B9795-92DC-40DC-A1CA-9A4B349D7824}" type="datetimeFigureOut">
              <a:rPr lang="en-US" smtClean="0"/>
              <a:pPr/>
              <a:t>4/6/2020</a:t>
            </a:fld>
            <a:endParaRPr lang="en-US"/>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0FF54DE5-C571-48E8-A5BC-B369434E2F44}" type="slidenum">
              <a:rPr lang="en-IN" smtClean="0"/>
              <a:pPr/>
              <a:t>‹#›</a:t>
            </a:fld>
            <a:endParaRPr lang="en-IN"/>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402B9795-92DC-40DC-A1CA-9A4B349D7824}" type="datetimeFigureOut">
              <a:rPr lang="en-US" smtClean="0"/>
              <a:pPr/>
              <a:t>4/6/2020</a:t>
            </a:fld>
            <a:endParaRPr lang="en-US"/>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0FF54DE5-C571-48E8-A5BC-B369434E2F44}"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02B9795-92DC-40DC-A1CA-9A4B349D7824}" type="datetimeFigureOut">
              <a:rPr lang="en-US" smtClean="0"/>
              <a:pPr/>
              <a:t>4/6/2020</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FF54DE5-C571-48E8-A5BC-B369434E2F44}" type="slidenum">
              <a:rPr lang="en-IN" smtClean="0"/>
              <a:pPr/>
              <a:t>‹#›</a:t>
            </a:fld>
            <a:endParaRPr lang="en-IN"/>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5"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17000" b="-17000"/>
          </a:stretch>
        </a:blip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5"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402B9795-92DC-40DC-A1CA-9A4B349D7824}" type="datetimeFigureOut">
              <a:rPr lang="en-US" smtClean="0"/>
              <a:pPr/>
              <a:t>4/6/2020</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0FF54DE5-C571-48E8-A5BC-B369434E2F4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ctrTitle"/>
            <p:extLst>
              <p:ext uri="{D42A27DB-BD31-4B8C-83A1-F6EECF244321}">
                <p14:modId xmlns:p14="http://schemas.microsoft.com/office/powerpoint/2010/main" xmlns="" val="3002115845"/>
              </p:ext>
            </p:extLst>
          </p:nvPr>
        </p:nvSpPr>
        <p:spPr>
          <a:xfrm>
            <a:off x="536591" y="1631092"/>
            <a:ext cx="11140544" cy="2305524"/>
          </a:xfrm>
        </p:spPr>
        <p:txBody>
          <a:bodyPr vert="horz" lIns="0" tIns="45720" rIns="0" bIns="45720" rtlCol="0" anchor="ctr">
            <a:noAutofit/>
          </a:bodyPr>
          <a:lstStyle/>
          <a:p>
            <a:r>
              <a:rPr lang="en-US" sz="4000" b="1" u="sng" dirty="0">
                <a:solidFill>
                  <a:schemeClr val="tx1"/>
                </a:solidFill>
                <a:effectLst>
                  <a:outerShdw blurRad="38100" dist="38100" dir="2700000" algn="tl">
                    <a:srgbClr val="000000">
                      <a:alpha val="43137"/>
                    </a:srgbClr>
                  </a:outerShdw>
                </a:effectLst>
                <a:latin typeface="Arial" pitchFamily="34" charset="0"/>
                <a:ea typeface="Batang"/>
                <a:cs typeface="Arial" pitchFamily="34" charset="0"/>
              </a:rPr>
              <a:t>Medical </a:t>
            </a:r>
            <a:r>
              <a:rPr lang="en-US" sz="4000" b="1" u="sng" dirty="0" smtClean="0">
                <a:solidFill>
                  <a:schemeClr val="tx1"/>
                </a:solidFill>
                <a:effectLst>
                  <a:outerShdw blurRad="38100" dist="38100" dir="2700000" algn="tl">
                    <a:srgbClr val="000000">
                      <a:alpha val="43137"/>
                    </a:srgbClr>
                  </a:outerShdw>
                </a:effectLst>
                <a:latin typeface="Arial" pitchFamily="34" charset="0"/>
                <a:ea typeface="Batang"/>
                <a:cs typeface="Arial" pitchFamily="34" charset="0"/>
              </a:rPr>
              <a:t>students </a:t>
            </a:r>
            <a:r>
              <a:rPr lang="en-US" sz="4000" b="1" u="sng" dirty="0">
                <a:solidFill>
                  <a:schemeClr val="tx1"/>
                </a:solidFill>
                <a:effectLst>
                  <a:outerShdw blurRad="38100" dist="38100" dir="2700000" algn="tl">
                    <a:srgbClr val="000000">
                      <a:alpha val="43137"/>
                    </a:srgbClr>
                  </a:outerShdw>
                </a:effectLst>
                <a:latin typeface="Arial" pitchFamily="34" charset="0"/>
                <a:ea typeface="Batang"/>
                <a:cs typeface="Arial" pitchFamily="34" charset="0"/>
              </a:rPr>
              <a:t>as agents of health promotion:</a:t>
            </a:r>
            <a:r>
              <a:rPr lang="en-US" sz="4000" u="sng" dirty="0">
                <a:solidFill>
                  <a:schemeClr val="tx1"/>
                </a:solidFill>
                <a:effectLst>
                  <a:outerShdw blurRad="38100" dist="38100" dir="2700000" algn="tl">
                    <a:srgbClr val="000000">
                      <a:alpha val="43137"/>
                    </a:srgbClr>
                  </a:outerShdw>
                </a:effectLst>
                <a:latin typeface="Arial" pitchFamily="34" charset="0"/>
                <a:ea typeface="Batang"/>
                <a:cs typeface="Arial" pitchFamily="34" charset="0"/>
              </a:rPr>
              <a:t> </a:t>
            </a:r>
            <a:r>
              <a:rPr lang="en-US" sz="4000" u="sng" dirty="0" smtClean="0">
                <a:solidFill>
                  <a:schemeClr val="tx1"/>
                </a:solidFill>
                <a:effectLst>
                  <a:outerShdw blurRad="38100" dist="38100" dir="2700000" algn="tl">
                    <a:srgbClr val="000000">
                      <a:alpha val="43137"/>
                    </a:srgbClr>
                  </a:outerShdw>
                </a:effectLst>
                <a:latin typeface="Arial" pitchFamily="34" charset="0"/>
                <a:ea typeface="Batang"/>
                <a:cs typeface="Arial" pitchFamily="34" charset="0"/>
              </a:rPr>
              <a:t/>
            </a:r>
            <a:br>
              <a:rPr lang="en-US" sz="4000" u="sng" dirty="0" smtClean="0">
                <a:solidFill>
                  <a:schemeClr val="tx1"/>
                </a:solidFill>
                <a:effectLst>
                  <a:outerShdw blurRad="38100" dist="38100" dir="2700000" algn="tl">
                    <a:srgbClr val="000000">
                      <a:alpha val="43137"/>
                    </a:srgbClr>
                  </a:outerShdw>
                </a:effectLst>
                <a:latin typeface="Arial" pitchFamily="34" charset="0"/>
                <a:ea typeface="Batang"/>
                <a:cs typeface="Arial" pitchFamily="34" charset="0"/>
              </a:rPr>
            </a:br>
            <a:r>
              <a:rPr lang="en-US" sz="4000" u="sng" dirty="0" smtClean="0">
                <a:solidFill>
                  <a:schemeClr val="tx1"/>
                </a:solidFill>
                <a:effectLst>
                  <a:outerShdw blurRad="38100" dist="38100" dir="2700000" algn="tl">
                    <a:srgbClr val="000000">
                      <a:alpha val="43137"/>
                    </a:srgbClr>
                  </a:outerShdw>
                </a:effectLst>
                <a:latin typeface="Arial" pitchFamily="34" charset="0"/>
                <a:ea typeface="Batang"/>
                <a:cs typeface="Arial" pitchFamily="34" charset="0"/>
              </a:rPr>
              <a:t>Student </a:t>
            </a:r>
            <a:r>
              <a:rPr lang="en-US" sz="4000" u="sng" dirty="0">
                <a:solidFill>
                  <a:schemeClr val="tx1"/>
                </a:solidFill>
                <a:effectLst>
                  <a:outerShdw blurRad="38100" dist="38100" dir="2700000" algn="tl">
                    <a:srgbClr val="000000">
                      <a:alpha val="43137"/>
                    </a:srgbClr>
                  </a:outerShdw>
                </a:effectLst>
                <a:latin typeface="Arial" pitchFamily="34" charset="0"/>
                <a:ea typeface="Batang"/>
                <a:cs typeface="Arial" pitchFamily="34" charset="0"/>
              </a:rPr>
              <a:t>research for awareness of NCDs within </a:t>
            </a:r>
            <a:r>
              <a:rPr lang="en-US" sz="4000" u="sng" dirty="0" smtClean="0">
                <a:solidFill>
                  <a:schemeClr val="tx1"/>
                </a:solidFill>
                <a:effectLst>
                  <a:outerShdw blurRad="38100" dist="38100" dir="2700000" algn="tl">
                    <a:srgbClr val="000000">
                      <a:alpha val="43137"/>
                    </a:srgbClr>
                  </a:outerShdw>
                </a:effectLst>
                <a:latin typeface="Arial" pitchFamily="34" charset="0"/>
                <a:ea typeface="Batang"/>
                <a:cs typeface="Arial" pitchFamily="34" charset="0"/>
              </a:rPr>
              <a:t>A medical </a:t>
            </a:r>
            <a:r>
              <a:rPr lang="en-US" sz="4000" u="sng" dirty="0">
                <a:solidFill>
                  <a:schemeClr val="tx1"/>
                </a:solidFill>
                <a:effectLst>
                  <a:outerShdw blurRad="38100" dist="38100" dir="2700000" algn="tl">
                    <a:srgbClr val="000000">
                      <a:alpha val="43137"/>
                    </a:srgbClr>
                  </a:outerShdw>
                </a:effectLst>
                <a:latin typeface="Arial" pitchFamily="34" charset="0"/>
                <a:ea typeface="Batang"/>
                <a:cs typeface="Arial" pitchFamily="34" charset="0"/>
              </a:rPr>
              <a:t>college in South India</a:t>
            </a:r>
          </a:p>
          <a:p>
            <a:endParaRPr lang="en-US" sz="4000" dirty="0">
              <a:solidFill>
                <a:schemeClr val="tx1"/>
              </a:solidFill>
              <a:effectLst>
                <a:outerShdw blurRad="38100" dist="38100" dir="2700000" algn="tl" rotWithShape="0">
                  <a:srgbClr val="000000">
                    <a:alpha val="43137"/>
                  </a:srgbClr>
                </a:outerShdw>
              </a:effectLst>
              <a:latin typeface="Arial" pitchFamily="34" charset="0"/>
              <a:cs typeface="Arial" pitchFamily="34" charset="0"/>
            </a:endParaRPr>
          </a:p>
        </p:txBody>
      </p:sp>
      <p:sp>
        <p:nvSpPr>
          <p:cNvPr id="7" name="Subtitle 6"/>
          <p:cNvSpPr>
            <a:spLocks noGrp="1"/>
          </p:cNvSpPr>
          <p:nvPr>
            <p:ph type="subTitle" idx="1"/>
            <p:extLst>
              <p:ext uri="{D42A27DB-BD31-4B8C-83A1-F6EECF244321}">
                <p14:modId xmlns:p14="http://schemas.microsoft.com/office/powerpoint/2010/main" xmlns="" val="235997451"/>
              </p:ext>
            </p:extLst>
          </p:nvPr>
        </p:nvSpPr>
        <p:spPr>
          <a:xfrm>
            <a:off x="362076" y="4924682"/>
            <a:ext cx="5151256" cy="711594"/>
          </a:xfrm>
        </p:spPr>
        <p:txBody>
          <a:bodyPr vert="horz" lIns="0" tIns="45720" rIns="0" bIns="45720" rtlCol="0" anchor="t">
            <a:noAutofit/>
          </a:bodyPr>
          <a:lstStyle/>
          <a:p>
            <a:r>
              <a:rPr lang="en-US" sz="2400" b="1" dirty="0" smtClean="0">
                <a:effectLst>
                  <a:outerShdw blurRad="38100" dist="38100" dir="2700000" algn="tl">
                    <a:srgbClr val="000000">
                      <a:alpha val="43137"/>
                    </a:srgbClr>
                  </a:outerShdw>
                </a:effectLst>
                <a:latin typeface="Arial" pitchFamily="34" charset="0"/>
                <a:ea typeface="Batang"/>
                <a:cs typeface="Arial" pitchFamily="34" charset="0"/>
              </a:rPr>
              <a:t>Presenters:</a:t>
            </a:r>
          </a:p>
          <a:p>
            <a:r>
              <a:rPr lang="en-US" sz="2400" b="1" dirty="0" smtClean="0">
                <a:effectLst>
                  <a:outerShdw blurRad="38100" dist="38100" dir="2700000" algn="tl">
                    <a:srgbClr val="000000">
                      <a:alpha val="43137"/>
                    </a:srgbClr>
                  </a:outerShdw>
                </a:effectLst>
                <a:latin typeface="Arial" pitchFamily="34" charset="0"/>
                <a:ea typeface="Batang"/>
                <a:cs typeface="Arial" pitchFamily="34" charset="0"/>
              </a:rPr>
              <a:t>NISHAT </a:t>
            </a:r>
            <a:r>
              <a:rPr lang="en-US" sz="2400" b="1" dirty="0">
                <a:effectLst>
                  <a:outerShdw blurRad="38100" dist="38100" dir="2700000" algn="tl">
                    <a:srgbClr val="000000">
                      <a:alpha val="43137"/>
                    </a:srgbClr>
                  </a:outerShdw>
                </a:effectLst>
                <a:latin typeface="Arial" pitchFamily="34" charset="0"/>
                <a:ea typeface="Batang"/>
                <a:cs typeface="Arial" pitchFamily="34" charset="0"/>
              </a:rPr>
              <a:t>SHAIK </a:t>
            </a:r>
          </a:p>
          <a:p>
            <a:r>
              <a:rPr lang="en-US" sz="2400" b="1" dirty="0" smtClean="0">
                <a:effectLst>
                  <a:outerShdw blurRad="38100" dist="38100" dir="2700000" algn="tl">
                    <a:srgbClr val="000000">
                      <a:alpha val="43137"/>
                    </a:srgbClr>
                  </a:outerShdw>
                </a:effectLst>
                <a:latin typeface="Arial" pitchFamily="34" charset="0"/>
                <a:ea typeface="Batang"/>
                <a:cs typeface="Arial" pitchFamily="34" charset="0"/>
              </a:rPr>
              <a:t>MOHAMMED </a:t>
            </a:r>
            <a:r>
              <a:rPr lang="en-US" sz="2400" b="1" dirty="0" smtClean="0">
                <a:effectLst>
                  <a:outerShdw blurRad="38100" dist="38100" dir="2700000" algn="tl">
                    <a:srgbClr val="000000">
                      <a:alpha val="43137"/>
                    </a:srgbClr>
                  </a:outerShdw>
                </a:effectLst>
                <a:latin typeface="Arial" pitchFamily="34" charset="0"/>
                <a:ea typeface="Batang"/>
                <a:cs typeface="Arial" pitchFamily="34" charset="0"/>
              </a:rPr>
              <a:t>HUSSAIN</a:t>
            </a:r>
            <a:endParaRPr lang="en-US" sz="2400" b="1" dirty="0">
              <a:effectLst>
                <a:outerShdw blurRad="38100" dist="38100" dir="2700000" algn="tl">
                  <a:srgbClr val="000000">
                    <a:alpha val="43137"/>
                  </a:srgbClr>
                </a:outerShdw>
              </a:effectLst>
              <a:latin typeface="Arial" pitchFamily="34" charset="0"/>
              <a:ea typeface="Batang"/>
              <a:cs typeface="Arial" pitchFamily="34" charset="0"/>
            </a:endParaRPr>
          </a:p>
        </p:txBody>
      </p:sp>
      <p:sp>
        <p:nvSpPr>
          <p:cNvPr id="2" name="TextBox 1"/>
          <p:cNvSpPr txBox="1"/>
          <p:nvPr/>
        </p:nvSpPr>
        <p:spPr>
          <a:xfrm>
            <a:off x="7475838" y="4197622"/>
            <a:ext cx="4374291" cy="2831544"/>
          </a:xfrm>
          <a:prstGeom prst="rect">
            <a:avLst/>
          </a:prstGeom>
          <a:noFill/>
        </p:spPr>
        <p:txBody>
          <a:bodyPr wrap="square" rtlCol="0">
            <a:spAutoFit/>
          </a:bodyPr>
          <a:lstStyle/>
          <a:p>
            <a:r>
              <a:rPr lang="en-US" sz="3200" dirty="0">
                <a:effectLst>
                  <a:outerShdw blurRad="38100" dist="38100" dir="2700000" algn="tl">
                    <a:srgbClr val="000000">
                      <a:alpha val="43137"/>
                    </a:srgbClr>
                  </a:outerShdw>
                </a:effectLst>
              </a:rPr>
              <a:t>Authors: </a:t>
            </a:r>
            <a:endParaRPr lang="en-US" sz="3200" dirty="0" smtClean="0">
              <a:effectLst>
                <a:outerShdw blurRad="38100" dist="38100" dir="2700000" algn="tl">
                  <a:srgbClr val="000000">
                    <a:alpha val="43137"/>
                  </a:srgbClr>
                </a:outerShdw>
              </a:effectLst>
            </a:endParaRPr>
          </a:p>
          <a:p>
            <a:r>
              <a:rPr lang="en-US" sz="3200" dirty="0" smtClean="0">
                <a:effectLst>
                  <a:outerShdw blurRad="38100" dist="38100" dir="2700000" algn="tl">
                    <a:srgbClr val="000000">
                      <a:alpha val="43137"/>
                    </a:srgbClr>
                  </a:outerShdw>
                </a:effectLst>
              </a:rPr>
              <a:t>Dr. </a:t>
            </a:r>
            <a:r>
              <a:rPr lang="en-US" sz="3200" dirty="0" err="1" smtClean="0">
                <a:effectLst>
                  <a:outerShdw blurRad="38100" dist="38100" dir="2700000" algn="tl">
                    <a:srgbClr val="000000">
                      <a:alpha val="43137"/>
                    </a:srgbClr>
                  </a:outerShdw>
                </a:effectLst>
              </a:rPr>
              <a:t>Madhavi</a:t>
            </a:r>
            <a:r>
              <a:rPr lang="en-US" sz="3200" dirty="0" smtClean="0">
                <a:effectLst>
                  <a:outerShdw blurRad="38100" dist="38100" dir="2700000" algn="tl">
                    <a:srgbClr val="000000">
                      <a:alpha val="43137"/>
                    </a:srgbClr>
                  </a:outerShdw>
                </a:effectLst>
              </a:rPr>
              <a:t> Bhargava</a:t>
            </a:r>
            <a:r>
              <a:rPr lang="en-US" sz="3200" baseline="30000" dirty="0" smtClean="0">
                <a:effectLst>
                  <a:outerShdw blurRad="38100" dist="38100" dir="2700000" algn="tl">
                    <a:srgbClr val="000000">
                      <a:alpha val="43137"/>
                    </a:srgbClr>
                  </a:outerShdw>
                </a:effectLst>
              </a:rPr>
              <a:t>1*</a:t>
            </a:r>
            <a:endParaRPr lang="en-US" sz="3200" dirty="0">
              <a:effectLst>
                <a:outerShdw blurRad="38100" dist="38100" dir="2700000" algn="tl">
                  <a:srgbClr val="000000">
                    <a:alpha val="43137"/>
                  </a:srgbClr>
                </a:outerShdw>
              </a:effectLst>
            </a:endParaRPr>
          </a:p>
          <a:p>
            <a:r>
              <a:rPr lang="en-US" sz="3200" dirty="0" smtClean="0">
                <a:effectLst>
                  <a:outerShdw blurRad="38100" dist="38100" dir="2700000" algn="tl">
                    <a:srgbClr val="000000">
                      <a:alpha val="43137"/>
                    </a:srgbClr>
                  </a:outerShdw>
                </a:effectLst>
              </a:rPr>
              <a:t>Dr. </a:t>
            </a:r>
            <a:r>
              <a:rPr lang="en-US" sz="3200" dirty="0" err="1" smtClean="0">
                <a:effectLst>
                  <a:outerShdw blurRad="38100" dist="38100" dir="2700000" algn="tl">
                    <a:srgbClr val="000000">
                      <a:alpha val="43137"/>
                    </a:srgbClr>
                  </a:outerShdw>
                </a:effectLst>
              </a:rPr>
              <a:t>Pracheth</a:t>
            </a:r>
            <a:r>
              <a:rPr lang="en-US" sz="3200" dirty="0" smtClean="0">
                <a:effectLst>
                  <a:outerShdw blurRad="38100" dist="38100" dir="2700000" algn="tl">
                    <a:srgbClr val="000000">
                      <a:alpha val="43137"/>
                    </a:srgbClr>
                  </a:outerShdw>
                </a:effectLst>
              </a:rPr>
              <a:t> R</a:t>
            </a:r>
            <a:r>
              <a:rPr lang="en-US" sz="3200" baseline="30000" dirty="0" smtClean="0">
                <a:effectLst>
                  <a:outerShdw blurRad="38100" dist="38100" dir="2700000" algn="tl">
                    <a:srgbClr val="000000">
                      <a:alpha val="43137"/>
                    </a:srgbClr>
                  </a:outerShdw>
                </a:effectLst>
              </a:rPr>
              <a:t>2</a:t>
            </a:r>
            <a:endParaRPr lang="en-US" sz="3200" dirty="0">
              <a:effectLst>
                <a:outerShdw blurRad="38100" dist="38100" dir="2700000" algn="tl">
                  <a:srgbClr val="000000">
                    <a:alpha val="43137"/>
                  </a:srgbClr>
                </a:outerShdw>
              </a:effectLst>
            </a:endParaRPr>
          </a:p>
          <a:p>
            <a:r>
              <a:rPr lang="en-US" sz="3200" dirty="0" err="1" smtClean="0">
                <a:effectLst>
                  <a:outerShdw blurRad="38100" dist="38100" dir="2700000" algn="tl">
                    <a:srgbClr val="000000">
                      <a:alpha val="43137"/>
                    </a:srgbClr>
                  </a:outerShdw>
                </a:effectLst>
              </a:rPr>
              <a:t>Dr.Priya</a:t>
            </a:r>
            <a:r>
              <a:rPr lang="en-US" sz="3200" dirty="0" smtClean="0">
                <a:effectLst>
                  <a:outerShdw blurRad="38100" dist="38100" dir="2700000" algn="tl">
                    <a:srgbClr val="000000">
                      <a:alpha val="43137"/>
                    </a:srgbClr>
                  </a:outerShdw>
                </a:effectLst>
              </a:rPr>
              <a:t> </a:t>
            </a:r>
            <a:r>
              <a:rPr lang="en-US" sz="3200" dirty="0">
                <a:effectLst>
                  <a:outerShdw blurRad="38100" dist="38100" dir="2700000" algn="tl">
                    <a:srgbClr val="000000">
                      <a:alpha val="43137"/>
                    </a:srgbClr>
                  </a:outerShdw>
                </a:effectLst>
              </a:rPr>
              <a:t>Rathi</a:t>
            </a:r>
            <a:r>
              <a:rPr lang="en-US" sz="3200" baseline="30000" dirty="0">
                <a:effectLst>
                  <a:outerShdw blurRad="38100" dist="38100" dir="2700000" algn="tl">
                    <a:srgbClr val="000000">
                      <a:alpha val="43137"/>
                    </a:srgbClr>
                  </a:outerShdw>
                </a:effectLst>
              </a:rPr>
              <a:t>3</a:t>
            </a:r>
            <a:endParaRPr lang="en-IN" sz="3200" dirty="0">
              <a:effectLst>
                <a:outerShdw blurRad="38100" dist="38100" dir="2700000" algn="tl">
                  <a:srgbClr val="000000">
                    <a:alpha val="43137"/>
                  </a:srgbClr>
                </a:outerShdw>
              </a:effectLst>
            </a:endParaRPr>
          </a:p>
          <a:p>
            <a:endParaRPr lang="en-IN" dirty="0"/>
          </a:p>
        </p:txBody>
      </p:sp>
    </p:spTree>
    <p:extLst>
      <p:ext uri="{BB962C8B-B14F-4D97-AF65-F5344CB8AC3E}">
        <p14:creationId xmlns:p14="http://schemas.microsoft.com/office/powerpoint/2010/main" xmlns="" val="16521339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xmlns="" val="3270801424"/>
              </p:ext>
            </p:extLst>
          </p:nvPr>
        </p:nvGraphicFramePr>
        <p:xfrm>
          <a:off x="609600" y="1732439"/>
          <a:ext cx="5284573" cy="4023360"/>
        </p:xfrm>
        <a:graphic>
          <a:graphicData uri="http://schemas.openxmlformats.org/drawingml/2006/table">
            <a:tbl>
              <a:tblPr firstRow="1" firstCol="1" bandRow="1"/>
              <a:tblGrid>
                <a:gridCol w="1972962"/>
                <a:gridCol w="1309816"/>
                <a:gridCol w="963827"/>
                <a:gridCol w="1037968"/>
              </a:tblGrid>
              <a:tr h="0">
                <a:tc gridSpan="2">
                  <a:txBody>
                    <a:bodyPr/>
                    <a:lstStyle/>
                    <a:p>
                      <a:pPr>
                        <a:lnSpc>
                          <a:spcPct val="200000"/>
                        </a:lnSpc>
                        <a:spcAft>
                          <a:spcPts val="0"/>
                        </a:spcAft>
                      </a:pPr>
                      <a:r>
                        <a:rPr lang="en-US" sz="1200" b="1">
                          <a:effectLst/>
                          <a:latin typeface="Times New Roman"/>
                          <a:ea typeface="Calibri"/>
                          <a:cs typeface="Mangal"/>
                        </a:rPr>
                        <a:t>Characteristics</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nSpc>
                          <a:spcPct val="200000"/>
                        </a:lnSpc>
                        <a:spcAft>
                          <a:spcPts val="0"/>
                        </a:spcAft>
                      </a:pPr>
                      <a:r>
                        <a:rPr lang="en-US" sz="1200" b="1">
                          <a:effectLst/>
                          <a:latin typeface="Times New Roman"/>
                          <a:ea typeface="Calibri"/>
                          <a:cs typeface="Mangal"/>
                        </a:rPr>
                        <a:t>Frequency</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b="1">
                          <a:effectLst/>
                          <a:latin typeface="Times New Roman"/>
                          <a:ea typeface="Calibri"/>
                          <a:cs typeface="Mangal"/>
                        </a:rPr>
                        <a:t>Percentage</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rowSpan="2">
                  <a:txBody>
                    <a:bodyPr/>
                    <a:lstStyle/>
                    <a:p>
                      <a:pPr>
                        <a:lnSpc>
                          <a:spcPct val="200000"/>
                        </a:lnSpc>
                        <a:spcAft>
                          <a:spcPts val="0"/>
                        </a:spcAft>
                      </a:pPr>
                      <a:r>
                        <a:rPr lang="en-US" sz="1200">
                          <a:effectLst/>
                          <a:latin typeface="Times New Roman"/>
                          <a:ea typeface="Calibri"/>
                          <a:cs typeface="Mangal"/>
                        </a:rPr>
                        <a:t>Type of Diet</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Vegetarians</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3</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4.6</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IN"/>
                    </a:p>
                  </a:txBody>
                  <a:tcPr/>
                </a:tc>
                <a:tc>
                  <a:txBody>
                    <a:bodyPr/>
                    <a:lstStyle/>
                    <a:p>
                      <a:pPr>
                        <a:lnSpc>
                          <a:spcPct val="200000"/>
                        </a:lnSpc>
                        <a:spcAft>
                          <a:spcPts val="0"/>
                        </a:spcAft>
                      </a:pPr>
                      <a:r>
                        <a:rPr lang="en-US" sz="1200">
                          <a:effectLst/>
                          <a:latin typeface="Times New Roman"/>
                          <a:ea typeface="Calibri"/>
                          <a:cs typeface="Mangal"/>
                        </a:rPr>
                        <a:t>Mixed diet</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62</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95.4</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rowSpan="4">
                  <a:txBody>
                    <a:bodyPr/>
                    <a:lstStyle/>
                    <a:p>
                      <a:pPr>
                        <a:lnSpc>
                          <a:spcPct val="200000"/>
                        </a:lnSpc>
                        <a:spcAft>
                          <a:spcPts val="0"/>
                        </a:spcAft>
                      </a:pPr>
                      <a:r>
                        <a:rPr lang="en-US" sz="1200" dirty="0">
                          <a:effectLst/>
                          <a:latin typeface="Times New Roman"/>
                          <a:ea typeface="Calibri"/>
                          <a:cs typeface="Mangal"/>
                        </a:rPr>
                        <a:t>Frequency of </a:t>
                      </a:r>
                      <a:r>
                        <a:rPr lang="en-US" sz="1200" dirty="0" smtClean="0">
                          <a:effectLst/>
                          <a:latin typeface="Times New Roman"/>
                          <a:ea typeface="Calibri"/>
                          <a:cs typeface="Mangal"/>
                        </a:rPr>
                        <a:t>non-vegetarian</a:t>
                      </a:r>
                    </a:p>
                    <a:p>
                      <a:pPr>
                        <a:lnSpc>
                          <a:spcPct val="200000"/>
                        </a:lnSpc>
                        <a:spcAft>
                          <a:spcPts val="0"/>
                        </a:spcAft>
                      </a:pPr>
                      <a:r>
                        <a:rPr lang="en-US" sz="1200" dirty="0" smtClean="0">
                          <a:effectLst/>
                          <a:latin typeface="Times New Roman"/>
                          <a:ea typeface="Calibri"/>
                          <a:cs typeface="Mangal"/>
                        </a:rPr>
                        <a:t>food </a:t>
                      </a:r>
                      <a:r>
                        <a:rPr lang="en-US" sz="1200" dirty="0">
                          <a:effectLst/>
                          <a:latin typeface="Times New Roman"/>
                          <a:ea typeface="Calibri"/>
                          <a:cs typeface="Mangal"/>
                        </a:rPr>
                        <a:t>(n=62)</a:t>
                      </a:r>
                      <a:endParaRPr lang="en-IN" sz="1100" dirty="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Daily</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11</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16.9</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IN"/>
                    </a:p>
                  </a:txBody>
                  <a:tcPr/>
                </a:tc>
                <a:tc>
                  <a:txBody>
                    <a:bodyPr/>
                    <a:lstStyle/>
                    <a:p>
                      <a:pPr>
                        <a:lnSpc>
                          <a:spcPct val="200000"/>
                        </a:lnSpc>
                        <a:spcAft>
                          <a:spcPts val="0"/>
                        </a:spcAft>
                      </a:pPr>
                      <a:r>
                        <a:rPr lang="en-US" sz="1200">
                          <a:effectLst/>
                          <a:latin typeface="Times New Roman"/>
                          <a:ea typeface="Calibri"/>
                          <a:cs typeface="Mangal"/>
                        </a:rPr>
                        <a:t>1-3/week</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38</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58.5</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IN"/>
                    </a:p>
                  </a:txBody>
                  <a:tcPr/>
                </a:tc>
                <a:tc>
                  <a:txBody>
                    <a:bodyPr/>
                    <a:lstStyle/>
                    <a:p>
                      <a:pPr>
                        <a:lnSpc>
                          <a:spcPct val="200000"/>
                        </a:lnSpc>
                        <a:spcAft>
                          <a:spcPts val="0"/>
                        </a:spcAft>
                      </a:pPr>
                      <a:r>
                        <a:rPr lang="en-US" sz="1200">
                          <a:effectLst/>
                          <a:latin typeface="Times New Roman"/>
                          <a:ea typeface="Calibri"/>
                          <a:cs typeface="Mangal"/>
                        </a:rPr>
                        <a:t>4-6/week</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10</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15.4</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IN"/>
                    </a:p>
                  </a:txBody>
                  <a:tcPr/>
                </a:tc>
                <a:tc>
                  <a:txBody>
                    <a:bodyPr/>
                    <a:lstStyle/>
                    <a:p>
                      <a:pPr>
                        <a:lnSpc>
                          <a:spcPct val="200000"/>
                        </a:lnSpc>
                        <a:spcAft>
                          <a:spcPts val="0"/>
                        </a:spcAft>
                      </a:pPr>
                      <a:r>
                        <a:rPr lang="en-US" sz="1200">
                          <a:effectLst/>
                          <a:latin typeface="Times New Roman"/>
                          <a:ea typeface="Calibri"/>
                          <a:cs typeface="Mangal"/>
                        </a:rPr>
                        <a:t>Few times/month</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3</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4.6</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rowSpan="4">
                  <a:txBody>
                    <a:bodyPr/>
                    <a:lstStyle/>
                    <a:p>
                      <a:pPr>
                        <a:lnSpc>
                          <a:spcPct val="200000"/>
                        </a:lnSpc>
                        <a:spcAft>
                          <a:spcPts val="0"/>
                        </a:spcAft>
                      </a:pPr>
                      <a:r>
                        <a:rPr lang="en-US" sz="1200">
                          <a:effectLst/>
                          <a:latin typeface="Times New Roman"/>
                          <a:ea typeface="Calibri"/>
                          <a:cs typeface="Mangal"/>
                        </a:rPr>
                        <a:t>Fruit intake</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Daily</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16</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24.6</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IN"/>
                    </a:p>
                  </a:txBody>
                  <a:tcPr/>
                </a:tc>
                <a:tc>
                  <a:txBody>
                    <a:bodyPr/>
                    <a:lstStyle/>
                    <a:p>
                      <a:pPr>
                        <a:lnSpc>
                          <a:spcPct val="200000"/>
                        </a:lnSpc>
                        <a:spcAft>
                          <a:spcPts val="0"/>
                        </a:spcAft>
                      </a:pPr>
                      <a:r>
                        <a:rPr lang="en-US" sz="1200">
                          <a:effectLst/>
                          <a:latin typeface="Times New Roman"/>
                          <a:ea typeface="Calibri"/>
                          <a:cs typeface="Mangal"/>
                        </a:rPr>
                        <a:t>1-3/week</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24</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36.9</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IN"/>
                    </a:p>
                  </a:txBody>
                  <a:tcPr/>
                </a:tc>
                <a:tc>
                  <a:txBody>
                    <a:bodyPr/>
                    <a:lstStyle/>
                    <a:p>
                      <a:pPr>
                        <a:lnSpc>
                          <a:spcPct val="200000"/>
                        </a:lnSpc>
                        <a:spcAft>
                          <a:spcPts val="0"/>
                        </a:spcAft>
                      </a:pPr>
                      <a:r>
                        <a:rPr lang="en-US" sz="1200">
                          <a:effectLst/>
                          <a:latin typeface="Times New Roman"/>
                          <a:ea typeface="Calibri"/>
                          <a:cs typeface="Mangal"/>
                        </a:rPr>
                        <a:t>4-6/week</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4</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6.2</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IN"/>
                    </a:p>
                  </a:txBody>
                  <a:tcPr/>
                </a:tc>
                <a:tc>
                  <a:txBody>
                    <a:bodyPr/>
                    <a:lstStyle/>
                    <a:p>
                      <a:pPr>
                        <a:lnSpc>
                          <a:spcPct val="200000"/>
                        </a:lnSpc>
                        <a:spcAft>
                          <a:spcPts val="0"/>
                        </a:spcAft>
                      </a:pPr>
                      <a:r>
                        <a:rPr lang="en-US" sz="1200">
                          <a:effectLst/>
                          <a:latin typeface="Times New Roman"/>
                          <a:ea typeface="Calibri"/>
                          <a:cs typeface="Mangal"/>
                        </a:rPr>
                        <a:t>Few days/month</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21</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dirty="0">
                          <a:effectLst/>
                          <a:latin typeface="Times New Roman"/>
                          <a:ea typeface="Calibri"/>
                          <a:cs typeface="Mangal"/>
                        </a:rPr>
                        <a:t>32.3</a:t>
                      </a:r>
                      <a:endParaRPr lang="en-IN" sz="1100" dirty="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6499654" y="2137719"/>
            <a:ext cx="4905632" cy="3970318"/>
          </a:xfrm>
          <a:prstGeom prst="rect">
            <a:avLst/>
          </a:prstGeom>
          <a:noFill/>
        </p:spPr>
        <p:txBody>
          <a:bodyPr wrap="square" rtlCol="0">
            <a:spAutoFit/>
          </a:bodyPr>
          <a:lstStyle/>
          <a:p>
            <a:r>
              <a:rPr lang="en-US" dirty="0"/>
              <a:t>Risk factors were assessed in terms of dietary factors, physical activity and addictions (Table 2). Barring three participants, most consumed mixed type of diet consisting of non-vegetarian food. A majority consumed non-vegetarian food 1-3 times in a week. More than 30% consumed it almost most days of the week (15% consuming it daily and 17% consuming non-vegetarian food 4-6 times a week). On enquiring about fruit intake, it was found that it was not a daily feature in the diet for majority of the participants. </a:t>
            </a:r>
            <a:endParaRPr lang="en-IN" dirty="0"/>
          </a:p>
        </p:txBody>
      </p:sp>
    </p:spTree>
    <p:extLst>
      <p:ext uri="{BB962C8B-B14F-4D97-AF65-F5344CB8AC3E}">
        <p14:creationId xmlns:p14="http://schemas.microsoft.com/office/powerpoint/2010/main" xmlns="" val="27942854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xmlns="" val="3610655847"/>
              </p:ext>
            </p:extLst>
          </p:nvPr>
        </p:nvGraphicFramePr>
        <p:xfrm>
          <a:off x="641274" y="1360089"/>
          <a:ext cx="5141688" cy="4693920"/>
        </p:xfrm>
        <a:graphic>
          <a:graphicData uri="http://schemas.openxmlformats.org/drawingml/2006/table">
            <a:tbl>
              <a:tblPr firstRow="1" firstCol="1" bandRow="1"/>
              <a:tblGrid>
                <a:gridCol w="2003072"/>
                <a:gridCol w="1507524"/>
                <a:gridCol w="778476"/>
                <a:gridCol w="852616"/>
              </a:tblGrid>
              <a:tr h="323283">
                <a:tc rowSpan="2">
                  <a:txBody>
                    <a:bodyPr/>
                    <a:lstStyle/>
                    <a:p>
                      <a:pPr>
                        <a:lnSpc>
                          <a:spcPct val="200000"/>
                        </a:lnSpc>
                        <a:spcAft>
                          <a:spcPts val="0"/>
                        </a:spcAft>
                      </a:pPr>
                      <a:r>
                        <a:rPr lang="en-US" sz="1100">
                          <a:effectLst/>
                          <a:latin typeface="Times New Roman"/>
                          <a:ea typeface="Calibri"/>
                          <a:cs typeface="Mangal"/>
                        </a:rPr>
                        <a:t>Eating Out</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100">
                          <a:effectLst/>
                          <a:latin typeface="Times New Roman"/>
                          <a:ea typeface="Calibri"/>
                          <a:cs typeface="Mangal"/>
                        </a:rPr>
                        <a:t>Yes</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100">
                          <a:effectLst/>
                          <a:latin typeface="Times New Roman"/>
                          <a:ea typeface="Calibri"/>
                          <a:cs typeface="Mangal"/>
                        </a:rPr>
                        <a:t>30</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100">
                          <a:effectLst/>
                          <a:latin typeface="Times New Roman"/>
                          <a:ea typeface="Calibri"/>
                          <a:cs typeface="Mangal"/>
                        </a:rPr>
                        <a:t>46.2</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283">
                <a:tc vMerge="1">
                  <a:txBody>
                    <a:bodyPr/>
                    <a:lstStyle/>
                    <a:p>
                      <a:endParaRPr lang="en-IN"/>
                    </a:p>
                  </a:txBody>
                  <a:tcPr/>
                </a:tc>
                <a:tc>
                  <a:txBody>
                    <a:bodyPr/>
                    <a:lstStyle/>
                    <a:p>
                      <a:pPr>
                        <a:lnSpc>
                          <a:spcPct val="200000"/>
                        </a:lnSpc>
                        <a:spcAft>
                          <a:spcPts val="0"/>
                        </a:spcAft>
                      </a:pPr>
                      <a:r>
                        <a:rPr lang="en-US" sz="1100">
                          <a:effectLst/>
                          <a:latin typeface="Times New Roman"/>
                          <a:ea typeface="Calibri"/>
                          <a:cs typeface="Mangal"/>
                        </a:rPr>
                        <a:t>No</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100">
                          <a:effectLst/>
                          <a:latin typeface="Times New Roman"/>
                          <a:ea typeface="Calibri"/>
                          <a:cs typeface="Mangal"/>
                        </a:rPr>
                        <a:t>35</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100">
                          <a:effectLst/>
                          <a:latin typeface="Times New Roman"/>
                          <a:ea typeface="Calibri"/>
                          <a:cs typeface="Mangal"/>
                        </a:rPr>
                        <a:t>53.8</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283">
                <a:tc rowSpan="3">
                  <a:txBody>
                    <a:bodyPr/>
                    <a:lstStyle/>
                    <a:p>
                      <a:pPr>
                        <a:lnSpc>
                          <a:spcPct val="200000"/>
                        </a:lnSpc>
                        <a:spcAft>
                          <a:spcPts val="0"/>
                        </a:spcAft>
                      </a:pPr>
                      <a:r>
                        <a:rPr lang="en-US" sz="1100">
                          <a:effectLst/>
                          <a:latin typeface="Times New Roman"/>
                          <a:ea typeface="Calibri"/>
                          <a:cs typeface="Mangal"/>
                        </a:rPr>
                        <a:t>Use of Top-salt</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100">
                          <a:effectLst/>
                          <a:latin typeface="Times New Roman"/>
                          <a:ea typeface="Calibri"/>
                          <a:cs typeface="Mangal"/>
                        </a:rPr>
                        <a:t>Most of the times</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100">
                          <a:effectLst/>
                          <a:latin typeface="Times New Roman"/>
                          <a:ea typeface="Calibri"/>
                          <a:cs typeface="Mangal"/>
                        </a:rPr>
                        <a:t>21</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100">
                          <a:effectLst/>
                          <a:latin typeface="Times New Roman"/>
                          <a:ea typeface="Calibri"/>
                          <a:cs typeface="Mangal"/>
                        </a:rPr>
                        <a:t>32.3</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283">
                <a:tc vMerge="1">
                  <a:txBody>
                    <a:bodyPr/>
                    <a:lstStyle/>
                    <a:p>
                      <a:endParaRPr lang="en-IN"/>
                    </a:p>
                  </a:txBody>
                  <a:tcPr/>
                </a:tc>
                <a:tc>
                  <a:txBody>
                    <a:bodyPr/>
                    <a:lstStyle/>
                    <a:p>
                      <a:pPr>
                        <a:lnSpc>
                          <a:spcPct val="200000"/>
                        </a:lnSpc>
                        <a:spcAft>
                          <a:spcPts val="0"/>
                        </a:spcAft>
                      </a:pPr>
                      <a:r>
                        <a:rPr lang="en-US" sz="1100">
                          <a:effectLst/>
                          <a:latin typeface="Times New Roman"/>
                          <a:ea typeface="Calibri"/>
                          <a:cs typeface="Mangal"/>
                        </a:rPr>
                        <a:t>Sometimes</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100">
                          <a:effectLst/>
                          <a:latin typeface="Times New Roman"/>
                          <a:ea typeface="Calibri"/>
                          <a:cs typeface="Mangal"/>
                        </a:rPr>
                        <a:t>15</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100">
                          <a:effectLst/>
                          <a:latin typeface="Times New Roman"/>
                          <a:ea typeface="Calibri"/>
                          <a:cs typeface="Mangal"/>
                        </a:rPr>
                        <a:t>23.1</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283">
                <a:tc vMerge="1">
                  <a:txBody>
                    <a:bodyPr/>
                    <a:lstStyle/>
                    <a:p>
                      <a:endParaRPr lang="en-IN"/>
                    </a:p>
                  </a:txBody>
                  <a:tcPr/>
                </a:tc>
                <a:tc>
                  <a:txBody>
                    <a:bodyPr/>
                    <a:lstStyle/>
                    <a:p>
                      <a:pPr>
                        <a:lnSpc>
                          <a:spcPct val="200000"/>
                        </a:lnSpc>
                        <a:spcAft>
                          <a:spcPts val="0"/>
                        </a:spcAft>
                      </a:pPr>
                      <a:r>
                        <a:rPr lang="en-US" sz="1100">
                          <a:effectLst/>
                          <a:latin typeface="Times New Roman"/>
                          <a:ea typeface="Calibri"/>
                          <a:cs typeface="Mangal"/>
                        </a:rPr>
                        <a:t>Never</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100">
                          <a:effectLst/>
                          <a:latin typeface="Times New Roman"/>
                          <a:ea typeface="Calibri"/>
                          <a:cs typeface="Mangal"/>
                        </a:rPr>
                        <a:t>29</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100">
                          <a:effectLst/>
                          <a:latin typeface="Times New Roman"/>
                          <a:ea typeface="Calibri"/>
                          <a:cs typeface="Mangal"/>
                        </a:rPr>
                        <a:t>44.6</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283">
                <a:tc rowSpan="2">
                  <a:txBody>
                    <a:bodyPr/>
                    <a:lstStyle/>
                    <a:p>
                      <a:pPr>
                        <a:lnSpc>
                          <a:spcPct val="200000"/>
                        </a:lnSpc>
                        <a:spcAft>
                          <a:spcPts val="0"/>
                        </a:spcAft>
                      </a:pPr>
                      <a:r>
                        <a:rPr lang="en-US" sz="1100">
                          <a:effectLst/>
                          <a:latin typeface="Times New Roman"/>
                          <a:ea typeface="Calibri"/>
                          <a:cs typeface="Mangal"/>
                        </a:rPr>
                        <a:t>Intake of food with High salt</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100">
                          <a:effectLst/>
                          <a:latin typeface="Times New Roman"/>
                          <a:ea typeface="Calibri"/>
                          <a:cs typeface="Mangal"/>
                        </a:rPr>
                        <a:t>Yes</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100">
                          <a:effectLst/>
                          <a:latin typeface="Times New Roman"/>
                          <a:ea typeface="Calibri"/>
                          <a:cs typeface="Mangal"/>
                        </a:rPr>
                        <a:t>50</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100">
                          <a:effectLst/>
                          <a:latin typeface="Times New Roman"/>
                          <a:ea typeface="Calibri"/>
                          <a:cs typeface="Mangal"/>
                        </a:rPr>
                        <a:t>76.9</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283">
                <a:tc vMerge="1">
                  <a:txBody>
                    <a:bodyPr/>
                    <a:lstStyle/>
                    <a:p>
                      <a:endParaRPr lang="en-IN"/>
                    </a:p>
                  </a:txBody>
                  <a:tcPr/>
                </a:tc>
                <a:tc>
                  <a:txBody>
                    <a:bodyPr/>
                    <a:lstStyle/>
                    <a:p>
                      <a:pPr>
                        <a:lnSpc>
                          <a:spcPct val="200000"/>
                        </a:lnSpc>
                        <a:spcAft>
                          <a:spcPts val="0"/>
                        </a:spcAft>
                      </a:pPr>
                      <a:r>
                        <a:rPr lang="en-US" sz="1100">
                          <a:effectLst/>
                          <a:latin typeface="Times New Roman"/>
                          <a:ea typeface="Calibri"/>
                          <a:cs typeface="Mangal"/>
                        </a:rPr>
                        <a:t>No</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100">
                          <a:effectLst/>
                          <a:latin typeface="Times New Roman"/>
                          <a:ea typeface="Calibri"/>
                          <a:cs typeface="Mangal"/>
                        </a:rPr>
                        <a:t>15</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100">
                          <a:effectLst/>
                          <a:latin typeface="Times New Roman"/>
                          <a:ea typeface="Calibri"/>
                          <a:cs typeface="Mangal"/>
                        </a:rPr>
                        <a:t>23.1</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283">
                <a:tc rowSpan="3">
                  <a:txBody>
                    <a:bodyPr/>
                    <a:lstStyle/>
                    <a:p>
                      <a:pPr>
                        <a:lnSpc>
                          <a:spcPct val="200000"/>
                        </a:lnSpc>
                        <a:spcAft>
                          <a:spcPts val="0"/>
                        </a:spcAft>
                      </a:pPr>
                      <a:r>
                        <a:rPr lang="en-US" sz="1100">
                          <a:effectLst/>
                          <a:latin typeface="Times New Roman"/>
                          <a:ea typeface="Calibri"/>
                          <a:cs typeface="Mangal"/>
                        </a:rPr>
                        <a:t>Perceived nature of occupation</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100" dirty="0">
                          <a:effectLst/>
                          <a:latin typeface="Times New Roman"/>
                          <a:ea typeface="Calibri"/>
                          <a:cs typeface="Mangal"/>
                        </a:rPr>
                        <a:t>Light activity</a:t>
                      </a:r>
                      <a:endParaRPr lang="en-IN" sz="1000" dirty="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100">
                          <a:effectLst/>
                          <a:latin typeface="Times New Roman"/>
                          <a:ea typeface="Calibri"/>
                          <a:cs typeface="Mangal"/>
                        </a:rPr>
                        <a:t>17</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100">
                          <a:effectLst/>
                          <a:latin typeface="Times New Roman"/>
                          <a:ea typeface="Calibri"/>
                          <a:cs typeface="Mangal"/>
                        </a:rPr>
                        <a:t>26.2</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283">
                <a:tc vMerge="1">
                  <a:txBody>
                    <a:bodyPr/>
                    <a:lstStyle/>
                    <a:p>
                      <a:endParaRPr lang="en-IN"/>
                    </a:p>
                  </a:txBody>
                  <a:tcPr/>
                </a:tc>
                <a:tc>
                  <a:txBody>
                    <a:bodyPr/>
                    <a:lstStyle/>
                    <a:p>
                      <a:pPr>
                        <a:lnSpc>
                          <a:spcPct val="200000"/>
                        </a:lnSpc>
                        <a:spcAft>
                          <a:spcPts val="0"/>
                        </a:spcAft>
                      </a:pPr>
                      <a:r>
                        <a:rPr lang="en-US" sz="1100">
                          <a:effectLst/>
                          <a:latin typeface="Times New Roman"/>
                          <a:ea typeface="Calibri"/>
                          <a:cs typeface="Mangal"/>
                        </a:rPr>
                        <a:t>Moderate activity</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100">
                          <a:effectLst/>
                          <a:latin typeface="Times New Roman"/>
                          <a:ea typeface="Calibri"/>
                          <a:cs typeface="Mangal"/>
                        </a:rPr>
                        <a:t>39</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100">
                          <a:effectLst/>
                          <a:latin typeface="Times New Roman"/>
                          <a:ea typeface="Calibri"/>
                          <a:cs typeface="Mangal"/>
                        </a:rPr>
                        <a:t>60.0</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283">
                <a:tc vMerge="1">
                  <a:txBody>
                    <a:bodyPr/>
                    <a:lstStyle/>
                    <a:p>
                      <a:endParaRPr lang="en-IN"/>
                    </a:p>
                  </a:txBody>
                  <a:tcPr/>
                </a:tc>
                <a:tc>
                  <a:txBody>
                    <a:bodyPr/>
                    <a:lstStyle/>
                    <a:p>
                      <a:pPr>
                        <a:lnSpc>
                          <a:spcPct val="200000"/>
                        </a:lnSpc>
                        <a:spcAft>
                          <a:spcPts val="0"/>
                        </a:spcAft>
                      </a:pPr>
                      <a:r>
                        <a:rPr lang="en-US" sz="1100">
                          <a:effectLst/>
                          <a:latin typeface="Times New Roman"/>
                          <a:ea typeface="Calibri"/>
                          <a:cs typeface="Mangal"/>
                        </a:rPr>
                        <a:t>Heavy activity</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100">
                          <a:effectLst/>
                          <a:latin typeface="Times New Roman"/>
                          <a:ea typeface="Calibri"/>
                          <a:cs typeface="Mangal"/>
                        </a:rPr>
                        <a:t>9</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100">
                          <a:effectLst/>
                          <a:latin typeface="Times New Roman"/>
                          <a:ea typeface="Calibri"/>
                          <a:cs typeface="Mangal"/>
                        </a:rPr>
                        <a:t>13.8</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283">
                <a:tc rowSpan="4">
                  <a:txBody>
                    <a:bodyPr/>
                    <a:lstStyle/>
                    <a:p>
                      <a:pPr>
                        <a:lnSpc>
                          <a:spcPct val="200000"/>
                        </a:lnSpc>
                        <a:spcAft>
                          <a:spcPts val="0"/>
                        </a:spcAft>
                      </a:pPr>
                      <a:r>
                        <a:rPr lang="en-US" sz="1100">
                          <a:effectLst/>
                          <a:latin typeface="Times New Roman"/>
                          <a:ea typeface="Calibri"/>
                          <a:cs typeface="Mangal"/>
                        </a:rPr>
                        <a:t>Exercise before or after work</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100">
                          <a:effectLst/>
                          <a:latin typeface="Times New Roman"/>
                          <a:ea typeface="Calibri"/>
                          <a:cs typeface="Mangal"/>
                        </a:rPr>
                        <a:t>Daily</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100">
                          <a:effectLst/>
                          <a:latin typeface="Times New Roman"/>
                          <a:ea typeface="Calibri"/>
                          <a:cs typeface="Mangal"/>
                        </a:rPr>
                        <a:t>11</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100">
                          <a:effectLst/>
                          <a:latin typeface="Times New Roman"/>
                          <a:ea typeface="Calibri"/>
                          <a:cs typeface="Mangal"/>
                        </a:rPr>
                        <a:t>16.9</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283">
                <a:tc vMerge="1">
                  <a:txBody>
                    <a:bodyPr/>
                    <a:lstStyle/>
                    <a:p>
                      <a:endParaRPr lang="en-IN"/>
                    </a:p>
                  </a:txBody>
                  <a:tcPr/>
                </a:tc>
                <a:tc>
                  <a:txBody>
                    <a:bodyPr/>
                    <a:lstStyle/>
                    <a:p>
                      <a:pPr>
                        <a:lnSpc>
                          <a:spcPct val="200000"/>
                        </a:lnSpc>
                        <a:spcAft>
                          <a:spcPts val="0"/>
                        </a:spcAft>
                      </a:pPr>
                      <a:r>
                        <a:rPr lang="en-US" sz="1100">
                          <a:effectLst/>
                          <a:latin typeface="Times New Roman"/>
                          <a:ea typeface="Calibri"/>
                          <a:cs typeface="Mangal"/>
                        </a:rPr>
                        <a:t>1-3/day</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100">
                          <a:effectLst/>
                          <a:latin typeface="Times New Roman"/>
                          <a:ea typeface="Calibri"/>
                          <a:cs typeface="Mangal"/>
                        </a:rPr>
                        <a:t>10</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100">
                          <a:effectLst/>
                          <a:latin typeface="Times New Roman"/>
                          <a:ea typeface="Calibri"/>
                          <a:cs typeface="Mangal"/>
                        </a:rPr>
                        <a:t>15.4</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283">
                <a:tc vMerge="1">
                  <a:txBody>
                    <a:bodyPr/>
                    <a:lstStyle/>
                    <a:p>
                      <a:endParaRPr lang="en-IN"/>
                    </a:p>
                  </a:txBody>
                  <a:tcPr/>
                </a:tc>
                <a:tc>
                  <a:txBody>
                    <a:bodyPr/>
                    <a:lstStyle/>
                    <a:p>
                      <a:pPr>
                        <a:lnSpc>
                          <a:spcPct val="200000"/>
                        </a:lnSpc>
                        <a:spcAft>
                          <a:spcPts val="0"/>
                        </a:spcAft>
                      </a:pPr>
                      <a:r>
                        <a:rPr lang="en-US" sz="1100">
                          <a:effectLst/>
                          <a:latin typeface="Times New Roman"/>
                          <a:ea typeface="Calibri"/>
                          <a:cs typeface="Mangal"/>
                        </a:rPr>
                        <a:t>Few times in month</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100">
                          <a:effectLst/>
                          <a:latin typeface="Times New Roman"/>
                          <a:ea typeface="Calibri"/>
                          <a:cs typeface="Mangal"/>
                        </a:rPr>
                        <a:t>6</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100">
                          <a:effectLst/>
                          <a:latin typeface="Times New Roman"/>
                          <a:ea typeface="Calibri"/>
                          <a:cs typeface="Mangal"/>
                        </a:rPr>
                        <a:t>9.2</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283">
                <a:tc vMerge="1">
                  <a:txBody>
                    <a:bodyPr/>
                    <a:lstStyle/>
                    <a:p>
                      <a:endParaRPr lang="en-IN"/>
                    </a:p>
                  </a:txBody>
                  <a:tcPr/>
                </a:tc>
                <a:tc>
                  <a:txBody>
                    <a:bodyPr/>
                    <a:lstStyle/>
                    <a:p>
                      <a:pPr>
                        <a:lnSpc>
                          <a:spcPct val="200000"/>
                        </a:lnSpc>
                        <a:spcAft>
                          <a:spcPts val="0"/>
                        </a:spcAft>
                      </a:pPr>
                      <a:r>
                        <a:rPr lang="en-US" sz="1100">
                          <a:effectLst/>
                          <a:latin typeface="Times New Roman"/>
                          <a:ea typeface="Calibri"/>
                          <a:cs typeface="Mangal"/>
                        </a:rPr>
                        <a:t>Never</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100">
                          <a:effectLst/>
                          <a:latin typeface="Times New Roman"/>
                          <a:ea typeface="Calibri"/>
                          <a:cs typeface="Mangal"/>
                        </a:rPr>
                        <a:t>38</a:t>
                      </a:r>
                      <a:endParaRPr lang="en-IN" sz="100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100" dirty="0">
                          <a:effectLst/>
                          <a:latin typeface="Times New Roman"/>
                          <a:ea typeface="Calibri"/>
                          <a:cs typeface="Mangal"/>
                        </a:rPr>
                        <a:t>58.5</a:t>
                      </a:r>
                      <a:endParaRPr lang="en-IN" sz="1000" dirty="0">
                        <a:effectLst/>
                        <a:latin typeface="Calibri"/>
                        <a:ea typeface="Calibri"/>
                        <a:cs typeface="Mangal"/>
                      </a:endParaRPr>
                    </a:p>
                  </a:txBody>
                  <a:tcPr marL="60616" marR="60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6610865" y="2508422"/>
            <a:ext cx="5226908" cy="3693319"/>
          </a:xfrm>
          <a:prstGeom prst="rect">
            <a:avLst/>
          </a:prstGeom>
          <a:noFill/>
        </p:spPr>
        <p:txBody>
          <a:bodyPr wrap="square" rtlCol="0">
            <a:spAutoFit/>
          </a:bodyPr>
          <a:lstStyle/>
          <a:p>
            <a:r>
              <a:rPr lang="en-US" dirty="0"/>
              <a:t>More than 32% of the participants used top-salt for diet and almost 77% reported consumption of foods with high salt. Such foods included pickles, sauces and salty </a:t>
            </a:r>
            <a:r>
              <a:rPr lang="en-US" dirty="0" err="1"/>
              <a:t>crispies</a:t>
            </a:r>
            <a:r>
              <a:rPr lang="en-US" dirty="0"/>
              <a:t> (called </a:t>
            </a:r>
            <a:r>
              <a:rPr lang="en-US" dirty="0" err="1"/>
              <a:t>papadum</a:t>
            </a:r>
            <a:r>
              <a:rPr lang="en-US" dirty="0"/>
              <a:t> in local language) which are a common feature of regular diet in this part of India. The use of lift was very common as opposed to stairs. Only five participants felt that their occupation involved vigorous physical </a:t>
            </a:r>
            <a:r>
              <a:rPr lang="en-US" dirty="0" smtClean="0"/>
              <a:t>activity. </a:t>
            </a:r>
            <a:r>
              <a:rPr lang="en-US" dirty="0"/>
              <a:t>On asking about exercise in any form, more than 58% reported no exercise of any form other than their daily routine. </a:t>
            </a:r>
            <a:endParaRPr lang="en-IN" dirty="0"/>
          </a:p>
        </p:txBody>
      </p:sp>
    </p:spTree>
    <p:extLst>
      <p:ext uri="{BB962C8B-B14F-4D97-AF65-F5344CB8AC3E}">
        <p14:creationId xmlns:p14="http://schemas.microsoft.com/office/powerpoint/2010/main" xmlns="" val="24064733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3" name="Table 2"/>
          <p:cNvGraphicFramePr>
            <a:graphicFrameLocks noGrp="1"/>
          </p:cNvGraphicFramePr>
          <p:nvPr>
            <p:extLst>
              <p:ext uri="{D42A27DB-BD31-4B8C-83A1-F6EECF244321}">
                <p14:modId xmlns:p14="http://schemas.microsoft.com/office/powerpoint/2010/main" xmlns="" val="1745115357"/>
              </p:ext>
            </p:extLst>
          </p:nvPr>
        </p:nvGraphicFramePr>
        <p:xfrm>
          <a:off x="609600" y="1915319"/>
          <a:ext cx="5049795" cy="3657600"/>
        </p:xfrm>
        <a:graphic>
          <a:graphicData uri="http://schemas.openxmlformats.org/drawingml/2006/table">
            <a:tbl>
              <a:tblPr firstRow="1" firstCol="1" bandRow="1"/>
              <a:tblGrid>
                <a:gridCol w="2368378"/>
                <a:gridCol w="988541"/>
                <a:gridCol w="864973"/>
                <a:gridCol w="827903"/>
              </a:tblGrid>
              <a:tr h="0">
                <a:tc rowSpan="2">
                  <a:txBody>
                    <a:bodyPr/>
                    <a:lstStyle/>
                    <a:p>
                      <a:pPr>
                        <a:lnSpc>
                          <a:spcPct val="200000"/>
                        </a:lnSpc>
                        <a:spcAft>
                          <a:spcPts val="0"/>
                        </a:spcAft>
                      </a:pPr>
                      <a:r>
                        <a:rPr lang="en-US" sz="1200">
                          <a:solidFill>
                            <a:schemeClr val="bg1"/>
                          </a:solidFill>
                          <a:effectLst/>
                          <a:latin typeface="Times New Roman"/>
                          <a:ea typeface="Calibri"/>
                          <a:cs typeface="Mangal"/>
                        </a:rPr>
                        <a:t>Transport to work place</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Active</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15</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23.0</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IN"/>
                    </a:p>
                  </a:txBody>
                  <a:tcPr/>
                </a:tc>
                <a:tc>
                  <a:txBody>
                    <a:bodyPr/>
                    <a:lstStyle/>
                    <a:p>
                      <a:pPr>
                        <a:lnSpc>
                          <a:spcPct val="200000"/>
                        </a:lnSpc>
                        <a:spcAft>
                          <a:spcPts val="0"/>
                        </a:spcAft>
                      </a:pPr>
                      <a:r>
                        <a:rPr lang="en-US" sz="1200">
                          <a:solidFill>
                            <a:schemeClr val="bg1"/>
                          </a:solidFill>
                          <a:effectLst/>
                          <a:latin typeface="Times New Roman"/>
                          <a:ea typeface="Calibri"/>
                          <a:cs typeface="Mangal"/>
                        </a:rPr>
                        <a:t>50</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50</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77.0</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rowSpan="2">
                  <a:txBody>
                    <a:bodyPr/>
                    <a:lstStyle/>
                    <a:p>
                      <a:pPr>
                        <a:lnSpc>
                          <a:spcPct val="200000"/>
                        </a:lnSpc>
                        <a:spcAft>
                          <a:spcPts val="0"/>
                        </a:spcAft>
                      </a:pPr>
                      <a:r>
                        <a:rPr lang="en-US" sz="1200" dirty="0">
                          <a:solidFill>
                            <a:schemeClr val="bg1"/>
                          </a:solidFill>
                          <a:effectLst/>
                          <a:latin typeface="Times New Roman"/>
                          <a:ea typeface="Calibri"/>
                          <a:cs typeface="Mangal"/>
                        </a:rPr>
                        <a:t>Family History of diabetes mellitus</a:t>
                      </a:r>
                      <a:endParaRPr lang="en-IN" sz="1100" dirty="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Yes </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solidFill>
                            <a:schemeClr val="bg1"/>
                          </a:solidFill>
                          <a:effectLst/>
                          <a:latin typeface="Times New Roman"/>
                          <a:ea typeface="Calibri"/>
                          <a:cs typeface="Mangal"/>
                        </a:rPr>
                        <a:t>19</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solidFill>
                            <a:schemeClr val="bg1"/>
                          </a:solidFill>
                          <a:effectLst/>
                          <a:latin typeface="Times New Roman"/>
                          <a:ea typeface="Calibri"/>
                          <a:cs typeface="Mangal"/>
                        </a:rPr>
                        <a:t>29.2</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IN"/>
                    </a:p>
                  </a:txBody>
                  <a:tcPr/>
                </a:tc>
                <a:tc>
                  <a:txBody>
                    <a:bodyPr/>
                    <a:lstStyle/>
                    <a:p>
                      <a:pPr>
                        <a:lnSpc>
                          <a:spcPct val="200000"/>
                        </a:lnSpc>
                        <a:spcAft>
                          <a:spcPts val="0"/>
                        </a:spcAft>
                      </a:pPr>
                      <a:r>
                        <a:rPr lang="en-US" sz="1200">
                          <a:solidFill>
                            <a:schemeClr val="bg1"/>
                          </a:solidFill>
                          <a:effectLst/>
                          <a:latin typeface="Times New Roman"/>
                          <a:ea typeface="Calibri"/>
                          <a:cs typeface="Mangal"/>
                        </a:rPr>
                        <a:t>No</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solidFill>
                            <a:schemeClr val="bg1"/>
                          </a:solidFill>
                          <a:effectLst/>
                          <a:latin typeface="Times New Roman"/>
                          <a:ea typeface="Calibri"/>
                          <a:cs typeface="Mangal"/>
                        </a:rPr>
                        <a:t>46</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solidFill>
                            <a:schemeClr val="bg1"/>
                          </a:solidFill>
                          <a:effectLst/>
                          <a:latin typeface="Times New Roman"/>
                          <a:ea typeface="Calibri"/>
                          <a:cs typeface="Mangal"/>
                        </a:rPr>
                        <a:t>70.8</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rowSpan="2">
                  <a:txBody>
                    <a:bodyPr/>
                    <a:lstStyle/>
                    <a:p>
                      <a:pPr>
                        <a:lnSpc>
                          <a:spcPct val="200000"/>
                        </a:lnSpc>
                        <a:spcAft>
                          <a:spcPts val="0"/>
                        </a:spcAft>
                      </a:pPr>
                      <a:r>
                        <a:rPr lang="en-US" sz="1200" dirty="0">
                          <a:solidFill>
                            <a:schemeClr val="bg1"/>
                          </a:solidFill>
                          <a:effectLst/>
                          <a:latin typeface="Times New Roman"/>
                          <a:ea typeface="Calibri"/>
                          <a:cs typeface="Mangal"/>
                        </a:rPr>
                        <a:t>Family History of Hypertension</a:t>
                      </a:r>
                      <a:endParaRPr lang="en-IN" sz="1100" dirty="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dirty="0">
                          <a:solidFill>
                            <a:schemeClr val="bg1"/>
                          </a:solidFill>
                          <a:effectLst/>
                          <a:latin typeface="Times New Roman"/>
                          <a:ea typeface="Calibri"/>
                          <a:cs typeface="Mangal"/>
                        </a:rPr>
                        <a:t>Yes</a:t>
                      </a:r>
                      <a:endParaRPr lang="en-IN" sz="1100" dirty="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solidFill>
                            <a:schemeClr val="bg1"/>
                          </a:solidFill>
                          <a:effectLst/>
                          <a:latin typeface="Times New Roman"/>
                          <a:ea typeface="Calibri"/>
                          <a:cs typeface="Mangal"/>
                        </a:rPr>
                        <a:t>12</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solidFill>
                            <a:schemeClr val="bg1"/>
                          </a:solidFill>
                          <a:effectLst/>
                          <a:latin typeface="Times New Roman"/>
                          <a:ea typeface="Calibri"/>
                          <a:cs typeface="Mangal"/>
                        </a:rPr>
                        <a:t>18.5</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IN"/>
                    </a:p>
                  </a:txBody>
                  <a:tcPr/>
                </a:tc>
                <a:tc>
                  <a:txBody>
                    <a:bodyPr/>
                    <a:lstStyle/>
                    <a:p>
                      <a:pPr>
                        <a:lnSpc>
                          <a:spcPct val="200000"/>
                        </a:lnSpc>
                        <a:spcAft>
                          <a:spcPts val="0"/>
                        </a:spcAft>
                      </a:pPr>
                      <a:r>
                        <a:rPr lang="en-US" sz="1200">
                          <a:solidFill>
                            <a:schemeClr val="bg1"/>
                          </a:solidFill>
                          <a:effectLst/>
                          <a:latin typeface="Times New Roman"/>
                          <a:ea typeface="Calibri"/>
                          <a:cs typeface="Mangal"/>
                        </a:rPr>
                        <a:t>No</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solidFill>
                            <a:schemeClr val="bg1"/>
                          </a:solidFill>
                          <a:effectLst/>
                          <a:latin typeface="Times New Roman"/>
                          <a:ea typeface="Calibri"/>
                          <a:cs typeface="Mangal"/>
                        </a:rPr>
                        <a:t>53</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solidFill>
                            <a:schemeClr val="bg1"/>
                          </a:solidFill>
                          <a:effectLst/>
                          <a:latin typeface="Times New Roman"/>
                          <a:ea typeface="Calibri"/>
                          <a:cs typeface="Mangal"/>
                        </a:rPr>
                        <a:t>81.5</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rowSpan="2">
                  <a:txBody>
                    <a:bodyPr/>
                    <a:lstStyle/>
                    <a:p>
                      <a:pPr>
                        <a:lnSpc>
                          <a:spcPct val="200000"/>
                        </a:lnSpc>
                        <a:spcAft>
                          <a:spcPts val="0"/>
                        </a:spcAft>
                      </a:pPr>
                      <a:r>
                        <a:rPr lang="en-US" sz="1200">
                          <a:solidFill>
                            <a:schemeClr val="bg1"/>
                          </a:solidFill>
                          <a:effectLst/>
                          <a:latin typeface="Times New Roman"/>
                          <a:ea typeface="Calibri"/>
                          <a:cs typeface="Mangal"/>
                        </a:rPr>
                        <a:t>Ever users of Tobacco (n=4; 6%)</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Smoking</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solidFill>
                            <a:schemeClr val="bg1"/>
                          </a:solidFill>
                          <a:effectLst/>
                          <a:latin typeface="Times New Roman"/>
                          <a:ea typeface="Calibri"/>
                          <a:cs typeface="Mangal"/>
                        </a:rPr>
                        <a:t>3</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solidFill>
                            <a:schemeClr val="bg1"/>
                          </a:solidFill>
                          <a:effectLst/>
                          <a:latin typeface="Times New Roman"/>
                          <a:ea typeface="Calibri"/>
                          <a:cs typeface="Mangal"/>
                        </a:rPr>
                        <a:t>75</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IN"/>
                    </a:p>
                  </a:txBody>
                  <a:tcPr/>
                </a:tc>
                <a:tc>
                  <a:txBody>
                    <a:bodyPr/>
                    <a:lstStyle/>
                    <a:p>
                      <a:pPr>
                        <a:lnSpc>
                          <a:spcPct val="200000"/>
                        </a:lnSpc>
                        <a:spcAft>
                          <a:spcPts val="0"/>
                        </a:spcAft>
                      </a:pPr>
                      <a:r>
                        <a:rPr lang="en-US" sz="1200">
                          <a:solidFill>
                            <a:schemeClr val="bg1"/>
                          </a:solidFill>
                          <a:effectLst/>
                          <a:latin typeface="Times New Roman"/>
                          <a:ea typeface="Calibri"/>
                          <a:cs typeface="Mangal"/>
                        </a:rPr>
                        <a:t>Smokeless</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solidFill>
                            <a:schemeClr val="bg1"/>
                          </a:solidFill>
                          <a:effectLst/>
                          <a:latin typeface="Times New Roman"/>
                          <a:ea typeface="Calibri"/>
                          <a:cs typeface="Mangal"/>
                        </a:rPr>
                        <a:t>1</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solidFill>
                            <a:schemeClr val="bg1"/>
                          </a:solidFill>
                          <a:effectLst/>
                          <a:latin typeface="Times New Roman"/>
                          <a:ea typeface="Calibri"/>
                          <a:cs typeface="Mangal"/>
                        </a:rPr>
                        <a:t>25</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rowSpan="2">
                  <a:txBody>
                    <a:bodyPr/>
                    <a:lstStyle/>
                    <a:p>
                      <a:pPr>
                        <a:lnSpc>
                          <a:spcPct val="200000"/>
                        </a:lnSpc>
                        <a:spcAft>
                          <a:spcPts val="0"/>
                        </a:spcAft>
                      </a:pPr>
                      <a:r>
                        <a:rPr lang="en-US" sz="1200">
                          <a:solidFill>
                            <a:schemeClr val="bg1"/>
                          </a:solidFill>
                          <a:effectLst/>
                          <a:latin typeface="Times New Roman"/>
                          <a:ea typeface="Calibri"/>
                          <a:cs typeface="Mangal"/>
                        </a:rPr>
                        <a:t>Ever users of Alcohol </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Yes</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solidFill>
                            <a:schemeClr val="bg1"/>
                          </a:solidFill>
                          <a:effectLst/>
                          <a:latin typeface="Times New Roman"/>
                          <a:ea typeface="Calibri"/>
                          <a:cs typeface="Mangal"/>
                        </a:rPr>
                        <a:t>8</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solidFill>
                            <a:schemeClr val="bg1"/>
                          </a:solidFill>
                          <a:effectLst/>
                          <a:latin typeface="Times New Roman"/>
                          <a:ea typeface="Calibri"/>
                          <a:cs typeface="Mangal"/>
                        </a:rPr>
                        <a:t>12.3</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IN"/>
                    </a:p>
                  </a:txBody>
                  <a:tcPr/>
                </a:tc>
                <a:tc>
                  <a:txBody>
                    <a:bodyPr/>
                    <a:lstStyle/>
                    <a:p>
                      <a:pPr>
                        <a:lnSpc>
                          <a:spcPct val="200000"/>
                        </a:lnSpc>
                        <a:spcAft>
                          <a:spcPts val="0"/>
                        </a:spcAft>
                      </a:pPr>
                      <a:r>
                        <a:rPr lang="en-US" sz="1200">
                          <a:solidFill>
                            <a:schemeClr val="bg1"/>
                          </a:solidFill>
                          <a:effectLst/>
                          <a:latin typeface="Times New Roman"/>
                          <a:ea typeface="Calibri"/>
                          <a:cs typeface="Mangal"/>
                        </a:rPr>
                        <a:t>No</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solidFill>
                            <a:schemeClr val="bg1"/>
                          </a:solidFill>
                          <a:effectLst/>
                          <a:latin typeface="Times New Roman"/>
                          <a:ea typeface="Calibri"/>
                          <a:cs typeface="Mangal"/>
                        </a:rPr>
                        <a:t>57</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dirty="0">
                          <a:solidFill>
                            <a:schemeClr val="bg1"/>
                          </a:solidFill>
                          <a:effectLst/>
                          <a:latin typeface="Times New Roman"/>
                          <a:ea typeface="Calibri"/>
                          <a:cs typeface="Mangal"/>
                        </a:rPr>
                        <a:t>87.7</a:t>
                      </a:r>
                      <a:endParaRPr lang="en-IN" sz="1100" dirty="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6079524" y="3015049"/>
            <a:ext cx="5511114" cy="1477328"/>
          </a:xfrm>
          <a:prstGeom prst="rect">
            <a:avLst/>
          </a:prstGeom>
          <a:noFill/>
        </p:spPr>
        <p:txBody>
          <a:bodyPr wrap="square" rtlCol="0">
            <a:spAutoFit/>
          </a:bodyPr>
          <a:lstStyle/>
          <a:p>
            <a:r>
              <a:rPr lang="en-US" dirty="0">
                <a:solidFill>
                  <a:schemeClr val="bg1"/>
                </a:solidFill>
              </a:rPr>
              <a:t>More than 77% used motorized transport to reach work place. Tobacco was consumed in either smoke or smokeless form by four participants and eight were ever users of alcohol. </a:t>
            </a:r>
            <a:endParaRPr lang="en-IN" dirty="0">
              <a:solidFill>
                <a:schemeClr val="bg1"/>
              </a:solidFill>
            </a:endParaRPr>
          </a:p>
        </p:txBody>
      </p:sp>
    </p:spTree>
    <p:extLst>
      <p:ext uri="{BB962C8B-B14F-4D97-AF65-F5344CB8AC3E}">
        <p14:creationId xmlns:p14="http://schemas.microsoft.com/office/powerpoint/2010/main" xmlns="" val="208685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3" name="Table 2"/>
          <p:cNvGraphicFramePr>
            <a:graphicFrameLocks noGrp="1"/>
          </p:cNvGraphicFramePr>
          <p:nvPr>
            <p:extLst>
              <p:ext uri="{D42A27DB-BD31-4B8C-83A1-F6EECF244321}">
                <p14:modId xmlns:p14="http://schemas.microsoft.com/office/powerpoint/2010/main" xmlns="" val="3267190960"/>
              </p:ext>
            </p:extLst>
          </p:nvPr>
        </p:nvGraphicFramePr>
        <p:xfrm>
          <a:off x="510128" y="1840655"/>
          <a:ext cx="6080760" cy="2941955"/>
        </p:xfrm>
        <a:graphic>
          <a:graphicData uri="http://schemas.openxmlformats.org/drawingml/2006/table">
            <a:tbl>
              <a:tblPr firstRow="1" firstCol="1" bandRow="1"/>
              <a:tblGrid>
                <a:gridCol w="1954530"/>
                <a:gridCol w="1657350"/>
                <a:gridCol w="1314450"/>
                <a:gridCol w="1154430"/>
              </a:tblGrid>
              <a:tr h="713740">
                <a:tc>
                  <a:txBody>
                    <a:bodyPr/>
                    <a:lstStyle/>
                    <a:p>
                      <a:pPr>
                        <a:lnSpc>
                          <a:spcPct val="200000"/>
                        </a:lnSpc>
                        <a:spcAft>
                          <a:spcPts val="0"/>
                        </a:spcAft>
                      </a:pPr>
                      <a:r>
                        <a:rPr lang="en-US" sz="1200">
                          <a:solidFill>
                            <a:schemeClr val="bg1"/>
                          </a:solidFill>
                          <a:effectLst/>
                          <a:latin typeface="Times New Roman"/>
                          <a:ea typeface="Calibri"/>
                          <a:cs typeface="Mangal"/>
                        </a:rPr>
                        <a:t>Anthropometric Measurement </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Sub-class</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Frequency (n=65)</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Percentage</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rowSpan="4">
                  <a:txBody>
                    <a:bodyPr/>
                    <a:lstStyle/>
                    <a:p>
                      <a:pPr>
                        <a:lnSpc>
                          <a:spcPct val="200000"/>
                        </a:lnSpc>
                        <a:spcAft>
                          <a:spcPts val="0"/>
                        </a:spcAft>
                      </a:pPr>
                      <a:r>
                        <a:rPr lang="en-US" sz="1200" dirty="0">
                          <a:solidFill>
                            <a:schemeClr val="bg1"/>
                          </a:solidFill>
                          <a:effectLst/>
                          <a:latin typeface="Times New Roman"/>
                          <a:ea typeface="Calibri"/>
                          <a:cs typeface="Mangal"/>
                        </a:rPr>
                        <a:t>Body Mass Index</a:t>
                      </a:r>
                      <a:endParaRPr lang="en-IN" sz="1100" dirty="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Thinness</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8</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12.3</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IN"/>
                    </a:p>
                  </a:txBody>
                  <a:tcPr/>
                </a:tc>
                <a:tc>
                  <a:txBody>
                    <a:bodyPr/>
                    <a:lstStyle/>
                    <a:p>
                      <a:pPr>
                        <a:lnSpc>
                          <a:spcPct val="200000"/>
                        </a:lnSpc>
                        <a:spcAft>
                          <a:spcPts val="0"/>
                        </a:spcAft>
                      </a:pPr>
                      <a:r>
                        <a:rPr lang="en-US" sz="1200">
                          <a:solidFill>
                            <a:schemeClr val="bg1"/>
                          </a:solidFill>
                          <a:effectLst/>
                          <a:latin typeface="Times New Roman"/>
                          <a:ea typeface="Calibri"/>
                          <a:cs typeface="Mangal"/>
                        </a:rPr>
                        <a:t>Normal</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41</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64.2</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IN"/>
                    </a:p>
                  </a:txBody>
                  <a:tcPr/>
                </a:tc>
                <a:tc>
                  <a:txBody>
                    <a:bodyPr/>
                    <a:lstStyle/>
                    <a:p>
                      <a:pPr>
                        <a:lnSpc>
                          <a:spcPct val="200000"/>
                        </a:lnSpc>
                        <a:spcAft>
                          <a:spcPts val="0"/>
                        </a:spcAft>
                      </a:pPr>
                      <a:r>
                        <a:rPr lang="en-US" sz="1200">
                          <a:solidFill>
                            <a:schemeClr val="bg1"/>
                          </a:solidFill>
                          <a:effectLst/>
                          <a:latin typeface="Times New Roman"/>
                          <a:ea typeface="Calibri"/>
                          <a:cs typeface="Mangal"/>
                        </a:rPr>
                        <a:t>Overweight</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14</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21.9</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vMerge="1">
                  <a:txBody>
                    <a:bodyPr/>
                    <a:lstStyle/>
                    <a:p>
                      <a:endParaRPr lang="en-IN"/>
                    </a:p>
                  </a:txBody>
                  <a:tcPr/>
                </a:tc>
                <a:tc>
                  <a:txBody>
                    <a:bodyPr/>
                    <a:lstStyle/>
                    <a:p>
                      <a:pPr>
                        <a:lnSpc>
                          <a:spcPct val="200000"/>
                        </a:lnSpc>
                        <a:spcAft>
                          <a:spcPts val="0"/>
                        </a:spcAft>
                      </a:pPr>
                      <a:r>
                        <a:rPr lang="en-US" sz="1200">
                          <a:solidFill>
                            <a:schemeClr val="bg1"/>
                          </a:solidFill>
                          <a:effectLst/>
                          <a:latin typeface="Times New Roman"/>
                          <a:ea typeface="Calibri"/>
                          <a:cs typeface="Mangal"/>
                        </a:rPr>
                        <a:t>Obese</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1</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1.6</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6555">
                <a:tc rowSpan="2">
                  <a:txBody>
                    <a:bodyPr/>
                    <a:lstStyle/>
                    <a:p>
                      <a:pPr>
                        <a:lnSpc>
                          <a:spcPct val="200000"/>
                        </a:lnSpc>
                        <a:spcAft>
                          <a:spcPts val="0"/>
                        </a:spcAft>
                      </a:pPr>
                      <a:r>
                        <a:rPr lang="en-US" sz="1200">
                          <a:solidFill>
                            <a:schemeClr val="bg1"/>
                          </a:solidFill>
                          <a:effectLst/>
                          <a:latin typeface="Times New Roman"/>
                          <a:ea typeface="Calibri"/>
                          <a:cs typeface="Mangal"/>
                        </a:rPr>
                        <a:t>Waist-Hip Ratio </a:t>
                      </a:r>
                      <a:endParaRPr lang="en-IN" sz="1100">
                        <a:solidFill>
                          <a:schemeClr val="bg1"/>
                        </a:solidFill>
                        <a:effectLst/>
                        <a:latin typeface="Calibri"/>
                        <a:ea typeface="Calibri"/>
                        <a:cs typeface="Mangal"/>
                      </a:endParaRPr>
                    </a:p>
                    <a:p>
                      <a:pPr>
                        <a:lnSpc>
                          <a:spcPct val="200000"/>
                        </a:lnSpc>
                        <a:spcAft>
                          <a:spcPts val="0"/>
                        </a:spcAft>
                      </a:pPr>
                      <a:r>
                        <a:rPr lang="en-US" sz="1200">
                          <a:solidFill>
                            <a:schemeClr val="bg1"/>
                          </a:solidFill>
                          <a:effectLst/>
                          <a:latin typeface="Times New Roman"/>
                          <a:ea typeface="Calibri"/>
                          <a:cs typeface="Mangal"/>
                        </a:rPr>
                        <a:t>(Male =13)</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Low risk</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11</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84.6</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IN"/>
                    </a:p>
                  </a:txBody>
                  <a:tcPr/>
                </a:tc>
                <a:tc>
                  <a:txBody>
                    <a:bodyPr/>
                    <a:lstStyle/>
                    <a:p>
                      <a:pPr>
                        <a:lnSpc>
                          <a:spcPct val="200000"/>
                        </a:lnSpc>
                        <a:spcAft>
                          <a:spcPts val="0"/>
                        </a:spcAft>
                      </a:pPr>
                      <a:r>
                        <a:rPr lang="en-US" sz="1200">
                          <a:solidFill>
                            <a:schemeClr val="bg1"/>
                          </a:solidFill>
                          <a:effectLst/>
                          <a:latin typeface="Times New Roman"/>
                          <a:ea typeface="Calibri"/>
                          <a:cs typeface="Mangal"/>
                        </a:rPr>
                        <a:t>High risk</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2</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dirty="0">
                          <a:solidFill>
                            <a:schemeClr val="bg1"/>
                          </a:solidFill>
                          <a:effectLst/>
                          <a:latin typeface="Times New Roman"/>
                          <a:ea typeface="Calibri"/>
                          <a:cs typeface="Mangal"/>
                        </a:rPr>
                        <a:t>15.4</a:t>
                      </a:r>
                      <a:endParaRPr lang="en-IN" sz="1100" dirty="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extBox 3"/>
          <p:cNvSpPr txBox="1"/>
          <p:nvPr/>
        </p:nvSpPr>
        <p:spPr>
          <a:xfrm>
            <a:off x="6993924" y="1828801"/>
            <a:ext cx="4460789" cy="3970318"/>
          </a:xfrm>
          <a:prstGeom prst="rect">
            <a:avLst/>
          </a:prstGeom>
          <a:noFill/>
        </p:spPr>
        <p:txBody>
          <a:bodyPr wrap="square" rtlCol="0">
            <a:spAutoFit/>
          </a:bodyPr>
          <a:lstStyle/>
          <a:p>
            <a:r>
              <a:rPr lang="en-US" dirty="0">
                <a:solidFill>
                  <a:schemeClr val="bg1"/>
                </a:solidFill>
              </a:rPr>
              <a:t>All students were made to take the anthropometric measurements of at least four participants. Table 3 shows the anthropometric measurements and blood pressure of study participants. BMI of eight participants was less than 18.5 kg/m</a:t>
            </a:r>
            <a:r>
              <a:rPr lang="en-US" baseline="30000" dirty="0">
                <a:solidFill>
                  <a:schemeClr val="bg1"/>
                </a:solidFill>
              </a:rPr>
              <a:t>2</a:t>
            </a:r>
            <a:r>
              <a:rPr lang="en-US" dirty="0">
                <a:solidFill>
                  <a:schemeClr val="bg1"/>
                </a:solidFill>
              </a:rPr>
              <a:t> (classified as thin), 14 were pre-obese (18.5 – 24.9 kg/m</a:t>
            </a:r>
            <a:r>
              <a:rPr lang="en-US" baseline="30000" dirty="0">
                <a:solidFill>
                  <a:schemeClr val="bg1"/>
                </a:solidFill>
              </a:rPr>
              <a:t>2</a:t>
            </a:r>
            <a:r>
              <a:rPr lang="en-US" dirty="0">
                <a:solidFill>
                  <a:schemeClr val="bg1"/>
                </a:solidFill>
              </a:rPr>
              <a:t>). There was only one participant who was obese with BMI more than 30kg/m</a:t>
            </a:r>
            <a:r>
              <a:rPr lang="en-US" baseline="30000" dirty="0">
                <a:solidFill>
                  <a:schemeClr val="bg1"/>
                </a:solidFill>
              </a:rPr>
              <a:t>2</a:t>
            </a:r>
            <a:r>
              <a:rPr lang="en-US" dirty="0">
                <a:solidFill>
                  <a:schemeClr val="bg1"/>
                </a:solidFill>
              </a:rPr>
              <a:t>. In terms of WHR, 8 female participants were classified as high risk with their WHR more than or equal to 0.85. </a:t>
            </a:r>
            <a:endParaRPr lang="en-IN" dirty="0">
              <a:solidFill>
                <a:schemeClr val="bg1"/>
              </a:solidFill>
            </a:endParaRPr>
          </a:p>
        </p:txBody>
      </p:sp>
    </p:spTree>
    <p:extLst>
      <p:ext uri="{BB962C8B-B14F-4D97-AF65-F5344CB8AC3E}">
        <p14:creationId xmlns:p14="http://schemas.microsoft.com/office/powerpoint/2010/main" xmlns="" val="22264506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3" name="Table 2"/>
          <p:cNvGraphicFramePr>
            <a:graphicFrameLocks noGrp="1"/>
          </p:cNvGraphicFramePr>
          <p:nvPr>
            <p:extLst>
              <p:ext uri="{D42A27DB-BD31-4B8C-83A1-F6EECF244321}">
                <p14:modId xmlns:p14="http://schemas.microsoft.com/office/powerpoint/2010/main" xmlns="" val="1143681844"/>
              </p:ext>
            </p:extLst>
          </p:nvPr>
        </p:nvGraphicFramePr>
        <p:xfrm>
          <a:off x="658410" y="1836236"/>
          <a:ext cx="6080760" cy="2926080"/>
        </p:xfrm>
        <a:graphic>
          <a:graphicData uri="http://schemas.openxmlformats.org/drawingml/2006/table">
            <a:tbl>
              <a:tblPr firstRow="1" firstCol="1" bandRow="1"/>
              <a:tblGrid>
                <a:gridCol w="1954530"/>
                <a:gridCol w="1657350"/>
                <a:gridCol w="1314450"/>
                <a:gridCol w="1154430"/>
              </a:tblGrid>
              <a:tr h="0">
                <a:tc rowSpan="2">
                  <a:txBody>
                    <a:bodyPr/>
                    <a:lstStyle/>
                    <a:p>
                      <a:pPr>
                        <a:lnSpc>
                          <a:spcPct val="200000"/>
                        </a:lnSpc>
                        <a:spcAft>
                          <a:spcPts val="0"/>
                        </a:spcAft>
                      </a:pPr>
                      <a:r>
                        <a:rPr lang="en-US" sz="1200">
                          <a:solidFill>
                            <a:schemeClr val="bg1"/>
                          </a:solidFill>
                          <a:effectLst/>
                          <a:latin typeface="Times New Roman"/>
                          <a:ea typeface="Calibri"/>
                          <a:cs typeface="Mangal"/>
                        </a:rPr>
                        <a:t>Waist-Hip Ratio </a:t>
                      </a:r>
                      <a:endParaRPr lang="en-IN" sz="1100">
                        <a:solidFill>
                          <a:schemeClr val="bg1"/>
                        </a:solidFill>
                        <a:effectLst/>
                        <a:latin typeface="Calibri"/>
                        <a:ea typeface="Calibri"/>
                        <a:cs typeface="Mangal"/>
                      </a:endParaRPr>
                    </a:p>
                    <a:p>
                      <a:pPr>
                        <a:lnSpc>
                          <a:spcPct val="200000"/>
                        </a:lnSpc>
                        <a:spcAft>
                          <a:spcPts val="0"/>
                        </a:spcAft>
                      </a:pPr>
                      <a:r>
                        <a:rPr lang="en-US" sz="1200">
                          <a:solidFill>
                            <a:schemeClr val="bg1"/>
                          </a:solidFill>
                          <a:effectLst/>
                          <a:latin typeface="Times New Roman"/>
                          <a:ea typeface="Calibri"/>
                          <a:cs typeface="Mangal"/>
                        </a:rPr>
                        <a:t>(Females =52)</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Low risk</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44</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84.6</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IN"/>
                    </a:p>
                  </a:txBody>
                  <a:tcPr/>
                </a:tc>
                <a:tc>
                  <a:txBody>
                    <a:bodyPr/>
                    <a:lstStyle/>
                    <a:p>
                      <a:pPr>
                        <a:lnSpc>
                          <a:spcPct val="200000"/>
                        </a:lnSpc>
                        <a:spcAft>
                          <a:spcPts val="0"/>
                        </a:spcAft>
                      </a:pPr>
                      <a:r>
                        <a:rPr lang="en-US" sz="1200">
                          <a:solidFill>
                            <a:schemeClr val="bg1"/>
                          </a:solidFill>
                          <a:effectLst/>
                          <a:latin typeface="Times New Roman"/>
                          <a:ea typeface="Calibri"/>
                          <a:cs typeface="Mangal"/>
                        </a:rPr>
                        <a:t>High risk</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8</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15.4</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rowSpan="4">
                  <a:txBody>
                    <a:bodyPr/>
                    <a:lstStyle/>
                    <a:p>
                      <a:pPr>
                        <a:lnSpc>
                          <a:spcPct val="200000"/>
                        </a:lnSpc>
                        <a:spcAft>
                          <a:spcPts val="0"/>
                        </a:spcAft>
                      </a:pPr>
                      <a:r>
                        <a:rPr lang="en-US" sz="1200">
                          <a:solidFill>
                            <a:schemeClr val="bg1"/>
                          </a:solidFill>
                          <a:effectLst/>
                          <a:latin typeface="Times New Roman"/>
                          <a:ea typeface="Calibri"/>
                          <a:cs typeface="Mangal"/>
                        </a:rPr>
                        <a:t>Blood Pressure (JNC 7)</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Normal</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47</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72.3</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IN"/>
                    </a:p>
                  </a:txBody>
                  <a:tcPr/>
                </a:tc>
                <a:tc>
                  <a:txBody>
                    <a:bodyPr/>
                    <a:lstStyle/>
                    <a:p>
                      <a:pPr>
                        <a:lnSpc>
                          <a:spcPct val="200000"/>
                        </a:lnSpc>
                        <a:spcAft>
                          <a:spcPts val="0"/>
                        </a:spcAft>
                      </a:pPr>
                      <a:r>
                        <a:rPr lang="en-US" sz="1200">
                          <a:solidFill>
                            <a:schemeClr val="bg1"/>
                          </a:solidFill>
                          <a:effectLst/>
                          <a:latin typeface="Times New Roman"/>
                          <a:ea typeface="Calibri"/>
                          <a:cs typeface="Mangal"/>
                        </a:rPr>
                        <a:t>Pre Hypertension</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13</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20.0</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IN"/>
                    </a:p>
                  </a:txBody>
                  <a:tcPr/>
                </a:tc>
                <a:tc>
                  <a:txBody>
                    <a:bodyPr/>
                    <a:lstStyle/>
                    <a:p>
                      <a:pPr>
                        <a:lnSpc>
                          <a:spcPct val="200000"/>
                        </a:lnSpc>
                        <a:spcAft>
                          <a:spcPts val="0"/>
                        </a:spcAft>
                      </a:pPr>
                      <a:r>
                        <a:rPr lang="en-US" sz="1200">
                          <a:solidFill>
                            <a:schemeClr val="bg1"/>
                          </a:solidFill>
                          <a:effectLst/>
                          <a:latin typeface="Times New Roman"/>
                          <a:ea typeface="Calibri"/>
                          <a:cs typeface="Mangal"/>
                        </a:rPr>
                        <a:t>Stage 1 Hypertension</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4</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6.2</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IN"/>
                    </a:p>
                  </a:txBody>
                  <a:tcPr/>
                </a:tc>
                <a:tc>
                  <a:txBody>
                    <a:bodyPr/>
                    <a:lstStyle/>
                    <a:p>
                      <a:pPr>
                        <a:lnSpc>
                          <a:spcPct val="200000"/>
                        </a:lnSpc>
                        <a:spcAft>
                          <a:spcPts val="0"/>
                        </a:spcAft>
                      </a:pPr>
                      <a:r>
                        <a:rPr lang="en-US" sz="1200">
                          <a:solidFill>
                            <a:schemeClr val="bg1"/>
                          </a:solidFill>
                          <a:effectLst/>
                          <a:latin typeface="Times New Roman"/>
                          <a:ea typeface="Calibri"/>
                          <a:cs typeface="Mangal"/>
                        </a:rPr>
                        <a:t>Stage 2 Hypertension</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1</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1.5</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rowSpan="2">
                  <a:txBody>
                    <a:bodyPr/>
                    <a:lstStyle/>
                    <a:p>
                      <a:pPr>
                        <a:lnSpc>
                          <a:spcPct val="200000"/>
                        </a:lnSpc>
                        <a:spcAft>
                          <a:spcPts val="0"/>
                        </a:spcAft>
                      </a:pPr>
                      <a:r>
                        <a:rPr lang="en-US" sz="1200">
                          <a:solidFill>
                            <a:schemeClr val="bg1"/>
                          </a:solidFill>
                          <a:effectLst/>
                          <a:latin typeface="Times New Roman"/>
                          <a:ea typeface="Calibri"/>
                          <a:cs typeface="Mangal"/>
                        </a:rPr>
                        <a:t>Self reported NCDs</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Diabetes</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6</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9.2</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IN"/>
                    </a:p>
                  </a:txBody>
                  <a:tcPr/>
                </a:tc>
                <a:tc>
                  <a:txBody>
                    <a:bodyPr/>
                    <a:lstStyle/>
                    <a:p>
                      <a:pPr>
                        <a:lnSpc>
                          <a:spcPct val="200000"/>
                        </a:lnSpc>
                        <a:spcAft>
                          <a:spcPts val="0"/>
                        </a:spcAft>
                      </a:pPr>
                      <a:r>
                        <a:rPr lang="en-US" sz="1200" dirty="0">
                          <a:solidFill>
                            <a:schemeClr val="bg1"/>
                          </a:solidFill>
                          <a:effectLst/>
                          <a:latin typeface="Times New Roman"/>
                          <a:ea typeface="Calibri"/>
                          <a:cs typeface="Mangal"/>
                        </a:rPr>
                        <a:t>Hypertension</a:t>
                      </a:r>
                      <a:endParaRPr lang="en-IN" sz="1100" dirty="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solidFill>
                            <a:schemeClr val="bg1"/>
                          </a:solidFill>
                          <a:effectLst/>
                          <a:latin typeface="Times New Roman"/>
                          <a:ea typeface="Calibri"/>
                          <a:cs typeface="Mangal"/>
                        </a:rPr>
                        <a:t>5</a:t>
                      </a:r>
                      <a:endParaRPr lang="en-IN" sz="110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dirty="0">
                          <a:solidFill>
                            <a:schemeClr val="bg1"/>
                          </a:solidFill>
                          <a:effectLst/>
                          <a:latin typeface="Times New Roman"/>
                          <a:ea typeface="Calibri"/>
                          <a:cs typeface="Mangal"/>
                        </a:rPr>
                        <a:t>7.7</a:t>
                      </a:r>
                      <a:endParaRPr lang="en-IN" sz="1100" dirty="0">
                        <a:solidFill>
                          <a:schemeClr val="bg1"/>
                        </a:solidFill>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1"/>
          <p:cNvSpPr>
            <a:spLocks noChangeArrowheads="1"/>
          </p:cNvSpPr>
          <p:nvPr/>
        </p:nvSpPr>
        <p:spPr bwMode="auto">
          <a:xfrm>
            <a:off x="621657" y="4694408"/>
            <a:ext cx="447911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NCD= Non-communicable diseases; JNC= Joint National Committee</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sp>
        <p:nvSpPr>
          <p:cNvPr id="5" name="TextBox 4"/>
          <p:cNvSpPr txBox="1"/>
          <p:nvPr/>
        </p:nvSpPr>
        <p:spPr>
          <a:xfrm>
            <a:off x="7302843" y="1832086"/>
            <a:ext cx="4102443" cy="3139321"/>
          </a:xfrm>
          <a:prstGeom prst="rect">
            <a:avLst/>
          </a:prstGeom>
          <a:noFill/>
        </p:spPr>
        <p:txBody>
          <a:bodyPr wrap="square" rtlCol="0">
            <a:spAutoFit/>
          </a:bodyPr>
          <a:lstStyle/>
          <a:p>
            <a:r>
              <a:rPr lang="en-US" dirty="0">
                <a:solidFill>
                  <a:schemeClr val="bg1"/>
                </a:solidFill>
              </a:rPr>
              <a:t>On the other hand, only one male participant of 13 enrolled had a high risk for NCDs due to WHR ≥ 1. Blood pressure was recorded in the sitting position in the right arm to the nearest two mm Hg using mercury sphygmomanometer. Two readings were taken and mean of the two was taken as the blood pressure.</a:t>
            </a:r>
            <a:endParaRPr lang="en-IN" dirty="0">
              <a:solidFill>
                <a:schemeClr val="bg1"/>
              </a:solidFill>
            </a:endParaRPr>
          </a:p>
        </p:txBody>
      </p:sp>
    </p:spTree>
    <p:extLst>
      <p:ext uri="{BB962C8B-B14F-4D97-AF65-F5344CB8AC3E}">
        <p14:creationId xmlns:p14="http://schemas.microsoft.com/office/powerpoint/2010/main" xmlns="" val="17601891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Thirteen participants were identified as having pre-hypertension, four had stage-1 hypertension and one participant had stage-2 hypertension at the time of survey. Of 65 participants, six were known cases of diabetes and of these five also had co-existing hypertension (Table 3).</a:t>
            </a:r>
            <a:endParaRPr lang="en-IN" dirty="0"/>
          </a:p>
          <a:p>
            <a:r>
              <a:rPr lang="en-US" dirty="0"/>
              <a:t>Health education and prevention </a:t>
            </a:r>
            <a:endParaRPr lang="en-IN" dirty="0"/>
          </a:p>
          <a:p>
            <a:r>
              <a:rPr lang="en-US" dirty="0"/>
              <a:t>All the participants were given relevant health education after the screening and risk assessment. </a:t>
            </a:r>
            <a:endParaRPr lang="en-IN" dirty="0"/>
          </a:p>
          <a:p>
            <a:r>
              <a:rPr lang="en-US" dirty="0"/>
              <a:t/>
            </a:r>
            <a:br>
              <a:rPr lang="en-US" dirty="0"/>
            </a:br>
            <a:endParaRPr lang="en-IN" dirty="0"/>
          </a:p>
        </p:txBody>
      </p:sp>
      <p:sp>
        <p:nvSpPr>
          <p:cNvPr id="3" name="Title 2"/>
          <p:cNvSpPr>
            <a:spLocks noGrp="1"/>
          </p:cNvSpPr>
          <p:nvPr>
            <p:ph type="title"/>
          </p:nvPr>
        </p:nvSpPr>
        <p:spPr/>
        <p:txBody>
          <a:bodyPr/>
          <a:lstStyle/>
          <a:p>
            <a:r>
              <a:rPr lang="en-IN" dirty="0" smtClean="0"/>
              <a:t>NCDs Screened</a:t>
            </a:r>
            <a:endParaRPr lang="en-IN" dirty="0"/>
          </a:p>
        </p:txBody>
      </p:sp>
    </p:spTree>
    <p:extLst>
      <p:ext uri="{BB962C8B-B14F-4D97-AF65-F5344CB8AC3E}">
        <p14:creationId xmlns:p14="http://schemas.microsoft.com/office/powerpoint/2010/main" xmlns="" val="23103903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dirty="0" smtClean="0"/>
              <a:t>The </a:t>
            </a:r>
            <a:r>
              <a:rPr lang="en-US" dirty="0"/>
              <a:t>present study screened the workers in a medical college with the help of undergraduate medical students. It turned out as a mutually beneficial exercise with students gaining basic research and technical skills and workers getting NCD screening under supervision of faculty members within their workplace. With more than 52,000 students in more than 400 medical colleges (which is increasing every year), NCD screening and awareness </a:t>
            </a:r>
            <a:r>
              <a:rPr lang="en-US" dirty="0" err="1"/>
              <a:t>programmes</a:t>
            </a:r>
            <a:r>
              <a:rPr lang="en-US" dirty="0"/>
              <a:t> within institutions can bring a small but significant change in reducing the burden of NCDs. These can be integrated with such student research projects for a mutual benefit of students and participants.</a:t>
            </a:r>
            <a:endParaRPr lang="en-IN" dirty="0"/>
          </a:p>
          <a:p>
            <a:endParaRPr lang="en-IN" dirty="0"/>
          </a:p>
        </p:txBody>
      </p:sp>
      <p:sp>
        <p:nvSpPr>
          <p:cNvPr id="3" name="Title 2"/>
          <p:cNvSpPr>
            <a:spLocks noGrp="1"/>
          </p:cNvSpPr>
          <p:nvPr>
            <p:ph type="title"/>
          </p:nvPr>
        </p:nvSpPr>
        <p:spPr/>
        <p:txBody>
          <a:bodyPr/>
          <a:lstStyle/>
          <a:p>
            <a:r>
              <a:rPr lang="en-IN" dirty="0" smtClean="0"/>
              <a:t>Conclusion</a:t>
            </a:r>
            <a:endParaRPr lang="en-IN" dirty="0"/>
          </a:p>
        </p:txBody>
      </p:sp>
    </p:spTree>
    <p:extLst>
      <p:ext uri="{BB962C8B-B14F-4D97-AF65-F5344CB8AC3E}">
        <p14:creationId xmlns:p14="http://schemas.microsoft.com/office/powerpoint/2010/main" xmlns="" val="5598701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23026" y="-5391150"/>
            <a:ext cx="9982200" cy="4572000"/>
          </a:xfrm>
        </p:spPr>
        <p:txBody>
          <a:bodyPr/>
          <a:lstStyle/>
          <a:p>
            <a:endParaRPr lang="en-US"/>
          </a:p>
        </p:txBody>
      </p:sp>
      <p:sp>
        <p:nvSpPr>
          <p:cNvPr id="13" name="Title 12"/>
          <p:cNvSpPr>
            <a:spLocks noGrp="1"/>
          </p:cNvSpPr>
          <p:nvPr>
            <p:ph type="title"/>
            <p:extLst>
              <p:ext uri="{D42A27DB-BD31-4B8C-83A1-F6EECF244321}">
                <p14:modId xmlns:p14="http://schemas.microsoft.com/office/powerpoint/2010/main" xmlns="" val="219778358"/>
              </p:ext>
            </p:extLst>
          </p:nvPr>
        </p:nvSpPr>
        <p:spPr/>
        <p:txBody>
          <a:bodyPr/>
          <a:lstStyle/>
          <a:p>
            <a:r>
              <a:rPr lang="en-US" u="sng" dirty="0">
                <a:solidFill>
                  <a:schemeClr val="tx1"/>
                </a:solidFill>
              </a:rPr>
              <a:t>INTRODUCTION</a:t>
            </a:r>
          </a:p>
        </p:txBody>
      </p:sp>
      <p:sp>
        <p:nvSpPr>
          <p:cNvPr id="5" name="TextBox 4"/>
          <p:cNvSpPr txBox="1"/>
          <p:nvPr>
            <p:extLst>
              <p:ext uri="{D42A27DB-BD31-4B8C-83A1-F6EECF244321}">
                <p14:modId xmlns:p14="http://schemas.microsoft.com/office/powerpoint/2010/main" xmlns="" val="3310949262"/>
              </p:ext>
            </p:extLst>
          </p:nvPr>
        </p:nvSpPr>
        <p:spPr>
          <a:xfrm>
            <a:off x="597151" y="1485900"/>
            <a:ext cx="10996417"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2400" dirty="0">
                <a:latin typeface="Calibri"/>
                <a:cs typeface="Arial"/>
              </a:rPr>
              <a:t>The second half of the twentieth century has seen some major health transitions with increasing industrialization, urbanization and technology innovations. Among the many positive changes, the most globally pervasive change has been the rising burden of non-communicable diseases (NCDs). These are also referred to as “chronic diseases” </a:t>
            </a:r>
            <a:r>
              <a:rPr lang="en-US" sz="2400" dirty="0" err="1">
                <a:latin typeface="Calibri"/>
                <a:cs typeface="Arial"/>
              </a:rPr>
              <a:t>or</a:t>
            </a:r>
            <a:r>
              <a:rPr lang="en-US" sz="2400" dirty="0">
                <a:latin typeface="Calibri"/>
                <a:cs typeface="Arial"/>
              </a:rPr>
              <a:t> “lifestyle diseases”.</a:t>
            </a:r>
          </a:p>
          <a:p>
            <a:pPr marL="285750" indent="-285750">
              <a:buChar char="•"/>
            </a:pPr>
            <a:r>
              <a:rPr lang="en-US" sz="2400" dirty="0">
                <a:latin typeface="Calibri"/>
                <a:cs typeface="Arial"/>
              </a:rPr>
              <a:t> </a:t>
            </a:r>
            <a:r>
              <a:rPr lang="en-US" sz="2400" dirty="0" smtClean="0">
                <a:latin typeface="Calibri"/>
                <a:cs typeface="Arial"/>
              </a:rPr>
              <a:t>However </a:t>
            </a:r>
            <a:r>
              <a:rPr lang="en-US" sz="2400" dirty="0">
                <a:latin typeface="Calibri"/>
                <a:cs typeface="Arial"/>
              </a:rPr>
              <a:t>four main diseases dominate NCD mortality and morbidity: the cardiovascular diseases (including heart disease and stroke), diabetes mellitus, cancers and chronic respiratory diseases.1 India, like most developing countries is experiencing a rapid health transition with rising burden of NCD. According to a WHO report (2002), CVDs will be the largest cause of death and disability in India by 2020.</a:t>
            </a:r>
            <a:endParaRPr lang="en-US" sz="2400" dirty="0">
              <a:latin typeface="Calibri"/>
            </a:endParaRPr>
          </a:p>
          <a:p>
            <a:r>
              <a:rPr lang="en-US" sz="2400" dirty="0">
                <a:latin typeface="Calibri"/>
                <a:cs typeface="Arial"/>
              </a:rPr>
              <a:t>.</a:t>
            </a:r>
            <a:endParaRPr sz="2400" dirty="0">
              <a:latin typeface="Calibri"/>
            </a:endParaRPr>
          </a:p>
          <a:p>
            <a:pPr algn="ctr"/>
            <a:endParaRPr lang="en-US" sz="2400" dirty="0"/>
          </a:p>
        </p:txBody>
      </p:sp>
    </p:spTree>
    <p:extLst>
      <p:ext uri="{BB962C8B-B14F-4D97-AF65-F5344CB8AC3E}">
        <p14:creationId xmlns:p14="http://schemas.microsoft.com/office/powerpoint/2010/main" xmlns="" val="16542553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extLst>
              <p:ext uri="{D42A27DB-BD31-4B8C-83A1-F6EECF244321}">
                <p14:modId xmlns:p14="http://schemas.microsoft.com/office/powerpoint/2010/main" xmlns="" val="2214304032"/>
              </p:ext>
            </p:extLst>
          </p:nvPr>
        </p:nvSpPr>
        <p:spPr>
          <a:xfrm>
            <a:off x="597243" y="926758"/>
            <a:ext cx="10972800" cy="5129962"/>
          </a:xfrm>
        </p:spPr>
        <p:txBody>
          <a:bodyPr vert="horz" lIns="0" tIns="45720" rIns="0" bIns="45720" rtlCol="0" anchor="t">
            <a:normAutofit/>
          </a:bodyPr>
          <a:lstStyle/>
          <a:p>
            <a:pPr marL="0" indent="0">
              <a:buNone/>
            </a:pPr>
            <a:r>
              <a:rPr lang="en-US" sz="2400" dirty="0">
                <a:latin typeface="Calibri"/>
                <a:cs typeface="Arial"/>
              </a:rPr>
              <a:t>An important way to deal with this rising problem is improvement in health literacy and awareness directed towards modifiable risk factors. There are five components of health literacy as identified by the Canadian Council for Learning which include </a:t>
            </a:r>
            <a:endParaRPr lang="en-US" dirty="0"/>
          </a:p>
          <a:p>
            <a:r>
              <a:rPr lang="en-US" sz="2400" dirty="0">
                <a:latin typeface="Calibri"/>
                <a:cs typeface="Arial"/>
              </a:rPr>
              <a:t>health promotion</a:t>
            </a:r>
          </a:p>
          <a:p>
            <a:r>
              <a:rPr lang="en-US" sz="2400" dirty="0">
                <a:latin typeface="Calibri"/>
                <a:cs typeface="Arial"/>
              </a:rPr>
              <a:t> health protection</a:t>
            </a:r>
          </a:p>
          <a:p>
            <a:r>
              <a:rPr lang="en-US" sz="2400" dirty="0">
                <a:latin typeface="Calibri"/>
                <a:cs typeface="Arial"/>
              </a:rPr>
              <a:t>disease prevention</a:t>
            </a:r>
            <a:endParaRPr dirty="0"/>
          </a:p>
          <a:p>
            <a:r>
              <a:rPr lang="en-US" sz="2400" dirty="0" smtClean="0">
                <a:latin typeface="Calibri"/>
                <a:cs typeface="Arial"/>
              </a:rPr>
              <a:t>health care </a:t>
            </a:r>
          </a:p>
          <a:p>
            <a:r>
              <a:rPr lang="en-US" sz="2400" dirty="0" smtClean="0">
                <a:latin typeface="Calibri"/>
                <a:cs typeface="Arial"/>
              </a:rPr>
              <a:t> navigation</a:t>
            </a:r>
            <a:r>
              <a:rPr lang="en-US" dirty="0" smtClean="0">
                <a:latin typeface="+mn-ea"/>
                <a:cs typeface="+mn-ea"/>
              </a:rPr>
              <a:t/>
            </a:r>
            <a:br>
              <a:rPr lang="en-US" dirty="0" smtClean="0">
                <a:latin typeface="+mn-ea"/>
                <a:cs typeface="+mn-ea"/>
              </a:rPr>
            </a:br>
            <a:r>
              <a:rPr lang="en-US" sz="2400" dirty="0" smtClean="0">
                <a:latin typeface="Calibri"/>
                <a:cs typeface="Arial"/>
              </a:rPr>
              <a:t> </a:t>
            </a:r>
            <a:r>
              <a:rPr lang="en-US" dirty="0" smtClean="0">
                <a:latin typeface="+mn-ea"/>
                <a:cs typeface="+mn-ea"/>
              </a:rPr>
              <a:t/>
            </a:r>
            <a:br>
              <a:rPr lang="en-US" dirty="0" smtClean="0">
                <a:latin typeface="+mn-ea"/>
                <a:cs typeface="+mn-ea"/>
              </a:rPr>
            </a:br>
            <a:r>
              <a:rPr lang="en-US" dirty="0" smtClean="0">
                <a:latin typeface="+mn-ea"/>
                <a:cs typeface="+mn-ea"/>
              </a:rPr>
              <a:t/>
            </a:r>
            <a:br>
              <a:rPr lang="en-US" dirty="0" smtClean="0">
                <a:latin typeface="+mn-ea"/>
                <a:cs typeface="+mn-ea"/>
              </a:rPr>
            </a:br>
            <a:endParaRPr lang="en-US" sz="2400" dirty="0" smtClean="0">
              <a:latin typeface="Calibri"/>
              <a:cs typeface="Arial"/>
            </a:endParaRPr>
          </a:p>
          <a:p>
            <a:pPr>
              <a:buChar char="•"/>
            </a:pPr>
            <a:endParaRPr lang="en-US" dirty="0"/>
          </a:p>
        </p:txBody>
      </p:sp>
    </p:spTree>
    <p:extLst>
      <p:ext uri="{BB962C8B-B14F-4D97-AF65-F5344CB8AC3E}">
        <p14:creationId xmlns:p14="http://schemas.microsoft.com/office/powerpoint/2010/main" xmlns="" val="21457264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xmlns="" val="1361059807"/>
              </p:ext>
            </p:extLst>
          </p:nvPr>
        </p:nvGraphicFramePr>
        <p:xfrm>
          <a:off x="-1056753" y="5353050"/>
          <a:ext cx="196850" cy="79375"/>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extLst>
              <p:ext uri="{D42A27DB-BD31-4B8C-83A1-F6EECF244321}">
                <p14:modId xmlns:p14="http://schemas.microsoft.com/office/powerpoint/2010/main" xmlns="" val="4068724056"/>
              </p:ext>
            </p:extLst>
          </p:nvPr>
        </p:nvSpPr>
        <p:spPr/>
        <p:txBody>
          <a:bodyPr/>
          <a:lstStyle/>
          <a:p>
            <a:r>
              <a:rPr lang="en-US" u="sng" dirty="0">
                <a:solidFill>
                  <a:schemeClr val="tx1"/>
                </a:solidFill>
              </a:rPr>
              <a:t>BACKGROUND</a:t>
            </a:r>
          </a:p>
        </p:txBody>
      </p:sp>
      <p:sp>
        <p:nvSpPr>
          <p:cNvPr id="3" name="TextBox 2"/>
          <p:cNvSpPr txBox="1"/>
          <p:nvPr>
            <p:extLst>
              <p:ext uri="{D42A27DB-BD31-4B8C-83A1-F6EECF244321}">
                <p14:modId xmlns:p14="http://schemas.microsoft.com/office/powerpoint/2010/main" xmlns="" val="3011030235"/>
              </p:ext>
            </p:extLst>
          </p:nvPr>
        </p:nvSpPr>
        <p:spPr>
          <a:xfrm>
            <a:off x="1108075" y="1627188"/>
            <a:ext cx="9994266" cy="34163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2400" dirty="0">
                <a:latin typeface="Calibri"/>
                <a:cs typeface="Arial"/>
              </a:rPr>
              <a:t>India has more than 400 medical colleges for undergraduate medical training in India with more than 52,000 students studying at a time</a:t>
            </a:r>
            <a:r>
              <a:rPr lang="en-US" sz="2400" dirty="0" smtClean="0">
                <a:latin typeface="Calibri"/>
                <a:cs typeface="Arial"/>
              </a:rPr>
              <a:t>. </a:t>
            </a:r>
            <a:r>
              <a:rPr lang="en-US" sz="2400" dirty="0">
                <a:latin typeface="Calibri"/>
                <a:cs typeface="Arial"/>
              </a:rPr>
              <a:t>These are the institutions that require a huge number of non-teaching staff for efficient and smooth functioning ranging from 100 to 200 or even more. </a:t>
            </a:r>
            <a:r>
              <a:rPr lang="en-US" sz="2400" dirty="0">
                <a:latin typeface="Calibri"/>
              </a:rPr>
              <a:t> </a:t>
            </a:r>
          </a:p>
          <a:p>
            <a:endParaRPr lang="en-US" sz="2400" dirty="0">
              <a:latin typeface="Calibri"/>
              <a:cs typeface="Arial"/>
            </a:endParaRPr>
          </a:p>
          <a:p>
            <a:pPr marL="285750" indent="-285750">
              <a:buChar char="•"/>
            </a:pPr>
            <a:r>
              <a:rPr lang="en-US" sz="2400" dirty="0">
                <a:latin typeface="Calibri"/>
                <a:cs typeface="Arial"/>
              </a:rPr>
              <a:t>We planned a student research activity in the department of preventive medicine in our medical college, involving screening of non-teaching staff followed by interactive sessions for health education and risk modification. </a:t>
            </a:r>
            <a:r>
              <a:rPr lang="en-US" sz="2400" dirty="0">
                <a:latin typeface="Calibri"/>
              </a:rPr>
              <a:t> </a:t>
            </a:r>
          </a:p>
          <a:p>
            <a:pPr marL="285750" indent="-285750">
              <a:buChar char="•"/>
            </a:pPr>
            <a:endParaRPr lang="en-US" sz="2400" dirty="0">
              <a:latin typeface="Calibri"/>
            </a:endParaRPr>
          </a:p>
        </p:txBody>
      </p:sp>
    </p:spTree>
    <p:extLst>
      <p:ext uri="{BB962C8B-B14F-4D97-AF65-F5344CB8AC3E}">
        <p14:creationId xmlns:p14="http://schemas.microsoft.com/office/powerpoint/2010/main" xmlns="" val="40102786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extLst>
              <p:ext uri="{D42A27DB-BD31-4B8C-83A1-F6EECF244321}">
                <p14:modId xmlns:p14="http://schemas.microsoft.com/office/powerpoint/2010/main" xmlns="" val="2215546095"/>
              </p:ext>
            </p:extLst>
          </p:nvPr>
        </p:nvSpPr>
        <p:spPr>
          <a:xfrm>
            <a:off x="1104900" y="1600200"/>
            <a:ext cx="9943196" cy="4572000"/>
          </a:xfrm>
        </p:spPr>
        <p:txBody>
          <a:bodyPr vert="horz" lIns="0" tIns="45720" rIns="0" bIns="45720" rtlCol="0" anchor="t">
            <a:normAutofit/>
          </a:bodyPr>
          <a:lstStyle/>
          <a:p>
            <a:r>
              <a:rPr lang="en-US" sz="2400" dirty="0" smtClean="0">
                <a:solidFill>
                  <a:schemeClr val="bg1"/>
                </a:solidFill>
              </a:rPr>
              <a:t>This </a:t>
            </a:r>
            <a:r>
              <a:rPr lang="en-US" sz="2400" dirty="0">
                <a:solidFill>
                  <a:schemeClr val="bg1"/>
                </a:solidFill>
              </a:rPr>
              <a:t>was done with the dual objectives of inculcating research skills in the students as well as screening and awareness generation of support staff or non-teaching staff working around them. It generally involves a short and feasible research question that can be completed within stipulated time of the attachment.</a:t>
            </a:r>
            <a:r>
              <a:rPr lang="en-US" sz="2400" dirty="0" smtClean="0">
                <a:solidFill>
                  <a:schemeClr val="bg1"/>
                </a:solidFill>
                <a:latin typeface="Calibri"/>
                <a:cs typeface="Arial"/>
              </a:rPr>
              <a:t>as </a:t>
            </a:r>
            <a:r>
              <a:rPr lang="en-US" sz="2400" dirty="0">
                <a:solidFill>
                  <a:schemeClr val="bg1"/>
                </a:solidFill>
                <a:latin typeface="Calibri"/>
                <a:cs typeface="Arial"/>
              </a:rPr>
              <a:t>done with the dual objectives of inculcating research skills in the students as well as screening and awareness generation of support staff or non-teaching staff working around them. It generally involves a short and feasible research question that can be completed within stipulated time of the attachment.</a:t>
            </a:r>
            <a:endParaRPr lang="en-US" sz="2400" dirty="0">
              <a:solidFill>
                <a:schemeClr val="bg1"/>
              </a:solidFill>
              <a:latin typeface="Calibri"/>
            </a:endParaRPr>
          </a:p>
          <a:p>
            <a:endParaRPr lang="en-US" sz="2400" dirty="0">
              <a:solidFill>
                <a:schemeClr val="bg1"/>
              </a:solidFill>
              <a:latin typeface="Arial"/>
              <a:cs typeface="Arial"/>
            </a:endParaRPr>
          </a:p>
          <a:p>
            <a:endParaRPr lang="en-US" dirty="0">
              <a:solidFill>
                <a:schemeClr val="bg1"/>
              </a:solidFill>
            </a:endParaRPr>
          </a:p>
        </p:txBody>
      </p:sp>
      <p:sp>
        <p:nvSpPr>
          <p:cNvPr id="5" name="Content Placeholder 4"/>
          <p:cNvSpPr>
            <a:spLocks noGrp="1"/>
          </p:cNvSpPr>
          <p:nvPr>
            <p:ph sz="half" idx="2"/>
          </p:nvPr>
        </p:nvSpPr>
        <p:spPr>
          <a:xfrm flipH="1" flipV="1">
            <a:off x="13204651" y="1228725"/>
            <a:ext cx="696191" cy="635061"/>
          </a:xfrm>
        </p:spPr>
        <p:txBody>
          <a:bodyPr/>
          <a:lstStyle/>
          <a:p>
            <a:endParaRPr lang="en-US"/>
          </a:p>
        </p:txBody>
      </p:sp>
      <p:sp>
        <p:nvSpPr>
          <p:cNvPr id="2" name="Title 1"/>
          <p:cNvSpPr>
            <a:spLocks noGrp="1"/>
          </p:cNvSpPr>
          <p:nvPr>
            <p:ph type="title"/>
            <p:extLst>
              <p:ext uri="{D42A27DB-BD31-4B8C-83A1-F6EECF244321}">
                <p14:modId xmlns:p14="http://schemas.microsoft.com/office/powerpoint/2010/main" xmlns="" val="2161020615"/>
              </p:ext>
            </p:extLst>
          </p:nvPr>
        </p:nvSpPr>
        <p:spPr/>
        <p:txBody>
          <a:bodyPr/>
          <a:lstStyle/>
          <a:p>
            <a:r>
              <a:rPr lang="en-US" dirty="0"/>
              <a:t>OBJECTIVES</a:t>
            </a:r>
          </a:p>
        </p:txBody>
      </p:sp>
    </p:spTree>
    <p:extLst>
      <p:ext uri="{BB962C8B-B14F-4D97-AF65-F5344CB8AC3E}">
        <p14:creationId xmlns:p14="http://schemas.microsoft.com/office/powerpoint/2010/main" xmlns="" val="28537884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2161559593"/>
              </p:ext>
            </p:extLst>
          </p:nvPr>
        </p:nvGraphicFramePr>
        <p:xfrm>
          <a:off x="12833961" y="624840"/>
          <a:ext cx="195614" cy="78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extLst>
              <p:ext uri="{D42A27DB-BD31-4B8C-83A1-F6EECF244321}">
                <p14:modId xmlns:p14="http://schemas.microsoft.com/office/powerpoint/2010/main" xmlns="" val="1064663297"/>
              </p:ext>
            </p:extLst>
          </p:nvPr>
        </p:nvSpPr>
        <p:spPr/>
        <p:txBody>
          <a:bodyPr/>
          <a:lstStyle/>
          <a:p>
            <a:r>
              <a:rPr lang="en-US" u="sng" dirty="0">
                <a:solidFill>
                  <a:schemeClr val="tx1"/>
                </a:solidFill>
              </a:rPr>
              <a:t>METHODS</a:t>
            </a:r>
          </a:p>
        </p:txBody>
      </p:sp>
      <p:sp>
        <p:nvSpPr>
          <p:cNvPr id="3" name="TextBox 2"/>
          <p:cNvSpPr txBox="1"/>
          <p:nvPr>
            <p:extLst>
              <p:ext uri="{D42A27DB-BD31-4B8C-83A1-F6EECF244321}">
                <p14:modId xmlns:p14="http://schemas.microsoft.com/office/powerpoint/2010/main" xmlns="" val="1197382250"/>
              </p:ext>
            </p:extLst>
          </p:nvPr>
        </p:nvSpPr>
        <p:spPr>
          <a:xfrm>
            <a:off x="1093788" y="1654175"/>
            <a:ext cx="9982200" cy="323165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Arial"/>
                <a:cs typeface="Arial"/>
              </a:rPr>
              <a:t>Place </a:t>
            </a:r>
            <a:endParaRPr lang="en-US" dirty="0">
              <a:latin typeface="Euphemia"/>
              <a:cs typeface="+mn-ea"/>
            </a:endParaRPr>
          </a:p>
          <a:p>
            <a:r>
              <a:rPr lang="en-US" dirty="0">
                <a:latin typeface="+mn-ea"/>
                <a:cs typeface="+mn-ea"/>
              </a:rPr>
              <a:t/>
            </a:r>
            <a:br>
              <a:rPr lang="en-US" dirty="0">
                <a:latin typeface="+mn-ea"/>
                <a:cs typeface="+mn-ea"/>
              </a:rPr>
            </a:br>
            <a:r>
              <a:rPr lang="en-US" dirty="0">
                <a:latin typeface="Arial"/>
                <a:cs typeface="Arial"/>
              </a:rPr>
              <a:t>-A cross sectional survey was planned covering the non-teaching staff in the medical college.</a:t>
            </a:r>
            <a:endParaRPr lang="en-US" dirty="0">
              <a:latin typeface="Euphemia"/>
              <a:cs typeface="Arial"/>
            </a:endParaRPr>
          </a:p>
          <a:p>
            <a:endParaRPr lang="en-US" dirty="0">
              <a:latin typeface="Arial"/>
              <a:cs typeface="Arial"/>
            </a:endParaRPr>
          </a:p>
          <a:p>
            <a:endParaRPr lang="en-US" dirty="0">
              <a:latin typeface="Euphemia"/>
              <a:cs typeface="Arial"/>
            </a:endParaRPr>
          </a:p>
          <a:p>
            <a:r>
              <a:rPr lang="en-US" sz="2000" b="1" dirty="0">
                <a:latin typeface="Arial"/>
                <a:cs typeface="Arial"/>
              </a:rPr>
              <a:t>Process</a:t>
            </a:r>
            <a:endParaRPr sz="2000" dirty="0">
              <a:latin typeface="Arial"/>
              <a:cs typeface="Arial"/>
            </a:endParaRPr>
          </a:p>
          <a:p>
            <a:endParaRPr lang="en-US" sz="2000" b="1" dirty="0">
              <a:latin typeface="Arial"/>
              <a:cs typeface="Arial"/>
            </a:endParaRPr>
          </a:p>
          <a:p>
            <a:r>
              <a:rPr lang="en-US" dirty="0">
                <a:latin typeface="Arial"/>
                <a:cs typeface="Arial"/>
              </a:rPr>
              <a:t>-A structured questionnaire based on WHO STEPS instrument modified to include relevant information was formulated.</a:t>
            </a:r>
            <a:endParaRPr dirty="0"/>
          </a:p>
          <a:p>
            <a:endParaRPr lang="en-US" dirty="0">
              <a:latin typeface="Arial"/>
              <a:cs typeface="Arial"/>
            </a:endParaRPr>
          </a:p>
          <a:p>
            <a:pPr algn="ctr"/>
            <a:endParaRPr lang="en-US" dirty="0"/>
          </a:p>
        </p:txBody>
      </p:sp>
    </p:spTree>
    <p:extLst>
      <p:ext uri="{BB962C8B-B14F-4D97-AF65-F5344CB8AC3E}">
        <p14:creationId xmlns:p14="http://schemas.microsoft.com/office/powerpoint/2010/main" xmlns="" val="42245094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extLst>
              <p:ext uri="{D42A27DB-BD31-4B8C-83A1-F6EECF244321}">
                <p14:modId xmlns:p14="http://schemas.microsoft.com/office/powerpoint/2010/main" xmlns="" val="2449272696"/>
              </p:ext>
            </p:extLst>
          </p:nvPr>
        </p:nvSpPr>
        <p:spPr>
          <a:xfrm>
            <a:off x="2390979" y="-309714"/>
            <a:ext cx="5150677" cy="38164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sz="1200" dirty="0">
                <a:latin typeface="Times New Roman, serif"/>
              </a:rPr>
              <a:t> </a:t>
            </a:r>
            <a:r>
              <a:rPr lang="en-US" dirty="0">
                <a:latin typeface="+mn-ea"/>
                <a:cs typeface="+mn-ea"/>
              </a:rPr>
              <a:t/>
            </a:r>
            <a:br>
              <a:rPr lang="en-US" dirty="0">
                <a:latin typeface="+mn-ea"/>
                <a:cs typeface="+mn-ea"/>
              </a:rPr>
            </a:br>
            <a:endParaRPr lang="en-US" dirty="0"/>
          </a:p>
          <a:p>
            <a:endParaRPr dirty="0"/>
          </a:p>
          <a:p>
            <a:pPr algn="ctr"/>
            <a:r>
              <a:rPr lang="en-US" sz="1600" dirty="0">
                <a:latin typeface="Arial" pitchFamily="34" charset="0"/>
                <a:cs typeface="Arial" pitchFamily="34" charset="0"/>
              </a:rPr>
              <a:t>Orientation to research methodology, readings, power points, pedagogy and demonstrations of select skills</a:t>
            </a:r>
            <a:endParaRPr sz="1600" dirty="0">
              <a:latin typeface="Arial" pitchFamily="34" charset="0"/>
              <a:cs typeface="Arial" pitchFamily="34" charset="0"/>
            </a:endParaRPr>
          </a:p>
          <a:p>
            <a:pPr algn="ctr"/>
            <a:r>
              <a:rPr lang="en-US" dirty="0">
                <a:latin typeface="+mn-ea"/>
                <a:cs typeface="+mn-ea"/>
              </a:rPr>
              <a:t/>
            </a:r>
            <a:br>
              <a:rPr lang="en-US" dirty="0">
                <a:latin typeface="+mn-ea"/>
                <a:cs typeface="+mn-ea"/>
              </a:rPr>
            </a:br>
            <a:r>
              <a:rPr lang="en-US" dirty="0">
                <a:latin typeface="+mn-ea"/>
                <a:cs typeface="+mn-ea"/>
              </a:rPr>
              <a:t/>
            </a:r>
            <a:br>
              <a:rPr lang="en-US" dirty="0">
                <a:latin typeface="+mn-ea"/>
                <a:cs typeface="+mn-ea"/>
              </a:rPr>
            </a:br>
            <a:endParaRPr lang="en-US" dirty="0">
              <a:latin typeface="+mn-ea"/>
              <a:cs typeface="+mn-ea"/>
            </a:endParaRPr>
          </a:p>
          <a:p>
            <a:pPr algn="ctr"/>
            <a:r>
              <a:rPr lang="en-US" dirty="0">
                <a:latin typeface="+mn-ea"/>
                <a:cs typeface="+mn-ea"/>
              </a:rPr>
              <a:t/>
            </a:r>
            <a:br>
              <a:rPr lang="en-US" dirty="0">
                <a:latin typeface="+mn-ea"/>
                <a:cs typeface="+mn-ea"/>
              </a:rPr>
            </a:br>
            <a:endParaRPr dirty="0"/>
          </a:p>
          <a:p>
            <a:pPr algn="ctr"/>
            <a:r>
              <a:rPr lang="en-US" dirty="0">
                <a:latin typeface="+mn-ea"/>
                <a:cs typeface="+mn-ea"/>
              </a:rPr>
              <a:t/>
            </a:r>
            <a:br>
              <a:rPr lang="en-US" dirty="0">
                <a:latin typeface="+mn-ea"/>
                <a:cs typeface="+mn-ea"/>
              </a:rPr>
            </a:br>
            <a:endParaRPr dirty="0"/>
          </a:p>
          <a:p>
            <a:r>
              <a:rPr lang="en-US" dirty="0">
                <a:latin typeface="+mn-ea"/>
                <a:cs typeface="+mn-ea"/>
              </a:rPr>
              <a:t/>
            </a:r>
            <a:br>
              <a:rPr lang="en-US" dirty="0">
                <a:latin typeface="+mn-ea"/>
                <a:cs typeface="+mn-ea"/>
              </a:rPr>
            </a:br>
            <a:endParaRPr dirty="0"/>
          </a:p>
        </p:txBody>
      </p:sp>
      <p:sp>
        <p:nvSpPr>
          <p:cNvPr id="3" name="Rectangle 2"/>
          <p:cNvSpPr/>
          <p:nvPr/>
        </p:nvSpPr>
        <p:spPr>
          <a:xfrm>
            <a:off x="2390979" y="416482"/>
            <a:ext cx="5513627" cy="657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Down 4"/>
          <p:cNvSpPr/>
          <p:nvPr/>
        </p:nvSpPr>
        <p:spPr>
          <a:xfrm>
            <a:off x="5147793" y="995853"/>
            <a:ext cx="188988" cy="3888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extLst>
              <p:ext uri="{D42A27DB-BD31-4B8C-83A1-F6EECF244321}">
                <p14:modId xmlns:p14="http://schemas.microsoft.com/office/powerpoint/2010/main" xmlns="" val="1543225409"/>
              </p:ext>
            </p:extLst>
          </p:nvPr>
        </p:nvSpPr>
        <p:spPr>
          <a:xfrm>
            <a:off x="2413500" y="1447800"/>
            <a:ext cx="5426765" cy="113877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latin typeface="Arial" pitchFamily="34" charset="0"/>
                <a:cs typeface="Arial" pitchFamily="34" charset="0"/>
              </a:rPr>
              <a:t>Non teaching staff were invited for the research study after distributing information leaflets (N=88)</a:t>
            </a:r>
          </a:p>
          <a:p>
            <a:pPr algn="ctr"/>
            <a:endParaRPr lang="en-US" dirty="0">
              <a:latin typeface="Times New Roman"/>
              <a:cs typeface="Times New Roman"/>
            </a:endParaRPr>
          </a:p>
          <a:p>
            <a:pPr algn="ctr"/>
            <a:endParaRPr lang="en-US" dirty="0"/>
          </a:p>
        </p:txBody>
      </p:sp>
      <p:sp>
        <p:nvSpPr>
          <p:cNvPr id="11" name="TextBox 10"/>
          <p:cNvSpPr txBox="1"/>
          <p:nvPr>
            <p:extLst>
              <p:ext uri="{D42A27DB-BD31-4B8C-83A1-F6EECF244321}">
                <p14:modId xmlns:p14="http://schemas.microsoft.com/office/powerpoint/2010/main" xmlns="" val="1891895319"/>
              </p:ext>
            </p:extLst>
          </p:nvPr>
        </p:nvSpPr>
        <p:spPr>
          <a:xfrm rot="-10800000" flipV="1">
            <a:off x="2474958" y="2556133"/>
            <a:ext cx="5765800"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latin typeface="Arial" pitchFamily="34" charset="0"/>
                <a:cs typeface="Arial" pitchFamily="34" charset="0"/>
              </a:rPr>
              <a:t>Interview of study participants using appropriate modification of WHO STEPS questionnaire (n=65)</a:t>
            </a:r>
          </a:p>
          <a:p>
            <a:pPr algn="ctr"/>
            <a:endParaRPr lang="en-US" sz="1600" dirty="0"/>
          </a:p>
        </p:txBody>
      </p:sp>
      <p:sp>
        <p:nvSpPr>
          <p:cNvPr id="15" name="TextBox 14"/>
          <p:cNvSpPr txBox="1"/>
          <p:nvPr>
            <p:extLst>
              <p:ext uri="{D42A27DB-BD31-4B8C-83A1-F6EECF244321}">
                <p14:modId xmlns:p14="http://schemas.microsoft.com/office/powerpoint/2010/main" xmlns="" val="2269990680"/>
              </p:ext>
            </p:extLst>
          </p:nvPr>
        </p:nvSpPr>
        <p:spPr>
          <a:xfrm>
            <a:off x="2232025" y="4669791"/>
            <a:ext cx="5928534"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dirty="0">
              <a:latin typeface="Times New Roman"/>
              <a:cs typeface="Times New Roman"/>
            </a:endParaRPr>
          </a:p>
          <a:p>
            <a:pPr algn="ctr"/>
            <a:endParaRPr lang="en-US" dirty="0"/>
          </a:p>
        </p:txBody>
      </p:sp>
      <p:sp>
        <p:nvSpPr>
          <p:cNvPr id="16" name="TextBox 15"/>
          <p:cNvSpPr txBox="1"/>
          <p:nvPr>
            <p:extLst>
              <p:ext uri="{D42A27DB-BD31-4B8C-83A1-F6EECF244321}">
                <p14:modId xmlns:p14="http://schemas.microsoft.com/office/powerpoint/2010/main" xmlns="" val="2555494270"/>
              </p:ext>
            </p:extLst>
          </p:nvPr>
        </p:nvSpPr>
        <p:spPr>
          <a:xfrm>
            <a:off x="2148281" y="3565317"/>
            <a:ext cx="6510927" cy="156966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latin typeface="Arial" pitchFamily="34" charset="0"/>
                <a:cs typeface="Arial" pitchFamily="34" charset="0"/>
              </a:rPr>
              <a:t>Anthropometric measurements: Height, weight, Waist </a:t>
            </a:r>
            <a:r>
              <a:rPr lang="en-US" sz="1600" dirty="0" smtClean="0">
                <a:latin typeface="Arial" pitchFamily="34" charset="0"/>
                <a:cs typeface="Arial" pitchFamily="34" charset="0"/>
              </a:rPr>
              <a:t>and</a:t>
            </a:r>
          </a:p>
          <a:p>
            <a:pPr algn="ctr"/>
            <a:r>
              <a:rPr lang="en-US" sz="1600" dirty="0" smtClean="0">
                <a:latin typeface="Arial" pitchFamily="34" charset="0"/>
                <a:cs typeface="Arial" pitchFamily="34" charset="0"/>
              </a:rPr>
              <a:t> </a:t>
            </a:r>
            <a:r>
              <a:rPr lang="en-US" sz="1600" dirty="0">
                <a:latin typeface="Arial" pitchFamily="34" charset="0"/>
                <a:cs typeface="Arial" pitchFamily="34" charset="0"/>
              </a:rPr>
              <a:t>Hip circumference and blood pressure recording</a:t>
            </a:r>
          </a:p>
          <a:p>
            <a:pPr algn="ctr"/>
            <a:r>
              <a:rPr lang="en-US" sz="1600" dirty="0">
                <a:latin typeface="Arial" pitchFamily="34" charset="0"/>
                <a:cs typeface="Arial" pitchFamily="34" charset="0"/>
              </a:rPr>
              <a:t/>
            </a:r>
            <a:br>
              <a:rPr lang="en-US" sz="1600" dirty="0">
                <a:latin typeface="Arial" pitchFamily="34" charset="0"/>
                <a:cs typeface="Arial" pitchFamily="34" charset="0"/>
              </a:rPr>
            </a:br>
            <a:r>
              <a:rPr lang="en-US" sz="1600" dirty="0">
                <a:latin typeface="Arial" pitchFamily="34" charset="0"/>
                <a:cs typeface="Arial" pitchFamily="34" charset="0"/>
              </a:rPr>
              <a:t/>
            </a:r>
            <a:br>
              <a:rPr lang="en-US" sz="1600" dirty="0">
                <a:latin typeface="Arial" pitchFamily="34" charset="0"/>
                <a:cs typeface="Arial" pitchFamily="34" charset="0"/>
              </a:rPr>
            </a:br>
            <a:endParaRPr lang="en-US" sz="1600" dirty="0">
              <a:latin typeface="Arial" pitchFamily="34" charset="0"/>
              <a:cs typeface="Arial" pitchFamily="34" charset="0"/>
            </a:endParaRPr>
          </a:p>
          <a:p>
            <a:pPr algn="ctr"/>
            <a:endParaRPr lang="en-US" sz="1600" dirty="0">
              <a:latin typeface="Arial" pitchFamily="34" charset="0"/>
              <a:cs typeface="Arial" pitchFamily="34" charset="0"/>
            </a:endParaRPr>
          </a:p>
        </p:txBody>
      </p:sp>
      <p:sp>
        <p:nvSpPr>
          <p:cNvPr id="19" name="TextBox 18"/>
          <p:cNvSpPr txBox="1"/>
          <p:nvPr>
            <p:extLst>
              <p:ext uri="{D42A27DB-BD31-4B8C-83A1-F6EECF244321}">
                <p14:modId xmlns:p14="http://schemas.microsoft.com/office/powerpoint/2010/main" xmlns="" val="3470017737"/>
              </p:ext>
            </p:extLst>
          </p:nvPr>
        </p:nvSpPr>
        <p:spPr>
          <a:xfrm>
            <a:off x="2279398" y="4760131"/>
            <a:ext cx="6024562" cy="156966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latin typeface="Arial" pitchFamily="34" charset="0"/>
                <a:cs typeface="Arial" pitchFamily="34" charset="0"/>
              </a:rPr>
              <a:t>Data entry, collation and interpretation in following days. Students prepared power-point presentation.</a:t>
            </a:r>
          </a:p>
          <a:p>
            <a:pPr algn="ctr"/>
            <a:r>
              <a:rPr lang="en-US" sz="1600" dirty="0">
                <a:latin typeface="Arial" pitchFamily="34" charset="0"/>
                <a:cs typeface="Arial" pitchFamily="34" charset="0"/>
              </a:rPr>
              <a:t/>
            </a:r>
            <a:br>
              <a:rPr lang="en-US" sz="1600" dirty="0">
                <a:latin typeface="Arial" pitchFamily="34" charset="0"/>
                <a:cs typeface="Arial" pitchFamily="34" charset="0"/>
              </a:rPr>
            </a:br>
            <a:r>
              <a:rPr lang="en-US" sz="1600" dirty="0">
                <a:latin typeface="Arial" pitchFamily="34" charset="0"/>
                <a:cs typeface="Arial" pitchFamily="34" charset="0"/>
              </a:rPr>
              <a:t/>
            </a:r>
            <a:br>
              <a:rPr lang="en-US" sz="1600" dirty="0">
                <a:latin typeface="Arial" pitchFamily="34" charset="0"/>
                <a:cs typeface="Arial" pitchFamily="34" charset="0"/>
              </a:rPr>
            </a:br>
            <a:endParaRPr lang="en-US" sz="1600" dirty="0">
              <a:latin typeface="Arial" pitchFamily="34" charset="0"/>
              <a:cs typeface="Arial" pitchFamily="34" charset="0"/>
            </a:endParaRPr>
          </a:p>
          <a:p>
            <a:pPr algn="ctr"/>
            <a:endParaRPr lang="en-US" sz="1600" dirty="0">
              <a:latin typeface="Arial" pitchFamily="34" charset="0"/>
              <a:cs typeface="Arial" pitchFamily="34" charset="0"/>
            </a:endParaRPr>
          </a:p>
        </p:txBody>
      </p:sp>
      <p:sp>
        <p:nvSpPr>
          <p:cNvPr id="21" name="TextBox 20"/>
          <p:cNvSpPr txBox="1"/>
          <p:nvPr>
            <p:extLst>
              <p:ext uri="{D42A27DB-BD31-4B8C-83A1-F6EECF244321}">
                <p14:modId xmlns:p14="http://schemas.microsoft.com/office/powerpoint/2010/main" xmlns="" val="115792032"/>
              </p:ext>
            </p:extLst>
          </p:nvPr>
        </p:nvSpPr>
        <p:spPr>
          <a:xfrm>
            <a:off x="1973252" y="5836411"/>
            <a:ext cx="6579115" cy="181588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latin typeface="Arial" pitchFamily="34" charset="0"/>
                <a:cs typeface="Arial" pitchFamily="34" charset="0"/>
              </a:rPr>
              <a:t>Presentation, report writing and health education to </a:t>
            </a:r>
            <a:endParaRPr lang="en-US" sz="1600" dirty="0" smtClean="0">
              <a:latin typeface="Arial" pitchFamily="34" charset="0"/>
              <a:cs typeface="Arial" pitchFamily="34" charset="0"/>
            </a:endParaRPr>
          </a:p>
          <a:p>
            <a:pPr algn="ctr"/>
            <a:r>
              <a:rPr lang="en-US" sz="1600" dirty="0" smtClean="0">
                <a:latin typeface="Arial" pitchFamily="34" charset="0"/>
                <a:cs typeface="Arial" pitchFamily="34" charset="0"/>
              </a:rPr>
              <a:t>participants</a:t>
            </a:r>
          </a:p>
          <a:p>
            <a:pPr algn="ctr"/>
            <a:endParaRPr lang="en-US" sz="1600" dirty="0">
              <a:latin typeface="Arial" pitchFamily="34" charset="0"/>
              <a:cs typeface="Arial" pitchFamily="34" charset="0"/>
            </a:endParaRPr>
          </a:p>
          <a:p>
            <a:pPr algn="ctr"/>
            <a:r>
              <a:rPr lang="en-US" sz="1600" dirty="0">
                <a:latin typeface="Arial" pitchFamily="34" charset="0"/>
                <a:cs typeface="Arial" pitchFamily="34" charset="0"/>
              </a:rPr>
              <a:t/>
            </a:r>
            <a:br>
              <a:rPr lang="en-US" sz="1600" dirty="0">
                <a:latin typeface="Arial" pitchFamily="34" charset="0"/>
                <a:cs typeface="Arial" pitchFamily="34" charset="0"/>
              </a:rPr>
            </a:br>
            <a:r>
              <a:rPr lang="en-US" sz="1600" dirty="0">
                <a:latin typeface="Arial" pitchFamily="34" charset="0"/>
                <a:cs typeface="Arial" pitchFamily="34" charset="0"/>
              </a:rPr>
              <a:t/>
            </a:r>
            <a:br>
              <a:rPr lang="en-US" sz="1600" dirty="0">
                <a:latin typeface="Arial" pitchFamily="34" charset="0"/>
                <a:cs typeface="Arial" pitchFamily="34" charset="0"/>
              </a:rPr>
            </a:br>
            <a:endParaRPr lang="en-US" sz="1600" dirty="0">
              <a:latin typeface="Arial" pitchFamily="34" charset="0"/>
              <a:cs typeface="Arial" pitchFamily="34" charset="0"/>
            </a:endParaRPr>
          </a:p>
          <a:p>
            <a:pPr algn="ctr"/>
            <a:endParaRPr lang="en-US" sz="1600" dirty="0">
              <a:latin typeface="Arial" pitchFamily="34" charset="0"/>
              <a:cs typeface="Arial" pitchFamily="34" charset="0"/>
            </a:endParaRPr>
          </a:p>
        </p:txBody>
      </p:sp>
      <p:sp>
        <p:nvSpPr>
          <p:cNvPr id="23" name="Rectangle 22"/>
          <p:cNvSpPr/>
          <p:nvPr/>
        </p:nvSpPr>
        <p:spPr>
          <a:xfrm>
            <a:off x="2505997" y="1447800"/>
            <a:ext cx="5513627" cy="657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573977" y="2539999"/>
            <a:ext cx="5513627" cy="657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32" name="Arrow: Down 4"/>
          <p:cNvSpPr/>
          <p:nvPr/>
        </p:nvSpPr>
        <p:spPr>
          <a:xfrm>
            <a:off x="5154783" y="2093396"/>
            <a:ext cx="188988" cy="3888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Down 4"/>
          <p:cNvSpPr/>
          <p:nvPr/>
        </p:nvSpPr>
        <p:spPr>
          <a:xfrm>
            <a:off x="5149567" y="3197224"/>
            <a:ext cx="188988" cy="3888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Down 4"/>
          <p:cNvSpPr/>
          <p:nvPr/>
        </p:nvSpPr>
        <p:spPr>
          <a:xfrm>
            <a:off x="5197185" y="4280959"/>
            <a:ext cx="188988" cy="3888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2646932" y="3599791"/>
            <a:ext cx="5513627" cy="657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36" name="Rectangle 35"/>
          <p:cNvSpPr/>
          <p:nvPr/>
        </p:nvSpPr>
        <p:spPr>
          <a:xfrm>
            <a:off x="2601044" y="4743511"/>
            <a:ext cx="5513627" cy="657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37" name="Rectangle 36"/>
          <p:cNvSpPr/>
          <p:nvPr/>
        </p:nvSpPr>
        <p:spPr>
          <a:xfrm>
            <a:off x="2534865" y="5815827"/>
            <a:ext cx="5513627" cy="657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39" name="Arrow: Down 4"/>
          <p:cNvSpPr/>
          <p:nvPr/>
        </p:nvSpPr>
        <p:spPr>
          <a:xfrm>
            <a:off x="5236296" y="5400736"/>
            <a:ext cx="188988" cy="3888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39626760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RESULTS</a:t>
            </a:r>
            <a:endParaRPr lang="en-IN" dirty="0"/>
          </a:p>
        </p:txBody>
      </p:sp>
      <p:sp>
        <p:nvSpPr>
          <p:cNvPr id="5" name="Rectangle 1"/>
          <p:cNvSpPr>
            <a:spLocks noChangeArrowheads="1"/>
          </p:cNvSpPr>
          <p:nvPr/>
        </p:nvSpPr>
        <p:spPr bwMode="auto">
          <a:xfrm>
            <a:off x="397733" y="1022265"/>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Table 1: Demographic Characteristics of study participants</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SSC= Senior Secondary School Certificate; PUC= Pre-University Certificate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2444972456"/>
              </p:ext>
            </p:extLst>
          </p:nvPr>
        </p:nvGraphicFramePr>
        <p:xfrm>
          <a:off x="427149" y="1481138"/>
          <a:ext cx="5134610" cy="4389120"/>
        </p:xfrm>
        <a:graphic>
          <a:graphicData uri="http://schemas.openxmlformats.org/drawingml/2006/table">
            <a:tbl>
              <a:tblPr firstRow="1" firstCol="1" bandRow="1"/>
              <a:tblGrid>
                <a:gridCol w="1371600"/>
                <a:gridCol w="1371600"/>
                <a:gridCol w="1195705"/>
                <a:gridCol w="1195705"/>
              </a:tblGrid>
              <a:tr h="0">
                <a:tc gridSpan="2">
                  <a:txBody>
                    <a:bodyPr/>
                    <a:lstStyle/>
                    <a:p>
                      <a:pPr>
                        <a:lnSpc>
                          <a:spcPct val="200000"/>
                        </a:lnSpc>
                        <a:spcAft>
                          <a:spcPts val="0"/>
                        </a:spcAft>
                      </a:pPr>
                      <a:r>
                        <a:rPr lang="en-US" sz="1200" b="1" dirty="0">
                          <a:effectLst/>
                          <a:latin typeface="Times New Roman"/>
                          <a:ea typeface="Calibri"/>
                          <a:cs typeface="Mangal"/>
                        </a:rPr>
                        <a:t>CHARACTERISTIC (n= 65)</a:t>
                      </a:r>
                      <a:endParaRPr lang="en-IN" sz="1100" dirty="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nSpc>
                          <a:spcPct val="200000"/>
                        </a:lnSpc>
                        <a:spcAft>
                          <a:spcPts val="0"/>
                        </a:spcAft>
                      </a:pPr>
                      <a:r>
                        <a:rPr lang="en-US" sz="1200" b="1">
                          <a:effectLst/>
                          <a:latin typeface="Times New Roman"/>
                          <a:ea typeface="Calibri"/>
                          <a:cs typeface="Mangal"/>
                        </a:rPr>
                        <a:t>FREQUENCY</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b="1">
                          <a:effectLst/>
                          <a:latin typeface="Times New Roman"/>
                          <a:ea typeface="Calibri"/>
                          <a:cs typeface="Mangal"/>
                        </a:rPr>
                        <a:t>PERCENTAGE</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rowSpan="2">
                  <a:txBody>
                    <a:bodyPr/>
                    <a:lstStyle/>
                    <a:p>
                      <a:pPr>
                        <a:lnSpc>
                          <a:spcPct val="200000"/>
                        </a:lnSpc>
                        <a:spcAft>
                          <a:spcPts val="0"/>
                        </a:spcAft>
                      </a:pPr>
                      <a:r>
                        <a:rPr lang="en-US" sz="1200" b="1">
                          <a:effectLst/>
                          <a:latin typeface="Times New Roman"/>
                          <a:ea typeface="Calibri"/>
                          <a:cs typeface="Mangal"/>
                        </a:rPr>
                        <a:t>Age group</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 40 years</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40</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61.5</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IN"/>
                    </a:p>
                  </a:txBody>
                  <a:tcPr/>
                </a:tc>
                <a:tc>
                  <a:txBody>
                    <a:bodyPr/>
                    <a:lstStyle/>
                    <a:p>
                      <a:pPr>
                        <a:lnSpc>
                          <a:spcPct val="200000"/>
                        </a:lnSpc>
                        <a:spcAft>
                          <a:spcPts val="0"/>
                        </a:spcAft>
                      </a:pPr>
                      <a:r>
                        <a:rPr lang="en-US" sz="1200">
                          <a:effectLst/>
                          <a:latin typeface="Times New Roman"/>
                          <a:ea typeface="Calibri"/>
                          <a:cs typeface="Mangal"/>
                        </a:rPr>
                        <a:t>&gt; 40 years</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25</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38.5</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rowSpan="2">
                  <a:txBody>
                    <a:bodyPr/>
                    <a:lstStyle/>
                    <a:p>
                      <a:pPr>
                        <a:lnSpc>
                          <a:spcPct val="200000"/>
                        </a:lnSpc>
                        <a:spcAft>
                          <a:spcPts val="0"/>
                        </a:spcAft>
                      </a:pPr>
                      <a:r>
                        <a:rPr lang="en-US" sz="1200" b="1">
                          <a:effectLst/>
                          <a:latin typeface="Times New Roman"/>
                          <a:ea typeface="Calibri"/>
                          <a:cs typeface="Mangal"/>
                        </a:rPr>
                        <a:t>Gender</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Males</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13</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20</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IN"/>
                    </a:p>
                  </a:txBody>
                  <a:tcPr/>
                </a:tc>
                <a:tc>
                  <a:txBody>
                    <a:bodyPr/>
                    <a:lstStyle/>
                    <a:p>
                      <a:pPr>
                        <a:lnSpc>
                          <a:spcPct val="200000"/>
                        </a:lnSpc>
                        <a:spcAft>
                          <a:spcPts val="0"/>
                        </a:spcAft>
                      </a:pPr>
                      <a:r>
                        <a:rPr lang="en-US" sz="1200">
                          <a:effectLst/>
                          <a:latin typeface="Times New Roman"/>
                          <a:ea typeface="Calibri"/>
                          <a:cs typeface="Mangal"/>
                        </a:rPr>
                        <a:t>Females</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52</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80</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rowSpan="4">
                  <a:txBody>
                    <a:bodyPr/>
                    <a:lstStyle/>
                    <a:p>
                      <a:pPr>
                        <a:lnSpc>
                          <a:spcPct val="200000"/>
                        </a:lnSpc>
                        <a:spcAft>
                          <a:spcPts val="0"/>
                        </a:spcAft>
                      </a:pPr>
                      <a:r>
                        <a:rPr lang="en-US" sz="1200" b="1">
                          <a:effectLst/>
                          <a:latin typeface="Times New Roman"/>
                          <a:ea typeface="Calibri"/>
                          <a:cs typeface="Mangal"/>
                        </a:rPr>
                        <a:t>Marital Status</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Single</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24</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36.9</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IN"/>
                    </a:p>
                  </a:txBody>
                  <a:tcPr/>
                </a:tc>
                <a:tc>
                  <a:txBody>
                    <a:bodyPr/>
                    <a:lstStyle/>
                    <a:p>
                      <a:pPr>
                        <a:lnSpc>
                          <a:spcPct val="200000"/>
                        </a:lnSpc>
                        <a:spcAft>
                          <a:spcPts val="0"/>
                        </a:spcAft>
                      </a:pPr>
                      <a:r>
                        <a:rPr lang="en-US" sz="1200">
                          <a:effectLst/>
                          <a:latin typeface="Times New Roman"/>
                          <a:ea typeface="Calibri"/>
                          <a:cs typeface="Mangal"/>
                        </a:rPr>
                        <a:t>Currently married</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37</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56.9</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IN"/>
                    </a:p>
                  </a:txBody>
                  <a:tcPr/>
                </a:tc>
                <a:tc>
                  <a:txBody>
                    <a:bodyPr/>
                    <a:lstStyle/>
                    <a:p>
                      <a:pPr>
                        <a:lnSpc>
                          <a:spcPct val="200000"/>
                        </a:lnSpc>
                        <a:spcAft>
                          <a:spcPts val="0"/>
                        </a:spcAft>
                      </a:pPr>
                      <a:r>
                        <a:rPr lang="en-US" sz="1200">
                          <a:effectLst/>
                          <a:latin typeface="Times New Roman"/>
                          <a:ea typeface="Calibri"/>
                          <a:cs typeface="Mangal"/>
                        </a:rPr>
                        <a:t>Separated</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2</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3.1</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IN"/>
                    </a:p>
                  </a:txBody>
                  <a:tcPr/>
                </a:tc>
                <a:tc>
                  <a:txBody>
                    <a:bodyPr/>
                    <a:lstStyle/>
                    <a:p>
                      <a:pPr>
                        <a:lnSpc>
                          <a:spcPct val="200000"/>
                        </a:lnSpc>
                        <a:spcAft>
                          <a:spcPts val="0"/>
                        </a:spcAft>
                      </a:pPr>
                      <a:r>
                        <a:rPr lang="en-US" sz="1200">
                          <a:effectLst/>
                          <a:latin typeface="Times New Roman"/>
                          <a:ea typeface="Calibri"/>
                          <a:cs typeface="Mangal"/>
                        </a:rPr>
                        <a:t>Widowed</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2</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3.1</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rowSpan="3">
                  <a:txBody>
                    <a:bodyPr/>
                    <a:lstStyle/>
                    <a:p>
                      <a:pPr>
                        <a:lnSpc>
                          <a:spcPct val="200000"/>
                        </a:lnSpc>
                        <a:spcAft>
                          <a:spcPts val="0"/>
                        </a:spcAft>
                      </a:pPr>
                      <a:r>
                        <a:rPr lang="en-US" sz="1200" b="1" dirty="0">
                          <a:effectLst/>
                          <a:latin typeface="Times New Roman"/>
                          <a:ea typeface="Calibri"/>
                          <a:cs typeface="Mangal"/>
                        </a:rPr>
                        <a:t>Religion</a:t>
                      </a:r>
                      <a:endParaRPr lang="en-IN" sz="1100" dirty="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Hindu</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49</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75.4</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IN"/>
                    </a:p>
                  </a:txBody>
                  <a:tcPr/>
                </a:tc>
                <a:tc>
                  <a:txBody>
                    <a:bodyPr/>
                    <a:lstStyle/>
                    <a:p>
                      <a:pPr>
                        <a:lnSpc>
                          <a:spcPct val="200000"/>
                        </a:lnSpc>
                        <a:spcAft>
                          <a:spcPts val="0"/>
                        </a:spcAft>
                      </a:pPr>
                      <a:r>
                        <a:rPr lang="en-US" sz="1200">
                          <a:effectLst/>
                          <a:latin typeface="Times New Roman"/>
                          <a:ea typeface="Calibri"/>
                          <a:cs typeface="Mangal"/>
                        </a:rPr>
                        <a:t>Muslim</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8</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12.3</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IN"/>
                    </a:p>
                  </a:txBody>
                  <a:tcPr/>
                </a:tc>
                <a:tc>
                  <a:txBody>
                    <a:bodyPr/>
                    <a:lstStyle/>
                    <a:p>
                      <a:pPr>
                        <a:lnSpc>
                          <a:spcPct val="200000"/>
                        </a:lnSpc>
                        <a:spcAft>
                          <a:spcPts val="0"/>
                        </a:spcAft>
                      </a:pPr>
                      <a:r>
                        <a:rPr lang="en-US" sz="1200">
                          <a:effectLst/>
                          <a:latin typeface="Times New Roman"/>
                          <a:ea typeface="Calibri"/>
                          <a:cs typeface="Mangal"/>
                        </a:rPr>
                        <a:t>Christian </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8</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dirty="0">
                          <a:effectLst/>
                          <a:latin typeface="Times New Roman"/>
                          <a:ea typeface="Calibri"/>
                          <a:cs typeface="Mangal"/>
                        </a:rPr>
                        <a:t>12.3</a:t>
                      </a:r>
                      <a:endParaRPr lang="en-IN" sz="1100" dirty="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TextBox 7"/>
          <p:cNvSpPr txBox="1"/>
          <p:nvPr/>
        </p:nvSpPr>
        <p:spPr>
          <a:xfrm>
            <a:off x="6264876" y="1479465"/>
            <a:ext cx="5647038" cy="1631216"/>
          </a:xfrm>
          <a:prstGeom prst="rect">
            <a:avLst/>
          </a:prstGeom>
          <a:noFill/>
        </p:spPr>
        <p:txBody>
          <a:bodyPr wrap="square" rtlCol="0">
            <a:spAutoFit/>
          </a:bodyPr>
          <a:lstStyle/>
          <a:p>
            <a:pPr algn="just"/>
            <a:r>
              <a:rPr lang="en-IN" sz="2800" b="1" dirty="0">
                <a:latin typeface="Arial"/>
                <a:cs typeface="Arial"/>
              </a:rPr>
              <a:t>Demographic characteristics</a:t>
            </a:r>
            <a:endParaRPr lang="en-IN" sz="2800" b="1" dirty="0"/>
          </a:p>
          <a:p>
            <a:pPr marL="285750" indent="-285750">
              <a:buChar char="•"/>
            </a:pPr>
            <a:r>
              <a:rPr lang="en-IN" dirty="0">
                <a:latin typeface="Arial"/>
                <a:cs typeface="Arial"/>
              </a:rPr>
              <a:t>More than 60% of the participants were less than 40 years of age and dominated by female workers. While almost 57% were married, 37% were single.</a:t>
            </a:r>
            <a:endParaRPr lang="en-IN" dirty="0">
              <a:latin typeface="Euphemia"/>
              <a:cs typeface="Arial"/>
            </a:endParaRPr>
          </a:p>
          <a:p>
            <a:endParaRPr lang="en-IN" dirty="0"/>
          </a:p>
        </p:txBody>
      </p:sp>
    </p:spTree>
    <p:extLst>
      <p:ext uri="{BB962C8B-B14F-4D97-AF65-F5344CB8AC3E}">
        <p14:creationId xmlns:p14="http://schemas.microsoft.com/office/powerpoint/2010/main" xmlns="" val="22816866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42611165"/>
              </p:ext>
            </p:extLst>
          </p:nvPr>
        </p:nvGraphicFramePr>
        <p:xfrm>
          <a:off x="674284" y="1636057"/>
          <a:ext cx="5134610" cy="4389120"/>
        </p:xfrm>
        <a:graphic>
          <a:graphicData uri="http://schemas.openxmlformats.org/drawingml/2006/table">
            <a:tbl>
              <a:tblPr firstRow="1" firstCol="1" bandRow="1"/>
              <a:tblGrid>
                <a:gridCol w="1371600"/>
                <a:gridCol w="1371600"/>
                <a:gridCol w="1195705"/>
                <a:gridCol w="1195705"/>
              </a:tblGrid>
              <a:tr h="147955">
                <a:tc rowSpan="2">
                  <a:txBody>
                    <a:bodyPr/>
                    <a:lstStyle/>
                    <a:p>
                      <a:pPr>
                        <a:lnSpc>
                          <a:spcPct val="200000"/>
                        </a:lnSpc>
                        <a:spcAft>
                          <a:spcPts val="0"/>
                        </a:spcAft>
                      </a:pPr>
                      <a:r>
                        <a:rPr lang="en-US" sz="1200" b="1" dirty="0">
                          <a:effectLst/>
                          <a:latin typeface="Times New Roman"/>
                          <a:ea typeface="Calibri"/>
                          <a:cs typeface="Mangal"/>
                        </a:rPr>
                        <a:t>Type of residence</a:t>
                      </a:r>
                      <a:endParaRPr lang="en-IN" sz="1100" dirty="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dirty="0">
                          <a:effectLst/>
                          <a:latin typeface="Times New Roman"/>
                          <a:ea typeface="Calibri"/>
                          <a:cs typeface="Mangal"/>
                        </a:rPr>
                        <a:t>Urban</a:t>
                      </a:r>
                      <a:endParaRPr lang="en-IN" sz="1100" dirty="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dirty="0">
                          <a:effectLst/>
                          <a:latin typeface="Times New Roman"/>
                          <a:ea typeface="Calibri"/>
                          <a:cs typeface="Mangal"/>
                        </a:rPr>
                        <a:t>33</a:t>
                      </a:r>
                      <a:endParaRPr lang="en-IN" sz="1100" dirty="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50.8</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IN"/>
                    </a:p>
                  </a:txBody>
                  <a:tcPr/>
                </a:tc>
                <a:tc>
                  <a:txBody>
                    <a:bodyPr/>
                    <a:lstStyle/>
                    <a:p>
                      <a:pPr>
                        <a:lnSpc>
                          <a:spcPct val="200000"/>
                        </a:lnSpc>
                        <a:spcAft>
                          <a:spcPts val="0"/>
                        </a:spcAft>
                      </a:pPr>
                      <a:r>
                        <a:rPr lang="en-US" sz="1200">
                          <a:effectLst/>
                          <a:latin typeface="Times New Roman"/>
                          <a:ea typeface="Calibri"/>
                          <a:cs typeface="Mangal"/>
                        </a:rPr>
                        <a:t>Rural</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32</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49.2</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rowSpan="2">
                  <a:txBody>
                    <a:bodyPr/>
                    <a:lstStyle/>
                    <a:p>
                      <a:pPr>
                        <a:lnSpc>
                          <a:spcPct val="200000"/>
                        </a:lnSpc>
                        <a:spcAft>
                          <a:spcPts val="0"/>
                        </a:spcAft>
                      </a:pPr>
                      <a:r>
                        <a:rPr lang="en-US" sz="1200" b="1">
                          <a:effectLst/>
                          <a:latin typeface="Times New Roman"/>
                          <a:ea typeface="Calibri"/>
                          <a:cs typeface="Mangal"/>
                        </a:rPr>
                        <a:t>Ration Card</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Above poverty line</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31</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47.7</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IN"/>
                    </a:p>
                  </a:txBody>
                  <a:tcPr/>
                </a:tc>
                <a:tc>
                  <a:txBody>
                    <a:bodyPr/>
                    <a:lstStyle/>
                    <a:p>
                      <a:pPr>
                        <a:lnSpc>
                          <a:spcPct val="200000"/>
                        </a:lnSpc>
                        <a:spcAft>
                          <a:spcPts val="0"/>
                        </a:spcAft>
                      </a:pPr>
                      <a:r>
                        <a:rPr lang="en-US" sz="1200">
                          <a:effectLst/>
                          <a:latin typeface="Times New Roman"/>
                          <a:ea typeface="Calibri"/>
                          <a:cs typeface="Mangal"/>
                        </a:rPr>
                        <a:t>Below poverty line</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34</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52.3</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rowSpan="4">
                  <a:txBody>
                    <a:bodyPr/>
                    <a:lstStyle/>
                    <a:p>
                      <a:pPr>
                        <a:lnSpc>
                          <a:spcPct val="200000"/>
                        </a:lnSpc>
                        <a:spcAft>
                          <a:spcPts val="0"/>
                        </a:spcAft>
                      </a:pPr>
                      <a:r>
                        <a:rPr lang="en-US" sz="1200" b="1">
                          <a:effectLst/>
                          <a:latin typeface="Times New Roman"/>
                          <a:ea typeface="Calibri"/>
                          <a:cs typeface="Mangal"/>
                        </a:rPr>
                        <a:t>Education</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Illiterate</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1</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1.5</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IN"/>
                    </a:p>
                  </a:txBody>
                  <a:tcPr/>
                </a:tc>
                <a:tc>
                  <a:txBody>
                    <a:bodyPr/>
                    <a:lstStyle/>
                    <a:p>
                      <a:pPr>
                        <a:lnSpc>
                          <a:spcPct val="200000"/>
                        </a:lnSpc>
                        <a:spcAft>
                          <a:spcPts val="0"/>
                        </a:spcAft>
                      </a:pPr>
                      <a:r>
                        <a:rPr lang="en-US" sz="1200">
                          <a:effectLst/>
                          <a:latin typeface="Times New Roman"/>
                          <a:ea typeface="Calibri"/>
                          <a:cs typeface="Mangal"/>
                        </a:rPr>
                        <a:t>Up to SSC</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19</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29.2</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IN"/>
                    </a:p>
                  </a:txBody>
                  <a:tcPr/>
                </a:tc>
                <a:tc>
                  <a:txBody>
                    <a:bodyPr/>
                    <a:lstStyle/>
                    <a:p>
                      <a:pPr>
                        <a:lnSpc>
                          <a:spcPct val="200000"/>
                        </a:lnSpc>
                        <a:spcAft>
                          <a:spcPts val="0"/>
                        </a:spcAft>
                      </a:pPr>
                      <a:r>
                        <a:rPr lang="en-US" sz="1200">
                          <a:effectLst/>
                          <a:latin typeface="Times New Roman"/>
                          <a:ea typeface="Calibri"/>
                          <a:cs typeface="Mangal"/>
                        </a:rPr>
                        <a:t>PUC</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13</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20</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IN"/>
                    </a:p>
                  </a:txBody>
                  <a:tcPr/>
                </a:tc>
                <a:tc>
                  <a:txBody>
                    <a:bodyPr/>
                    <a:lstStyle/>
                    <a:p>
                      <a:pPr>
                        <a:lnSpc>
                          <a:spcPct val="200000"/>
                        </a:lnSpc>
                        <a:spcAft>
                          <a:spcPts val="0"/>
                        </a:spcAft>
                      </a:pPr>
                      <a:r>
                        <a:rPr lang="en-US" sz="1200">
                          <a:effectLst/>
                          <a:latin typeface="Times New Roman"/>
                          <a:ea typeface="Calibri"/>
                          <a:cs typeface="Mangal"/>
                        </a:rPr>
                        <a:t>Graduate and more</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32</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49.2</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rowSpan="4">
                  <a:txBody>
                    <a:bodyPr/>
                    <a:lstStyle/>
                    <a:p>
                      <a:pPr>
                        <a:lnSpc>
                          <a:spcPct val="200000"/>
                        </a:lnSpc>
                        <a:spcAft>
                          <a:spcPts val="0"/>
                        </a:spcAft>
                      </a:pPr>
                      <a:r>
                        <a:rPr lang="en-US" sz="1200" b="1" dirty="0">
                          <a:effectLst/>
                          <a:latin typeface="Times New Roman"/>
                          <a:ea typeface="Calibri"/>
                          <a:cs typeface="Mangal"/>
                        </a:rPr>
                        <a:t>Occupation</a:t>
                      </a:r>
                      <a:endParaRPr lang="en-IN" sz="1100" dirty="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Housekeeping</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12</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18.5</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IN"/>
                    </a:p>
                  </a:txBody>
                  <a:tcPr/>
                </a:tc>
                <a:tc>
                  <a:txBody>
                    <a:bodyPr/>
                    <a:lstStyle/>
                    <a:p>
                      <a:pPr>
                        <a:lnSpc>
                          <a:spcPct val="200000"/>
                        </a:lnSpc>
                        <a:spcAft>
                          <a:spcPts val="0"/>
                        </a:spcAft>
                      </a:pPr>
                      <a:r>
                        <a:rPr lang="en-US" sz="1200">
                          <a:effectLst/>
                          <a:latin typeface="Times New Roman"/>
                          <a:ea typeface="Calibri"/>
                          <a:cs typeface="Mangal"/>
                        </a:rPr>
                        <a:t>Attendant</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18</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27.7</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IN"/>
                    </a:p>
                  </a:txBody>
                  <a:tcPr/>
                </a:tc>
                <a:tc>
                  <a:txBody>
                    <a:bodyPr/>
                    <a:lstStyle/>
                    <a:p>
                      <a:pPr>
                        <a:lnSpc>
                          <a:spcPct val="200000"/>
                        </a:lnSpc>
                        <a:spcAft>
                          <a:spcPts val="0"/>
                        </a:spcAft>
                      </a:pPr>
                      <a:r>
                        <a:rPr lang="en-US" sz="1200">
                          <a:effectLst/>
                          <a:latin typeface="Times New Roman"/>
                          <a:ea typeface="Calibri"/>
                          <a:cs typeface="Mangal"/>
                        </a:rPr>
                        <a:t>Lab Technician</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15</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23.1</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IN"/>
                    </a:p>
                  </a:txBody>
                  <a:tcPr/>
                </a:tc>
                <a:tc>
                  <a:txBody>
                    <a:bodyPr/>
                    <a:lstStyle/>
                    <a:p>
                      <a:pPr>
                        <a:lnSpc>
                          <a:spcPct val="200000"/>
                        </a:lnSpc>
                        <a:spcAft>
                          <a:spcPts val="0"/>
                        </a:spcAft>
                      </a:pPr>
                      <a:r>
                        <a:rPr lang="en-US" sz="1200">
                          <a:effectLst/>
                          <a:latin typeface="Times New Roman"/>
                          <a:ea typeface="Calibri"/>
                          <a:cs typeface="Mangal"/>
                        </a:rPr>
                        <a:t>Desk workers</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a:effectLst/>
                          <a:latin typeface="Times New Roman"/>
                          <a:ea typeface="Calibri"/>
                          <a:cs typeface="Mangal"/>
                        </a:rPr>
                        <a:t>20</a:t>
                      </a:r>
                      <a:endParaRPr lang="en-IN" sz="110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dirty="0">
                          <a:effectLst/>
                          <a:latin typeface="Times New Roman"/>
                          <a:ea typeface="Calibri"/>
                          <a:cs typeface="Mangal"/>
                        </a:rPr>
                        <a:t>30.8</a:t>
                      </a:r>
                      <a:endParaRPr lang="en-IN" sz="1100" dirty="0">
                        <a:effectLst/>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6561438" y="2199503"/>
            <a:ext cx="4880919" cy="3139321"/>
          </a:xfrm>
          <a:prstGeom prst="rect">
            <a:avLst/>
          </a:prstGeom>
          <a:noFill/>
        </p:spPr>
        <p:txBody>
          <a:bodyPr wrap="square" rtlCol="0">
            <a:spAutoFit/>
          </a:bodyPr>
          <a:lstStyle/>
          <a:p>
            <a:pPr marL="285750" indent="-285750">
              <a:buChar char="•"/>
            </a:pPr>
            <a:r>
              <a:rPr lang="en-IN" dirty="0">
                <a:latin typeface="Arial"/>
                <a:cs typeface="Arial"/>
              </a:rPr>
              <a:t>There was equal distribution with regards to urban and rural residence. More than 52% of the participants were Below Poverty Line (BPL) card holders.</a:t>
            </a:r>
            <a:endParaRPr lang="en-IN" dirty="0">
              <a:latin typeface="Euphemia"/>
              <a:cs typeface="Arial"/>
            </a:endParaRPr>
          </a:p>
          <a:p>
            <a:pPr marL="285750" indent="-285750">
              <a:buChar char="•"/>
            </a:pPr>
            <a:r>
              <a:rPr lang="en-IN" dirty="0">
                <a:latin typeface="Arial"/>
                <a:cs typeface="Arial"/>
              </a:rPr>
              <a:t> In terms of education, participants with education till graduation or more were 49% and almost 50% were educated </a:t>
            </a:r>
            <a:r>
              <a:rPr lang="en-IN" dirty="0" err="1">
                <a:latin typeface="Arial"/>
                <a:cs typeface="Arial"/>
              </a:rPr>
              <a:t>upto</a:t>
            </a:r>
            <a:r>
              <a:rPr lang="en-IN" dirty="0">
                <a:latin typeface="Arial"/>
                <a:cs typeface="Arial"/>
              </a:rPr>
              <a:t> pre-university college. </a:t>
            </a:r>
            <a:endParaRPr lang="en-IN" dirty="0">
              <a:latin typeface="Euphemia"/>
              <a:cs typeface="Arial"/>
            </a:endParaRPr>
          </a:p>
          <a:p>
            <a:pPr marL="285750" indent="-285750">
              <a:buChar char="•"/>
            </a:pPr>
            <a:r>
              <a:rPr lang="en-IN" dirty="0">
                <a:latin typeface="Arial"/>
                <a:cs typeface="Arial"/>
              </a:rPr>
              <a:t>Majority (31%) were desk workers, followed by attendants (28%), laboratory technicians (23%) and housekeeping (18.5</a:t>
            </a:r>
            <a:r>
              <a:rPr lang="en-IN" dirty="0" smtClean="0">
                <a:latin typeface="Arial"/>
                <a:cs typeface="Arial"/>
              </a:rPr>
              <a:t>%).</a:t>
            </a:r>
            <a:endParaRPr lang="en-IN" dirty="0"/>
          </a:p>
        </p:txBody>
      </p:sp>
    </p:spTree>
    <p:extLst>
      <p:ext uri="{BB962C8B-B14F-4D97-AF65-F5344CB8AC3E}">
        <p14:creationId xmlns:p14="http://schemas.microsoft.com/office/powerpoint/2010/main" xmlns="" val="7173964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DC6030-8312-4894-9236-1E15DA4F39C5}">
  <ds:schemaRefs>
    <ds:schemaRef ds:uri="http://schemas.microsoft.com/sharepoint/v3/contenttype/forms"/>
  </ds:schemaRefs>
</ds:datastoreItem>
</file>

<file path=customXml/itemProps2.xml><?xml version="1.0" encoding="utf-8"?>
<ds:datastoreItem xmlns:ds="http://schemas.openxmlformats.org/officeDocument/2006/customXml" ds:itemID="{BDBAFF00-647E-4627-9B6C-A5CDC1F32200}">
  <ds:schemaRefs>
    <ds:schemaRef ds:uri="http://schemas.microsoft.com/office/2006/metadata/properties"/>
    <ds:schemaRef ds:uri="http://schemas.microsoft.com/office/infopath/2007/PartnerControls"/>
    <ds:schemaRef ds:uri="40262f94-9f35-4ac3-9a90-690165a166b7"/>
  </ds:schemaRefs>
</ds:datastoreItem>
</file>

<file path=customXml/itemProps3.xml><?xml version="1.0" encoding="utf-8"?>
<ds:datastoreItem xmlns:ds="http://schemas.openxmlformats.org/officeDocument/2006/customXml" ds:itemID="{5400D5F3-AA73-4EC6-BCD9-0DC3E330E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Concourse</Template>
  <TotalTime>107</TotalTime>
  <Words>1399</Words>
  <Application>Microsoft Office PowerPoint</Application>
  <PresentationFormat>Custom</PresentationFormat>
  <Paragraphs>339</Paragraphs>
  <Slides>16</Slides>
  <Notes>7</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Medical students as agents of health promotion:  Student research for awareness of NCDs within A medical college in South India </vt:lpstr>
      <vt:lpstr>INTRODUCTION</vt:lpstr>
      <vt:lpstr>Slide 3</vt:lpstr>
      <vt:lpstr>BACKGROUND</vt:lpstr>
      <vt:lpstr>OBJECTIVES</vt:lpstr>
      <vt:lpstr>METHODS</vt:lpstr>
      <vt:lpstr>Slide 7</vt:lpstr>
      <vt:lpstr>RESULTS</vt:lpstr>
      <vt:lpstr>Slide 9</vt:lpstr>
      <vt:lpstr>Slide 10</vt:lpstr>
      <vt:lpstr>Slide 11</vt:lpstr>
      <vt:lpstr>Slide 12</vt:lpstr>
      <vt:lpstr>Slide 13</vt:lpstr>
      <vt:lpstr>Slide 14</vt:lpstr>
      <vt:lpstr>NCDs Screened</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student as agents of health promotion: Student research for awareness of NCDs within medical college in South India </dc:title>
  <dc:creator/>
  <cp:lastModifiedBy>Mohammed Husain</cp:lastModifiedBy>
  <cp:revision>18</cp:revision>
  <dcterms:created xsi:type="dcterms:W3CDTF">2014-04-17T22:28:38Z</dcterms:created>
  <dcterms:modified xsi:type="dcterms:W3CDTF">2020-04-06T13:13:52Z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