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1" r:id="rId4"/>
    <p:sldId id="263" r:id="rId5"/>
    <p:sldId id="266" r:id="rId6"/>
    <p:sldId id="267" r:id="rId7"/>
    <p:sldId id="268" r:id="rId8"/>
    <p:sldId id="270" r:id="rId9"/>
    <p:sldId id="271" r:id="rId10"/>
    <p:sldId id="269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5DD5FF"/>
    <a:srgbClr val="FF0D97"/>
    <a:srgbClr val="0000CC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-6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2" y="1759975"/>
            <a:ext cx="7978879" cy="212376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4650656"/>
            <a:ext cx="8001000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81131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63331"/>
            <a:ext cx="8246070" cy="480797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719031"/>
            <a:ext cx="6283782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917291"/>
            <a:ext cx="6304935" cy="451101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9" y="303201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2270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85687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2270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85687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in-en/topics/knn" TargetMode="External"/><Relationship Id="rId2" Type="http://schemas.openxmlformats.org/officeDocument/2006/relationships/hyperlink" Target="https://towardsdatascience.com/k-nearest-neighbors-knn-algorithm-23832490e3f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4383D968-C7A7-B9D4-5D76-560287CCB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17688" y="553806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0019-9F81-E56D-CC04-B5D4BB54C47E}"/>
              </a:ext>
            </a:extLst>
          </p:cNvPr>
          <p:cNvSpPr txBox="1"/>
          <p:nvPr/>
        </p:nvSpPr>
        <p:spPr>
          <a:xfrm>
            <a:off x="2716358" y="1884574"/>
            <a:ext cx="4073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K-Nearest Neighbors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37A4B-CF1C-7A59-4CFC-5880C3C78C17}"/>
              </a:ext>
            </a:extLst>
          </p:cNvPr>
          <p:cNvSpPr txBox="1"/>
          <p:nvPr/>
        </p:nvSpPr>
        <p:spPr>
          <a:xfrm>
            <a:off x="3256533" y="4294900"/>
            <a:ext cx="321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Mohammed Imaduddin</a:t>
            </a:r>
          </a:p>
          <a:p>
            <a:pPr algn="r"/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March 20, 2023</a:t>
            </a:r>
          </a:p>
          <a:p>
            <a:pPr algn="r"/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Trainee Data Scientist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FF9820A-BEDC-7621-50DD-2AFF19CD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4915" y="3973460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AF84A9D-95DF-1A4D-07C4-DEE35541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13" y="4756565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EDADF250-23A8-FFC5-BD25-DC0A73C7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3675" y="428319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5ECAF29-0635-B88A-37B3-9FD89166C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2345" y="5163693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E1AF-7F20-3160-4E4B-B8ADC6D2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Formulae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6308-843D-DEDA-D262-C89FF2AD9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i="0" dirty="0">
                <a:solidFill>
                  <a:srgbClr val="000000"/>
                </a:solidFill>
                <a:effectLst/>
              </a:rPr>
              <a:t>K-distance is the distance between data points and a given query point. To calculate it, we have to pick a distance metric.</a:t>
            </a:r>
          </a:p>
          <a:p>
            <a:pPr algn="l"/>
            <a:r>
              <a:rPr lang="en-US" sz="2800" i="0" dirty="0">
                <a:solidFill>
                  <a:srgbClr val="000000"/>
                </a:solidFill>
                <a:effectLst/>
              </a:rPr>
              <a:t>Some of the most popular metrics are explained below.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5447-40C2-0DF7-24A1-077E38C65A85}"/>
              </a:ext>
            </a:extLst>
          </p:cNvPr>
          <p:cNvSpPr txBox="1"/>
          <p:nvPr/>
        </p:nvSpPr>
        <p:spPr>
          <a:xfrm>
            <a:off x="1728198" y="4248127"/>
            <a:ext cx="5776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22222"/>
                </a:solidFill>
                <a:effectLst/>
              </a:rPr>
              <a:t>Euclidean distance = sqrt( (x</a:t>
            </a:r>
            <a:r>
              <a:rPr lang="en-IN" sz="2400" b="1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IN" sz="2400" b="1" i="0" dirty="0">
                <a:solidFill>
                  <a:srgbClr val="222222"/>
                </a:solidFill>
                <a:effectLst/>
              </a:rPr>
              <a:t>-x</a:t>
            </a:r>
            <a:r>
              <a:rPr lang="en-IN" sz="2400" b="1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IN" sz="2400" b="1" i="0" dirty="0">
                <a:solidFill>
                  <a:srgbClr val="222222"/>
                </a:solidFill>
                <a:effectLst/>
              </a:rPr>
              <a:t>)</a:t>
            </a:r>
            <a:r>
              <a:rPr lang="en-IN" sz="2400" b="1" i="0" baseline="30000" dirty="0">
                <a:solidFill>
                  <a:srgbClr val="222222"/>
                </a:solidFill>
                <a:effectLst/>
              </a:rPr>
              <a:t>2</a:t>
            </a:r>
            <a:r>
              <a:rPr lang="en-IN" sz="2400" b="1" i="0" dirty="0">
                <a:solidFill>
                  <a:srgbClr val="222222"/>
                </a:solidFill>
                <a:effectLst/>
              </a:rPr>
              <a:t> + (y</a:t>
            </a:r>
            <a:r>
              <a:rPr lang="en-IN" sz="2400" b="1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IN" sz="2400" b="1" i="0" dirty="0">
                <a:solidFill>
                  <a:srgbClr val="222222"/>
                </a:solidFill>
                <a:effectLst/>
              </a:rPr>
              <a:t>-y</a:t>
            </a:r>
            <a:r>
              <a:rPr lang="en-IN" sz="2400" b="1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IN" sz="2400" b="1" i="0" dirty="0">
                <a:solidFill>
                  <a:srgbClr val="222222"/>
                </a:solidFill>
                <a:effectLst/>
              </a:rPr>
              <a:t>)</a:t>
            </a:r>
            <a:r>
              <a:rPr lang="en-IN" sz="2400" b="1" i="0" baseline="30000" dirty="0">
                <a:solidFill>
                  <a:srgbClr val="222222"/>
                </a:solidFill>
                <a:effectLst/>
              </a:rPr>
              <a:t>2</a:t>
            </a:r>
            <a:r>
              <a:rPr lang="en-IN" sz="2400" b="1" i="0" dirty="0">
                <a:solidFill>
                  <a:srgbClr val="222222"/>
                </a:solidFill>
                <a:effectLst/>
              </a:rPr>
              <a:t> )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77923-5942-F3F7-3895-6B7041F29F50}"/>
              </a:ext>
            </a:extLst>
          </p:cNvPr>
          <p:cNvSpPr txBox="1"/>
          <p:nvPr/>
        </p:nvSpPr>
        <p:spPr>
          <a:xfrm>
            <a:off x="1728198" y="4944482"/>
            <a:ext cx="6130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1" dirty="0"/>
              <a:t>Manhattan</a:t>
            </a:r>
            <a:r>
              <a:rPr lang="en-IN" sz="2400" dirty="0"/>
              <a:t> </a:t>
            </a:r>
            <a:r>
              <a:rPr lang="en-IN" sz="2400" b="1" dirty="0"/>
              <a:t>distance = absolute sum ||xi-</a:t>
            </a:r>
            <a:r>
              <a:rPr lang="en-IN" sz="2400" b="1" dirty="0" err="1"/>
              <a:t>yi</a:t>
            </a:r>
            <a:r>
              <a:rPr lang="en-IN" sz="2400" b="1" dirty="0"/>
              <a:t>||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DAACA-1B80-BE76-1CBA-AE4E52374C57}"/>
              </a:ext>
            </a:extLst>
          </p:cNvPr>
          <p:cNvSpPr txBox="1"/>
          <p:nvPr/>
        </p:nvSpPr>
        <p:spPr>
          <a:xfrm>
            <a:off x="1754180" y="5696066"/>
            <a:ext cx="69556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Minkowski distance =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( (x</a:t>
            </a:r>
            <a:r>
              <a:rPr lang="en-US" sz="2400" b="1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-x</a:t>
            </a:r>
            <a:r>
              <a:rPr lang="en-US" sz="2400" b="1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)</a:t>
            </a:r>
            <a:r>
              <a:rPr lang="en-US" sz="2400" b="1" baseline="30000" dirty="0">
                <a:solidFill>
                  <a:srgbClr val="222222"/>
                </a:solidFill>
              </a:rPr>
              <a:t>p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 +  (y</a:t>
            </a:r>
            <a:r>
              <a:rPr lang="en-US" sz="2400" b="1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-y</a:t>
            </a:r>
            <a:r>
              <a:rPr lang="en-US" sz="2400" b="1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)</a:t>
            </a:r>
            <a:r>
              <a:rPr lang="en-US" sz="2400" b="1" baseline="30000" dirty="0">
                <a:solidFill>
                  <a:srgbClr val="222222"/>
                </a:solidFill>
              </a:rPr>
              <a:t>p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)</a:t>
            </a:r>
            <a:r>
              <a:rPr lang="en-US" sz="2400" b="1" i="0" baseline="30000" dirty="0">
                <a:solidFill>
                  <a:srgbClr val="222222"/>
                </a:solidFill>
                <a:effectLst/>
              </a:rPr>
              <a:t>1/p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 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33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113C-182B-8B36-FFF1-EBD1992E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79" y="181131"/>
            <a:ext cx="8745792" cy="1018035"/>
          </a:xfrm>
        </p:spPr>
        <p:txBody>
          <a:bodyPr/>
          <a:lstStyle/>
          <a:p>
            <a:r>
              <a:rPr lang="en-IN" b="1" dirty="0"/>
              <a:t>KNN - 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B344-79F7-0811-DA66-4271E3CC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588580"/>
            <a:ext cx="8882742" cy="546462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600" i="0" dirty="0">
                <a:solidFill>
                  <a:srgbClr val="222222"/>
                </a:solidFill>
                <a:effectLst/>
              </a:rPr>
              <a:t>Let’s take a simple and basic example to illustrate the above mathematical equation.</a:t>
            </a:r>
          </a:p>
          <a:p>
            <a:pPr marL="0" indent="0">
              <a:buNone/>
            </a:pPr>
            <a:r>
              <a:rPr lang="en-US" sz="2900" i="0" dirty="0">
                <a:solidFill>
                  <a:srgbClr val="222222"/>
                </a:solidFill>
                <a:effectLst/>
              </a:rPr>
              <a:t>	</a:t>
            </a:r>
            <a:r>
              <a:rPr lang="en-US" sz="2900" b="1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900" dirty="0">
                <a:solidFill>
                  <a:srgbClr val="222222"/>
                </a:solidFill>
              </a:rPr>
              <a:t> 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Suppose the vector X1 and X2 coordinates are in 2-Dim,</a:t>
            </a:r>
          </a:p>
          <a:p>
            <a:pPr marL="0" indent="0" algn="just">
              <a:buNone/>
            </a:pPr>
            <a:r>
              <a:rPr lang="en-US" sz="2900" i="0" dirty="0">
                <a:solidFill>
                  <a:srgbClr val="222222"/>
                </a:solidFill>
                <a:effectLst/>
              </a:rPr>
              <a:t>	</a:t>
            </a:r>
            <a:r>
              <a:rPr lang="en-US" sz="2900" b="1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 X1(x</a:t>
            </a:r>
            <a:r>
              <a:rPr lang="en-US" sz="2900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, y</a:t>
            </a:r>
            <a:r>
              <a:rPr lang="en-US" sz="2900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) =  X1(3, 4)</a:t>
            </a:r>
          </a:p>
          <a:p>
            <a:pPr marL="0" indent="0" algn="just">
              <a:buNone/>
            </a:pPr>
            <a:r>
              <a:rPr lang="en-US" sz="2900" i="0" dirty="0">
                <a:solidFill>
                  <a:srgbClr val="222222"/>
                </a:solidFill>
                <a:effectLst/>
              </a:rPr>
              <a:t>	</a:t>
            </a:r>
            <a:r>
              <a:rPr lang="en-US" sz="2900" b="1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 X2(x</a:t>
            </a:r>
            <a:r>
              <a:rPr lang="en-US" sz="2900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, y</a:t>
            </a:r>
            <a:r>
              <a:rPr lang="en-US" sz="2900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) =  X2(4, 7), as you can see in the image.</a:t>
            </a:r>
          </a:p>
          <a:p>
            <a:pPr marL="0" indent="0" algn="just">
              <a:buNone/>
            </a:pPr>
            <a:endParaRPr lang="en-US" sz="2900" i="0" dirty="0">
              <a:solidFill>
                <a:srgbClr val="222222"/>
              </a:solidFill>
              <a:effectLst/>
            </a:endParaRPr>
          </a:p>
          <a:p>
            <a:pPr algn="just"/>
            <a:r>
              <a:rPr lang="en-US" sz="2800" i="0" dirty="0">
                <a:solidFill>
                  <a:srgbClr val="222222"/>
                </a:solidFill>
                <a:effectLst/>
              </a:rPr>
              <a:t>So these are a 2-Dim vectors so our </a:t>
            </a:r>
            <a:r>
              <a:rPr lang="en-US" dirty="0">
                <a:solidFill>
                  <a:srgbClr val="222222"/>
                </a:solidFill>
              </a:rPr>
              <a:t>E</a:t>
            </a:r>
            <a:r>
              <a:rPr lang="en-US" sz="2800" i="0" dirty="0">
                <a:solidFill>
                  <a:srgbClr val="222222"/>
                </a:solidFill>
                <a:effectLst/>
              </a:rPr>
              <a:t>uclidean </a:t>
            </a:r>
            <a:r>
              <a:rPr lang="en-US" dirty="0">
                <a:solidFill>
                  <a:srgbClr val="222222"/>
                </a:solidFill>
              </a:rPr>
              <a:t>Di</a:t>
            </a:r>
            <a:r>
              <a:rPr lang="en-US" sz="2800" i="0" dirty="0">
                <a:solidFill>
                  <a:srgbClr val="222222"/>
                </a:solidFill>
                <a:effectLst/>
              </a:rPr>
              <a:t>stance mathematical equation for finding the distance between X1 and X2 is :</a:t>
            </a:r>
          </a:p>
          <a:p>
            <a:pPr algn="just"/>
            <a:endParaRPr lang="en-US" sz="2800" i="0" dirty="0">
              <a:solidFill>
                <a:srgbClr val="222222"/>
              </a:solidFill>
              <a:effectLst/>
            </a:endParaRPr>
          </a:p>
          <a:p>
            <a:pPr algn="just"/>
            <a:r>
              <a:rPr lang="en-US" sz="2900" dirty="0">
                <a:solidFill>
                  <a:srgbClr val="222222"/>
                </a:solidFill>
              </a:rPr>
              <a:t>D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istance = sqrt( (x</a:t>
            </a:r>
            <a:r>
              <a:rPr lang="en-US" sz="2900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-x</a:t>
            </a:r>
            <a:r>
              <a:rPr lang="en-US" sz="2900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)</a:t>
            </a:r>
            <a:r>
              <a:rPr lang="en-US" sz="2900" i="0" baseline="30000" dirty="0">
                <a:solidFill>
                  <a:srgbClr val="222222"/>
                </a:solidFill>
                <a:effectLst/>
              </a:rPr>
              <a:t>2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 + (y</a:t>
            </a:r>
            <a:r>
              <a:rPr lang="en-US" sz="2900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-y</a:t>
            </a:r>
            <a:r>
              <a:rPr lang="en-US" sz="2900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)</a:t>
            </a:r>
            <a:r>
              <a:rPr lang="en-US" sz="2900" i="0" baseline="30000" dirty="0">
                <a:solidFill>
                  <a:srgbClr val="222222"/>
                </a:solidFill>
                <a:effectLst/>
              </a:rPr>
              <a:t>2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 )</a:t>
            </a:r>
          </a:p>
          <a:p>
            <a:pPr algn="just"/>
            <a:r>
              <a:rPr lang="en-US" sz="2900" i="0" dirty="0">
                <a:solidFill>
                  <a:srgbClr val="222222"/>
                </a:solidFill>
                <a:effectLst/>
              </a:rPr>
              <a:t>When we put our coordinates in the equations,</a:t>
            </a:r>
          </a:p>
          <a:p>
            <a:pPr algn="just"/>
            <a:r>
              <a:rPr lang="en-US" sz="2900" i="0" dirty="0">
                <a:solidFill>
                  <a:srgbClr val="222222"/>
                </a:solidFill>
                <a:effectLst/>
              </a:rPr>
              <a:t>distance = sqrt( (4-3)</a:t>
            </a:r>
            <a:r>
              <a:rPr lang="en-US" sz="2900" i="0" baseline="30000" dirty="0">
                <a:solidFill>
                  <a:srgbClr val="222222"/>
                </a:solidFill>
                <a:effectLst/>
              </a:rPr>
              <a:t>2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 + (7-4)</a:t>
            </a:r>
            <a:r>
              <a:rPr lang="en-US" sz="2900" i="0" baseline="30000" dirty="0">
                <a:solidFill>
                  <a:srgbClr val="222222"/>
                </a:solidFill>
                <a:effectLst/>
              </a:rPr>
              <a:t>2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 )</a:t>
            </a:r>
          </a:p>
          <a:p>
            <a:pPr algn="just"/>
            <a:r>
              <a:rPr lang="en-US" sz="2900" i="0" dirty="0">
                <a:solidFill>
                  <a:srgbClr val="222222"/>
                </a:solidFill>
                <a:effectLst/>
              </a:rPr>
              <a:t>distance = sqrt( 1+3</a:t>
            </a:r>
            <a:r>
              <a:rPr lang="en-US" sz="2900" i="0" baseline="30000" dirty="0">
                <a:solidFill>
                  <a:srgbClr val="222222"/>
                </a:solidFill>
                <a:effectLst/>
              </a:rPr>
              <a:t>2</a:t>
            </a:r>
            <a:r>
              <a:rPr lang="en-US" sz="2900" i="0" dirty="0">
                <a:solidFill>
                  <a:srgbClr val="222222"/>
                </a:solidFill>
                <a:effectLst/>
              </a:rPr>
              <a:t> )</a:t>
            </a:r>
          </a:p>
          <a:p>
            <a:pPr algn="just"/>
            <a:r>
              <a:rPr lang="en-US" sz="2900" i="0" dirty="0">
                <a:solidFill>
                  <a:srgbClr val="222222"/>
                </a:solidFill>
                <a:effectLst/>
              </a:rPr>
              <a:t>distance = sqrt( 10 )</a:t>
            </a:r>
          </a:p>
          <a:p>
            <a:pPr algn="just"/>
            <a:r>
              <a:rPr lang="en-US" sz="2900" i="0" dirty="0">
                <a:solidFill>
                  <a:srgbClr val="222222"/>
                </a:solidFill>
                <a:effectLst/>
              </a:rPr>
              <a:t>distance = 3.1 (approx)</a:t>
            </a:r>
          </a:p>
          <a:p>
            <a:pPr marL="0" indent="0">
              <a:buNone/>
            </a:pPr>
            <a:endParaRPr lang="en-US" sz="280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US" sz="2600" i="0" dirty="0">
                <a:solidFill>
                  <a:srgbClr val="222222"/>
                </a:solidFill>
                <a:effectLst/>
              </a:rPr>
              <a:t>So, simply we can say that point X2 is 2 distances far</a:t>
            </a:r>
          </a:p>
          <a:p>
            <a:pPr marL="0" indent="0">
              <a:buNone/>
            </a:pPr>
            <a:r>
              <a:rPr lang="en-US" sz="2600" i="0" dirty="0">
                <a:solidFill>
                  <a:srgbClr val="222222"/>
                </a:solidFill>
                <a:effectLst/>
              </a:rPr>
              <a:t>from point X1.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118B5-6343-EB7D-3F04-A3023B560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543" y="3559629"/>
            <a:ext cx="363582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0ADA-8A9A-D201-9B46-0298BBB6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160583"/>
            <a:ext cx="8764212" cy="1125155"/>
          </a:xfrm>
        </p:spPr>
        <p:txBody>
          <a:bodyPr/>
          <a:lstStyle/>
          <a:p>
            <a:r>
              <a:rPr lang="en-IN" b="1" dirty="0"/>
              <a:t>KNN - Manhattan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8095-BBB2-D46E-0454-C47C633D6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02" y="1563331"/>
            <a:ext cx="8764212" cy="201198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So, </a:t>
            </a:r>
            <a:r>
              <a:rPr lang="en-US" sz="2000" i="0" dirty="0">
                <a:solidFill>
                  <a:srgbClr val="222222"/>
                </a:solidFill>
                <a:effectLst/>
              </a:rPr>
              <a:t>as we know that the Manhattan distance is a little bit the same as the </a:t>
            </a:r>
            <a:r>
              <a:rPr lang="en-US" sz="2000" dirty="0">
                <a:solidFill>
                  <a:srgbClr val="222222"/>
                </a:solidFill>
              </a:rPr>
              <a:t>E</a:t>
            </a:r>
            <a:r>
              <a:rPr lang="en-US" sz="2000" i="0" dirty="0">
                <a:solidFill>
                  <a:srgbClr val="222222"/>
                </a:solidFill>
                <a:effectLst/>
              </a:rPr>
              <a:t>uclidean Distance, but here we find the absolute value, let’s take an example of it.</a:t>
            </a:r>
            <a:endParaRPr lang="en-IN" sz="2000" dirty="0"/>
          </a:p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Suppose, one cab starting from point 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X1 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and has to reach its destination point 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X2 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so we didn’t calculate its shortest path apart from this we have to calculate its absolute or full path they travel.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1AF99-0D0C-954D-7236-17C9D37C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2" y="3575314"/>
            <a:ext cx="4640016" cy="302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F4FCB7-120D-FA45-BAA9-8F4137E9A69F}"/>
              </a:ext>
            </a:extLst>
          </p:cNvPr>
          <p:cNvSpPr txBox="1"/>
          <p:nvPr/>
        </p:nvSpPr>
        <p:spPr>
          <a:xfrm>
            <a:off x="4780318" y="3651816"/>
            <a:ext cx="422337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i="0" dirty="0">
                <a:solidFill>
                  <a:srgbClr val="222222"/>
                </a:solidFill>
                <a:effectLst/>
              </a:rPr>
              <a:t>As you see in the image the blue line represents the absolute path that the cab travel. As Manhattan formula says :</a:t>
            </a:r>
          </a:p>
          <a:p>
            <a:pPr algn="just"/>
            <a:r>
              <a:rPr lang="en-US" sz="1800" i="0" dirty="0">
                <a:solidFill>
                  <a:srgbClr val="222222"/>
                </a:solidFill>
                <a:effectLst/>
              </a:rPr>
              <a:t> </a:t>
            </a:r>
          </a:p>
          <a:p>
            <a:pPr algn="just"/>
            <a:r>
              <a:rPr lang="en-US" sz="2200" dirty="0">
                <a:solidFill>
                  <a:srgbClr val="222222"/>
                </a:solidFill>
              </a:rPr>
              <a:t>D</a:t>
            </a:r>
            <a:r>
              <a:rPr lang="en-US" sz="2200" i="0" dirty="0">
                <a:solidFill>
                  <a:srgbClr val="222222"/>
                </a:solidFill>
                <a:effectLst/>
              </a:rPr>
              <a:t>istance = absolute sum ||xi-</a:t>
            </a:r>
            <a:r>
              <a:rPr lang="en-US" sz="2200" dirty="0" err="1">
                <a:solidFill>
                  <a:srgbClr val="222222"/>
                </a:solidFill>
              </a:rPr>
              <a:t>y</a:t>
            </a:r>
            <a:r>
              <a:rPr lang="en-US" sz="2200" i="0" dirty="0" err="1">
                <a:solidFill>
                  <a:srgbClr val="222222"/>
                </a:solidFill>
                <a:effectLst/>
              </a:rPr>
              <a:t>i</a:t>
            </a:r>
            <a:r>
              <a:rPr lang="en-US" sz="2200" i="0" dirty="0">
                <a:solidFill>
                  <a:srgbClr val="222222"/>
                </a:solidFill>
                <a:effectLst/>
              </a:rPr>
              <a:t>||</a:t>
            </a:r>
          </a:p>
          <a:p>
            <a:pPr algn="just"/>
            <a:r>
              <a:rPr lang="en-US" sz="2200" dirty="0">
                <a:solidFill>
                  <a:srgbClr val="222222"/>
                </a:solidFill>
              </a:rPr>
              <a:t>D</a:t>
            </a:r>
            <a:r>
              <a:rPr lang="en-US" sz="2200" i="0" dirty="0">
                <a:solidFill>
                  <a:srgbClr val="222222"/>
                </a:solidFill>
                <a:effectLst/>
              </a:rPr>
              <a:t>istance = (7 + 4)</a:t>
            </a:r>
          </a:p>
          <a:p>
            <a:pPr algn="just"/>
            <a:r>
              <a:rPr lang="en-US" sz="2200" dirty="0">
                <a:solidFill>
                  <a:srgbClr val="222222"/>
                </a:solidFill>
              </a:rPr>
              <a:t>D</a:t>
            </a:r>
            <a:r>
              <a:rPr lang="en-US" sz="2200" i="0" dirty="0">
                <a:solidFill>
                  <a:srgbClr val="222222"/>
                </a:solidFill>
                <a:effectLst/>
              </a:rPr>
              <a:t>istance = 11</a:t>
            </a:r>
          </a:p>
          <a:p>
            <a:pPr algn="just"/>
            <a:endParaRPr lang="en-US" dirty="0">
              <a:solidFill>
                <a:srgbClr val="222222"/>
              </a:solidFill>
            </a:endParaRPr>
          </a:p>
          <a:p>
            <a:pPr algn="just"/>
            <a:r>
              <a:rPr lang="en-US" dirty="0">
                <a:solidFill>
                  <a:srgbClr val="222222"/>
                </a:solidFill>
              </a:rPr>
              <a:t>So</a:t>
            </a:r>
            <a:r>
              <a:rPr lang="en-US" sz="1800" i="0" dirty="0">
                <a:solidFill>
                  <a:srgbClr val="222222"/>
                </a:solidFill>
                <a:effectLst/>
              </a:rPr>
              <a:t>, the absolute path the cab cover is 11.</a:t>
            </a:r>
          </a:p>
        </p:txBody>
      </p:sp>
    </p:spTree>
    <p:extLst>
      <p:ext uri="{BB962C8B-B14F-4D97-AF65-F5344CB8AC3E}">
        <p14:creationId xmlns:p14="http://schemas.microsoft.com/office/powerpoint/2010/main" val="22073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E8D7-B95E-F7C8-3071-86B27603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86" y="232502"/>
            <a:ext cx="8259098" cy="1018035"/>
          </a:xfrm>
        </p:spPr>
        <p:txBody>
          <a:bodyPr/>
          <a:lstStyle/>
          <a:p>
            <a:r>
              <a:rPr lang="en-IN" b="1" dirty="0"/>
              <a:t>KNN - Minkowski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B50C-0ADC-368E-CDB6-5B1D435C8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86" y="1476246"/>
            <a:ext cx="8246070" cy="5294669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</a:rPr>
              <a:t>More often we say that the Minkowski distance is the generalization or generalized form of the </a:t>
            </a:r>
            <a:r>
              <a:rPr lang="en-US" sz="1600" dirty="0">
                <a:solidFill>
                  <a:srgbClr val="222222"/>
                </a:solidFill>
              </a:rPr>
              <a:t>E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uclidean and Manhattan distance.</a:t>
            </a:r>
            <a:endParaRPr lang="en-IN" sz="1600" dirty="0"/>
          </a:p>
          <a:p>
            <a:r>
              <a:rPr lang="en-US" sz="1600" b="0" i="0" dirty="0">
                <a:solidFill>
                  <a:srgbClr val="222222"/>
                </a:solidFill>
                <a:effectLst/>
              </a:rPr>
              <a:t>We take both the distance technique and the new technique for finding the distance between vectors. It adds a parameter, called the 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“</a:t>
            </a:r>
            <a:r>
              <a:rPr lang="en-US" sz="1600" b="1" i="1" dirty="0">
                <a:solidFill>
                  <a:srgbClr val="222222"/>
                </a:solidFill>
                <a:effectLst/>
              </a:rPr>
              <a:t>P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“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, that allows different distance measures to be calculated.</a:t>
            </a:r>
          </a:p>
          <a:p>
            <a:endParaRPr lang="en-IN" sz="1600" dirty="0"/>
          </a:p>
          <a:p>
            <a:pPr algn="just"/>
            <a:r>
              <a:rPr lang="en-US" sz="1600" i="0" dirty="0">
                <a:solidFill>
                  <a:srgbClr val="222222"/>
                </a:solidFill>
                <a:effectLst/>
              </a:rPr>
              <a:t>So, here we will take the same example as we take in the </a:t>
            </a:r>
            <a:r>
              <a:rPr lang="en-US" sz="1600" dirty="0">
                <a:solidFill>
                  <a:srgbClr val="222222"/>
                </a:solidFill>
              </a:rPr>
              <a:t>E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uclidean distance measures.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222222"/>
                </a:solidFill>
              </a:rPr>
              <a:t>	</a:t>
            </a:r>
            <a:r>
              <a:rPr lang="en-US" sz="1600" b="1" dirty="0">
                <a:solidFill>
                  <a:srgbClr val="222222"/>
                </a:solidFill>
              </a:rPr>
              <a:t>- 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X1(x</a:t>
            </a:r>
            <a:r>
              <a:rPr lang="en-US" sz="1600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, y</a:t>
            </a:r>
            <a:r>
              <a:rPr lang="en-US" sz="1600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) = X1(3, 4)</a:t>
            </a:r>
          </a:p>
          <a:p>
            <a:pPr marL="0" indent="0" algn="just">
              <a:buNone/>
            </a:pPr>
            <a:r>
              <a:rPr lang="en-US" sz="1600" i="0" dirty="0">
                <a:solidFill>
                  <a:srgbClr val="222222"/>
                </a:solidFill>
                <a:effectLst/>
              </a:rPr>
              <a:t>	</a:t>
            </a:r>
            <a:r>
              <a:rPr lang="en-US" sz="1600" b="1" i="0" dirty="0">
                <a:solidFill>
                  <a:srgbClr val="222222"/>
                </a:solidFill>
                <a:effectLst/>
              </a:rPr>
              <a:t>-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 X2(x</a:t>
            </a:r>
            <a:r>
              <a:rPr lang="en-US" sz="1600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, y</a:t>
            </a:r>
            <a:r>
              <a:rPr lang="en-US" sz="1600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) = X2(4, 7)</a:t>
            </a:r>
          </a:p>
          <a:p>
            <a:endParaRPr lang="en-IN" sz="1600" dirty="0"/>
          </a:p>
          <a:p>
            <a:pPr algn="just"/>
            <a:r>
              <a:rPr lang="en-US" sz="1600" dirty="0">
                <a:solidFill>
                  <a:srgbClr val="222222"/>
                </a:solidFill>
              </a:rPr>
              <a:t>Lets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 take the value of P = 4 </a:t>
            </a:r>
          </a:p>
          <a:p>
            <a:pPr algn="just"/>
            <a:r>
              <a:rPr lang="en-US" sz="1600" dirty="0">
                <a:solidFill>
                  <a:srgbClr val="222222"/>
                </a:solidFill>
              </a:rPr>
              <a:t>D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istance =  ( (x</a:t>
            </a:r>
            <a:r>
              <a:rPr lang="en-US" sz="1600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-x</a:t>
            </a:r>
            <a:r>
              <a:rPr lang="en-US" sz="1600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)</a:t>
            </a:r>
            <a:r>
              <a:rPr lang="en-US" sz="1600" i="0" baseline="30000" dirty="0">
                <a:solidFill>
                  <a:srgbClr val="222222"/>
                </a:solidFill>
                <a:effectLst/>
              </a:rPr>
              <a:t>4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 +  (y</a:t>
            </a:r>
            <a:r>
              <a:rPr lang="en-US" sz="1600" i="0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-y</a:t>
            </a:r>
            <a:r>
              <a:rPr lang="en-US" sz="1600" i="0" baseline="-25000" dirty="0">
                <a:solidFill>
                  <a:srgbClr val="222222"/>
                </a:solidFill>
                <a:effectLst/>
              </a:rPr>
              <a:t>1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)</a:t>
            </a:r>
            <a:r>
              <a:rPr lang="en-US" sz="1600" i="0" baseline="30000" dirty="0">
                <a:solidFill>
                  <a:srgbClr val="222222"/>
                </a:solidFill>
                <a:effectLst/>
              </a:rPr>
              <a:t>4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 )</a:t>
            </a:r>
            <a:r>
              <a:rPr lang="en-US" sz="1600" i="0" baseline="30000" dirty="0">
                <a:solidFill>
                  <a:srgbClr val="222222"/>
                </a:solidFill>
                <a:effectLst/>
              </a:rPr>
              <a:t>1/4</a:t>
            </a:r>
            <a:endParaRPr lang="en-US" sz="1600" i="0" dirty="0">
              <a:solidFill>
                <a:srgbClr val="222222"/>
              </a:solidFill>
              <a:effectLst/>
            </a:endParaRPr>
          </a:p>
          <a:p>
            <a:pPr algn="just"/>
            <a:r>
              <a:rPr lang="en-US" sz="1600" dirty="0">
                <a:solidFill>
                  <a:srgbClr val="222222"/>
                </a:solidFill>
              </a:rPr>
              <a:t>D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istance = ( (4-3)</a:t>
            </a:r>
            <a:r>
              <a:rPr lang="en-US" sz="1600" i="0" baseline="30000" dirty="0">
                <a:solidFill>
                  <a:srgbClr val="222222"/>
                </a:solidFill>
                <a:effectLst/>
              </a:rPr>
              <a:t>4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 + (7-4)</a:t>
            </a:r>
            <a:r>
              <a:rPr lang="en-US" sz="1600" i="0" baseline="30000" dirty="0">
                <a:solidFill>
                  <a:srgbClr val="222222"/>
                </a:solidFill>
                <a:effectLst/>
              </a:rPr>
              <a:t>4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 )</a:t>
            </a:r>
            <a:r>
              <a:rPr lang="en-US" sz="1600" i="0" baseline="30000" dirty="0">
                <a:solidFill>
                  <a:srgbClr val="222222"/>
                </a:solidFill>
                <a:effectLst/>
              </a:rPr>
              <a:t>1/4</a:t>
            </a:r>
          </a:p>
          <a:p>
            <a:pPr algn="just"/>
            <a:r>
              <a:rPr lang="fr-FR" sz="1600" dirty="0">
                <a:solidFill>
                  <a:srgbClr val="222222"/>
                </a:solidFill>
              </a:rPr>
              <a:t>D</a:t>
            </a:r>
            <a:r>
              <a:rPr lang="fr-FR" sz="1600" i="0" dirty="0">
                <a:solidFill>
                  <a:srgbClr val="222222"/>
                </a:solidFill>
                <a:effectLst/>
              </a:rPr>
              <a:t>istance = ( (1)4 + (3)</a:t>
            </a:r>
            <a:r>
              <a:rPr lang="fr-FR" sz="1600" i="0" baseline="30000" dirty="0">
                <a:solidFill>
                  <a:srgbClr val="222222"/>
                </a:solidFill>
                <a:effectLst/>
              </a:rPr>
              <a:t>4</a:t>
            </a:r>
            <a:r>
              <a:rPr lang="fr-FR" sz="1600" i="0" dirty="0">
                <a:solidFill>
                  <a:srgbClr val="222222"/>
                </a:solidFill>
                <a:effectLst/>
              </a:rPr>
              <a:t> )</a:t>
            </a:r>
            <a:r>
              <a:rPr lang="fr-FR" sz="1600" i="0" baseline="30000" dirty="0">
                <a:solidFill>
                  <a:srgbClr val="222222"/>
                </a:solidFill>
                <a:effectLst/>
              </a:rPr>
              <a:t>1/4</a:t>
            </a:r>
            <a:endParaRPr lang="fr-FR" sz="1600" i="0" dirty="0">
              <a:solidFill>
                <a:srgbClr val="222222"/>
              </a:solidFill>
              <a:effectLst/>
            </a:endParaRPr>
          </a:p>
          <a:p>
            <a:pPr algn="just"/>
            <a:r>
              <a:rPr lang="fr-FR" sz="1600" dirty="0">
                <a:solidFill>
                  <a:srgbClr val="222222"/>
                </a:solidFill>
              </a:rPr>
              <a:t>D</a:t>
            </a:r>
            <a:r>
              <a:rPr lang="fr-FR" sz="1600" i="0" dirty="0">
                <a:solidFill>
                  <a:srgbClr val="222222"/>
                </a:solidFill>
                <a:effectLst/>
              </a:rPr>
              <a:t>istance = ( 1+81 )</a:t>
            </a:r>
            <a:r>
              <a:rPr lang="fr-FR" sz="1600" i="0" baseline="30000" dirty="0">
                <a:solidFill>
                  <a:srgbClr val="222222"/>
                </a:solidFill>
                <a:effectLst/>
              </a:rPr>
              <a:t>1/4</a:t>
            </a:r>
            <a:endParaRPr lang="fr-FR" sz="1600" i="0" dirty="0">
              <a:solidFill>
                <a:srgbClr val="222222"/>
              </a:solidFill>
              <a:effectLst/>
            </a:endParaRPr>
          </a:p>
          <a:p>
            <a:pPr algn="just"/>
            <a:r>
              <a:rPr lang="fr-FR" sz="1800" dirty="0">
                <a:solidFill>
                  <a:srgbClr val="222222"/>
                </a:solidFill>
              </a:rPr>
              <a:t>D</a:t>
            </a:r>
            <a:r>
              <a:rPr lang="fr-FR" sz="1800" i="0" dirty="0">
                <a:solidFill>
                  <a:srgbClr val="222222"/>
                </a:solidFill>
                <a:effectLst/>
              </a:rPr>
              <a:t>istance = ( 82 )</a:t>
            </a:r>
            <a:r>
              <a:rPr lang="fr-FR" sz="1800" i="0" baseline="30000" dirty="0">
                <a:solidFill>
                  <a:srgbClr val="222222"/>
                </a:solidFill>
                <a:effectLst/>
              </a:rPr>
              <a:t>1/4</a:t>
            </a:r>
            <a:endParaRPr lang="fr-FR" sz="1800" i="0" dirty="0">
              <a:solidFill>
                <a:srgbClr val="222222"/>
              </a:solidFill>
              <a:effectLst/>
            </a:endParaRPr>
          </a:p>
          <a:p>
            <a:pPr algn="just"/>
            <a:r>
              <a:rPr lang="fr-FR" sz="1800" dirty="0">
                <a:solidFill>
                  <a:srgbClr val="222222"/>
                </a:solidFill>
              </a:rPr>
              <a:t>Di</a:t>
            </a:r>
            <a:r>
              <a:rPr lang="fr-FR" sz="1800" i="0" dirty="0">
                <a:solidFill>
                  <a:srgbClr val="222222"/>
                </a:solidFill>
                <a:effectLst/>
              </a:rPr>
              <a:t>stance = approx(2)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38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B059-F031-F209-C629-F2FD412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Knn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394F-9885-553E-48C0-EE4A91AD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563331"/>
            <a:ext cx="8246070" cy="503341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202124"/>
                </a:solidFill>
                <a:effectLst/>
                <a:latin typeface="IBM Plex Sans" panose="020B0503050203000203" pitchFamily="34" charset="0"/>
              </a:rPr>
              <a:t>Recommendation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02124"/>
              </a:solidFill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02124"/>
                </a:solidFill>
                <a:latin typeface="IBM Plex Sans" panose="020B0503050203000203" pitchFamily="34" charset="0"/>
              </a:rPr>
              <a:t>Text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02124"/>
              </a:solidFill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02124"/>
                </a:solidFill>
                <a:latin typeface="IBM Plex Sans" panose="020B0503050203000203" pitchFamily="34" charset="0"/>
              </a:rPr>
              <a:t>Image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02124"/>
              </a:solidFill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02124"/>
                </a:solidFill>
                <a:latin typeface="IBM Plex Sans" panose="020B0503050203000203" pitchFamily="34" charset="0"/>
              </a:rPr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02124"/>
              </a:solidFill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02124"/>
                </a:solidFill>
                <a:latin typeface="IBM Plex Sans" panose="020B0503050203000203" pitchFamily="34" charset="0"/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02124"/>
              </a:solidFill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02124"/>
                </a:solidFill>
                <a:latin typeface="IBM Plex Sans" panose="020B0503050203000203" pitchFamily="34" charset="0"/>
              </a:rPr>
              <a:t>Search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02124"/>
              </a:solidFill>
              <a:latin typeface="IBM Plex Sans" panose="020B050305020300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02124"/>
                </a:solidFill>
                <a:latin typeface="IBM Plex Sans" panose="020B0503050203000203" pitchFamily="34" charset="0"/>
              </a:rPr>
              <a:t>Document Retrieval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1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4096-9E0E-450F-EB54-ACAACFB16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85136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KNN Advantages</a:t>
            </a:r>
          </a:p>
          <a:p>
            <a:pPr marL="0" indent="0" algn="ctr">
              <a:buNone/>
            </a:pP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IN" dirty="0"/>
              <a:t>Easy to implement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sz="2800" dirty="0"/>
              <a:t>Adapts easily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Non-Parametric</a:t>
            </a:r>
          </a:p>
          <a:p>
            <a:endParaRPr lang="en-IN" dirty="0"/>
          </a:p>
          <a:p>
            <a:r>
              <a:rPr lang="en-IN" sz="2800" dirty="0"/>
              <a:t>Interpretable</a:t>
            </a:r>
            <a:endParaRPr lang="en-IN" sz="2800" i="0" dirty="0">
              <a:solidFill>
                <a:srgbClr val="D1D5DB"/>
              </a:solidFill>
              <a:effectLst/>
            </a:endParaRPr>
          </a:p>
          <a:p>
            <a:pPr marL="0" indent="0">
              <a:buNone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79C62-7ED2-330B-0533-6672B660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85135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Disadvantages</a:t>
            </a:r>
          </a:p>
          <a:p>
            <a:pPr marL="0" indent="0" algn="ctr">
              <a:buNone/>
            </a:pP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2800" dirty="0"/>
              <a:t>Sensitive to outliers, missing values and for imbalanced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2800" dirty="0"/>
              <a:t>Curse of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2800" dirty="0"/>
              <a:t>Prone to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2800" dirty="0"/>
              <a:t>Memory-intensive</a:t>
            </a:r>
          </a:p>
          <a:p>
            <a:pPr marL="0" indent="0" algn="ctr">
              <a:buNone/>
            </a:pP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57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15CD-AD0E-7E68-156B-718C8793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58FC-D8B4-B241-0F6F-AF3788C1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292929"/>
                </a:solidFill>
                <a:effectLst/>
              </a:rPr>
              <a:t>K- Nearest Neighbors (KNN) identifies the nearest neighbors given the value of K.</a:t>
            </a:r>
          </a:p>
          <a:p>
            <a:r>
              <a:rPr lang="en-US" sz="3200" b="0" i="0" dirty="0">
                <a:solidFill>
                  <a:srgbClr val="292929"/>
                </a:solidFill>
                <a:effectLst/>
              </a:rPr>
              <a:t> It is a lazy learning and non-parametric algorithm.</a:t>
            </a:r>
          </a:p>
          <a:p>
            <a:r>
              <a:rPr lang="en-US" sz="3200" b="0" i="0" dirty="0">
                <a:solidFill>
                  <a:srgbClr val="292929"/>
                </a:solidFill>
                <a:effectLst/>
              </a:rPr>
              <a:t>KNN works on low dimension dataset while faces problems when dealing with high dimensional data.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8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D082-8D08-8843-B595-FA75859E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A0F1-B02E-120B-2E3A-3249243C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https://towardsdatascience.com/k-nearest-neighbors-knn-algorithm-23832490e3f4</a:t>
            </a:r>
            <a:endParaRPr lang="en-IN" dirty="0"/>
          </a:p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https://www.ibm.com/in-en/topics/knn</a:t>
            </a:r>
            <a:endParaRPr lang="en-IN" dirty="0"/>
          </a:p>
          <a:p>
            <a:r>
              <a:rPr lang="en-IN" dirty="0"/>
              <a:t>https://www.analyticsvidhya.com/blog/2021/08/how-knn-uses-distance-measures/</a:t>
            </a:r>
          </a:p>
        </p:txBody>
      </p:sp>
    </p:spTree>
    <p:extLst>
      <p:ext uri="{BB962C8B-B14F-4D97-AF65-F5344CB8AC3E}">
        <p14:creationId xmlns:p14="http://schemas.microsoft.com/office/powerpoint/2010/main" val="32649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7EFE2-4384-8F31-A000-5AFB064E3077}"/>
              </a:ext>
            </a:extLst>
          </p:cNvPr>
          <p:cNvSpPr txBox="1"/>
          <p:nvPr/>
        </p:nvSpPr>
        <p:spPr>
          <a:xfrm>
            <a:off x="1861457" y="3200401"/>
            <a:ext cx="4659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153080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62" y="177327"/>
            <a:ext cx="8259098" cy="1018035"/>
          </a:xfrm>
        </p:spPr>
        <p:txBody>
          <a:bodyPr/>
          <a:lstStyle/>
          <a:p>
            <a:r>
              <a:rPr lang="en-IN" b="1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62" y="1872702"/>
            <a:ext cx="8246070" cy="48079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INTUITION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EXAMPLES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PROS AND CONS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REFERENCES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7452-4AC5-ACBE-5277-A7A87BFA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6E12-5F4A-72C2-806A-0260E1E9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61616"/>
                </a:solidFill>
              </a:rPr>
              <a:t>K</a:t>
            </a:r>
            <a:r>
              <a:rPr lang="en-US" b="1" i="0" dirty="0">
                <a:solidFill>
                  <a:srgbClr val="161616"/>
                </a:solidFill>
                <a:effectLst/>
              </a:rPr>
              <a:t>-Nearest Neighbors -</a:t>
            </a:r>
          </a:p>
          <a:p>
            <a:pPr marL="0" indent="0">
              <a:buNone/>
            </a:pPr>
            <a:endParaRPr lang="en-US" dirty="0">
              <a:solidFill>
                <a:srgbClr val="161616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61616"/>
                </a:solidFill>
                <a:effectLst/>
              </a:rPr>
              <a:t>The K-nearest neighbors algorithm, also known as KNN, is a non-parametric, supervised learning classifier, which uses proximity to make classifications or predictions about the grouping of an individual data point.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7B30-01F4-704F-D108-C82ECBA9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70" y="242776"/>
            <a:ext cx="8259098" cy="1018035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-Nearest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3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eighbors Algorithm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1AC9-812C-9325-903B-7FB4277F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70" y="1704511"/>
            <a:ext cx="8870309" cy="4807971"/>
          </a:xfrm>
        </p:spPr>
        <p:txBody>
          <a:bodyPr>
            <a:normAutofit fontScale="85000" lnSpcReduction="20000"/>
          </a:bodyPr>
          <a:lstStyle/>
          <a:p>
            <a:r>
              <a:rPr lang="en-US" sz="3300" b="0" i="0" dirty="0">
                <a:solidFill>
                  <a:srgbClr val="000000"/>
                </a:solidFill>
                <a:effectLst/>
              </a:rPr>
              <a:t>A powerful classification algorithm used in pattern recognition.</a:t>
            </a:r>
          </a:p>
          <a:p>
            <a:endParaRPr lang="en-US" sz="3300" dirty="0">
              <a:solidFill>
                <a:srgbClr val="000000"/>
              </a:solidFill>
            </a:endParaRPr>
          </a:p>
          <a:p>
            <a:r>
              <a:rPr lang="en-US" sz="3300" b="0" i="0" dirty="0">
                <a:solidFill>
                  <a:srgbClr val="000000"/>
                </a:solidFill>
                <a:effectLst/>
              </a:rPr>
              <a:t>The K-Nearest </a:t>
            </a:r>
            <a:r>
              <a:rPr lang="en-US" sz="3300" dirty="0">
                <a:solidFill>
                  <a:srgbClr val="000000"/>
                </a:solidFill>
              </a:rPr>
              <a:t>N</a:t>
            </a:r>
            <a:r>
              <a:rPr lang="en-US" sz="3300" b="0" i="0" dirty="0">
                <a:solidFill>
                  <a:srgbClr val="000000"/>
                </a:solidFill>
                <a:effectLst/>
              </a:rPr>
              <a:t>eighbors (KNN) is a non-parametric supervised machine learning algorithm. It’s distance-based: it classifies objects based on their proximate neighbor classes.</a:t>
            </a:r>
          </a:p>
          <a:p>
            <a:endParaRPr lang="en-US" sz="3300" dirty="0">
              <a:solidFill>
                <a:srgbClr val="000000"/>
              </a:solidFill>
            </a:endParaRPr>
          </a:p>
          <a:p>
            <a:r>
              <a:rPr lang="en-US" sz="3300" b="0" i="0" dirty="0">
                <a:solidFill>
                  <a:srgbClr val="000000"/>
                </a:solidFill>
                <a:effectLst/>
              </a:rPr>
              <a:t> KNN is most often used for classification, but can be applied to regression problems as well.</a:t>
            </a:r>
            <a:br>
              <a:rPr lang="en-US" sz="3300" b="0" i="0" dirty="0">
                <a:solidFill>
                  <a:srgbClr val="000000"/>
                </a:solidFill>
                <a:effectLst/>
              </a:rPr>
            </a:br>
            <a:endParaRPr lang="en-US" sz="3300" b="0" i="0" dirty="0">
              <a:solidFill>
                <a:srgbClr val="000000"/>
              </a:solidFill>
              <a:effectLst/>
            </a:endParaRPr>
          </a:p>
          <a:p>
            <a:r>
              <a:rPr lang="en-US" sz="3300" dirty="0">
                <a:solidFill>
                  <a:srgbClr val="000000"/>
                </a:solidFill>
              </a:rPr>
              <a:t>It is also called Instance Based Learning or Lazy learner.</a:t>
            </a:r>
            <a:endParaRPr lang="en-US" sz="3300" b="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7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6DF8-D830-281A-03A3-45FE26269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471" y="3409885"/>
            <a:ext cx="3965824" cy="2982272"/>
          </a:xfrm>
        </p:spPr>
        <p:txBody>
          <a:bodyPr>
            <a:normAutofit fontScale="62500" lnSpcReduction="20000"/>
          </a:bodyPr>
          <a:lstStyle/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3400" dirty="0">
                <a:latin typeface="+mj-lt"/>
              </a:rPr>
              <a:t>Method 1 : K = Sqrt (rows)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3200" dirty="0"/>
              <a:t>Example : </a:t>
            </a:r>
            <a:r>
              <a:rPr lang="en-IN" sz="3200" dirty="0">
                <a:solidFill>
                  <a:srgbClr val="202124"/>
                </a:solidFill>
              </a:rPr>
              <a:t>We have 64 rows</a:t>
            </a:r>
          </a:p>
          <a:p>
            <a:pPr marL="0" indent="0">
              <a:buNone/>
            </a:pPr>
            <a:r>
              <a:rPr lang="en-IN" sz="3200" i="0" dirty="0">
                <a:solidFill>
                  <a:srgbClr val="202124"/>
                </a:solidFill>
                <a:effectLst/>
              </a:rPr>
              <a:t>	√64 = 8 </a:t>
            </a:r>
          </a:p>
          <a:p>
            <a:pPr marL="0" indent="0">
              <a:buNone/>
            </a:pPr>
            <a:endParaRPr lang="en-IN" sz="3200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202124"/>
                </a:solidFill>
              </a:rPr>
              <a:t>We must prefer taking K as odd number to avoid ambiguity.</a:t>
            </a:r>
            <a:endParaRPr lang="en-IN" sz="32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84F3A-2BFB-55E2-9B43-067E29BCF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9571" y="4355245"/>
            <a:ext cx="4038600" cy="184184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400" dirty="0"/>
              <a:t>Method 2 : Trial and Error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Every value of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From 1 to K(n-1)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Calculate the accuracy of all and select the best one.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B492E-EF1F-D8BF-4D9F-2E0BB525CF87}"/>
              </a:ext>
            </a:extLst>
          </p:cNvPr>
          <p:cNvSpPr txBox="1"/>
          <p:nvPr/>
        </p:nvSpPr>
        <p:spPr>
          <a:xfrm>
            <a:off x="598471" y="1779480"/>
            <a:ext cx="7682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202124"/>
                </a:solidFill>
              </a:rPr>
              <a:t>K is the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 number of nearest neighbors.</a:t>
            </a:r>
          </a:p>
          <a:p>
            <a:pPr algn="l"/>
            <a:endParaRPr lang="en-US" sz="2200" b="0" i="0" dirty="0">
              <a:solidFill>
                <a:srgbClr val="202124"/>
              </a:solidFill>
              <a:effectLst/>
            </a:endParaRPr>
          </a:p>
          <a:p>
            <a:pPr algn="l"/>
            <a:r>
              <a:rPr lang="en-US" sz="2200" b="0" i="0" dirty="0">
                <a:solidFill>
                  <a:srgbClr val="202124"/>
                </a:solidFill>
                <a:effectLst/>
              </a:rPr>
              <a:t>‘K' in KNN is a parameter that refers to </a:t>
            </a:r>
            <a:r>
              <a:rPr lang="en-US" sz="2200" b="1" i="0" dirty="0">
                <a:solidFill>
                  <a:srgbClr val="202124"/>
                </a:solidFill>
                <a:effectLst/>
              </a:rPr>
              <a:t>the number of nearest neighbors to include in the majority of the voting process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04847-4079-D153-1E8C-6CD0FA932218}"/>
              </a:ext>
            </a:extLst>
          </p:cNvPr>
          <p:cNvSpPr txBox="1"/>
          <p:nvPr/>
        </p:nvSpPr>
        <p:spPr>
          <a:xfrm>
            <a:off x="598471" y="458335"/>
            <a:ext cx="45874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is K ?</a:t>
            </a:r>
            <a:endParaRPr lang="en-I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F9E1D-55EE-6D01-C122-E7287D68542A}"/>
              </a:ext>
            </a:extLst>
          </p:cNvPr>
          <p:cNvSpPr txBox="1"/>
          <p:nvPr/>
        </p:nvSpPr>
        <p:spPr>
          <a:xfrm>
            <a:off x="598471" y="3601193"/>
            <a:ext cx="4587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How to find K ?</a:t>
            </a:r>
          </a:p>
        </p:txBody>
      </p:sp>
    </p:spTree>
    <p:extLst>
      <p:ext uri="{BB962C8B-B14F-4D97-AF65-F5344CB8AC3E}">
        <p14:creationId xmlns:p14="http://schemas.microsoft.com/office/powerpoint/2010/main" val="393772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A251-B61C-DDDF-366A-8212C02D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88" y="232501"/>
            <a:ext cx="8259098" cy="1018035"/>
          </a:xfrm>
        </p:spPr>
        <p:txBody>
          <a:bodyPr/>
          <a:lstStyle/>
          <a:p>
            <a:r>
              <a:rPr lang="en-IN" b="1" dirty="0"/>
              <a:t>KNN : Classification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868E-5F5A-584B-D053-4D1A0D3D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An Object (a new instance) is classified by a majority of votes by its neighbor classes.</a:t>
            </a:r>
          </a:p>
          <a:p>
            <a:r>
              <a:rPr lang="en-IN" sz="2400" dirty="0"/>
              <a:t>The object is assigned to the most common class amongst its K nearest neighbors using distance function.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302B8-9AF2-B7A8-409F-46A979CAB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3" y="3233791"/>
            <a:ext cx="6195317" cy="33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9A02-AC4F-9D29-1158-1F3D7038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Deciding the Category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2C0476-7657-F55D-D748-B1B355C10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7" y="1643865"/>
            <a:ext cx="6226139" cy="47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51A4-7CD4-A0BD-64AC-EE09335D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Dataset 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1F26EE-C376-DA03-6B7D-4139566B2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80" y="1767178"/>
            <a:ext cx="5469325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F0A49-6DC4-CB2F-9642-6E09D4C52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89" y="1796746"/>
            <a:ext cx="7640513" cy="4402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A3C0E-1430-185D-5F64-E5473EF0CF91}"/>
              </a:ext>
            </a:extLst>
          </p:cNvPr>
          <p:cNvSpPr txBox="1"/>
          <p:nvPr/>
        </p:nvSpPr>
        <p:spPr>
          <a:xfrm rot="16200000">
            <a:off x="613156" y="2504045"/>
            <a:ext cx="117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SALARY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9510-169C-7AF5-EFD3-BABF8FD7CB72}"/>
              </a:ext>
            </a:extLst>
          </p:cNvPr>
          <p:cNvSpPr txBox="1"/>
          <p:nvPr/>
        </p:nvSpPr>
        <p:spPr>
          <a:xfrm>
            <a:off x="7143108" y="6107025"/>
            <a:ext cx="819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AGE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F4856E7-879C-F154-8ED0-0EE507447607}"/>
              </a:ext>
            </a:extLst>
          </p:cNvPr>
          <p:cNvSpPr/>
          <p:nvPr/>
        </p:nvSpPr>
        <p:spPr>
          <a:xfrm>
            <a:off x="3883632" y="3806576"/>
            <a:ext cx="267128" cy="2568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A7EAE4-ED13-41D2-2969-29CF1BF4C5F1}"/>
              </a:ext>
            </a:extLst>
          </p:cNvPr>
          <p:cNvCxnSpPr>
            <a:stCxn id="2" idx="2"/>
          </p:cNvCxnSpPr>
          <p:nvPr/>
        </p:nvCxnSpPr>
        <p:spPr>
          <a:xfrm flipH="1">
            <a:off x="3678149" y="4063430"/>
            <a:ext cx="205483" cy="113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B2DF5A-6C50-3728-55B7-65CBE801D341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083978" y="3935003"/>
            <a:ext cx="395555" cy="62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F6BBA2-FAE7-AB1D-D0AC-0824623DB4D4}"/>
              </a:ext>
            </a:extLst>
          </p:cNvPr>
          <p:cNvCxnSpPr/>
          <p:nvPr/>
        </p:nvCxnSpPr>
        <p:spPr>
          <a:xfrm>
            <a:off x="4017196" y="4063430"/>
            <a:ext cx="0" cy="488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718229-8C3D-8951-B0E2-DDF09D344CD9}"/>
              </a:ext>
            </a:extLst>
          </p:cNvPr>
          <p:cNvCxnSpPr>
            <a:endCxn id="2" idx="5"/>
          </p:cNvCxnSpPr>
          <p:nvPr/>
        </p:nvCxnSpPr>
        <p:spPr>
          <a:xfrm flipH="1">
            <a:off x="4083978" y="3429000"/>
            <a:ext cx="251716" cy="506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55F04-D974-63FB-E980-7C134D06E938}"/>
              </a:ext>
            </a:extLst>
          </p:cNvPr>
          <p:cNvCxnSpPr>
            <a:endCxn id="2" idx="5"/>
          </p:cNvCxnSpPr>
          <p:nvPr/>
        </p:nvCxnSpPr>
        <p:spPr>
          <a:xfrm flipH="1">
            <a:off x="4083978" y="3565133"/>
            <a:ext cx="693505" cy="369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0C1593-066D-2154-5484-3400024BE102}"/>
              </a:ext>
            </a:extLst>
          </p:cNvPr>
          <p:cNvSpPr txBox="1"/>
          <p:nvPr/>
        </p:nvSpPr>
        <p:spPr>
          <a:xfrm>
            <a:off x="3689706" y="1982845"/>
            <a:ext cx="176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Case 1 : K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EE5006-C1E8-D4D5-EBAF-CC68AEA6EFA6}"/>
              </a:ext>
            </a:extLst>
          </p:cNvPr>
          <p:cNvSpPr txBox="1"/>
          <p:nvPr/>
        </p:nvSpPr>
        <p:spPr>
          <a:xfrm>
            <a:off x="5547403" y="1982196"/>
            <a:ext cx="171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Case 2 : K =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C2E861-F2FA-96DD-B0FB-48C4448516EF}"/>
              </a:ext>
            </a:extLst>
          </p:cNvPr>
          <p:cNvSpPr txBox="1"/>
          <p:nvPr/>
        </p:nvSpPr>
        <p:spPr>
          <a:xfrm>
            <a:off x="7387119" y="1982196"/>
            <a:ext cx="175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Case 3 : K = 5</a:t>
            </a:r>
          </a:p>
        </p:txBody>
      </p:sp>
    </p:spTree>
    <p:extLst>
      <p:ext uri="{BB962C8B-B14F-4D97-AF65-F5344CB8AC3E}">
        <p14:creationId xmlns:p14="http://schemas.microsoft.com/office/powerpoint/2010/main" val="29346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On-screen Show (4:3)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IBM Plex Sans</vt:lpstr>
      <vt:lpstr>Wingdings</vt:lpstr>
      <vt:lpstr>Office Theme</vt:lpstr>
      <vt:lpstr>PowerPoint Presentation</vt:lpstr>
      <vt:lpstr>AGENDA</vt:lpstr>
      <vt:lpstr>Introduction</vt:lpstr>
      <vt:lpstr>K-Nearest Neighbors Algorithm</vt:lpstr>
      <vt:lpstr>PowerPoint Presentation</vt:lpstr>
      <vt:lpstr>KNN : Classification Approach</vt:lpstr>
      <vt:lpstr>Deciding the Category </vt:lpstr>
      <vt:lpstr>Example Dataset : </vt:lpstr>
      <vt:lpstr>PowerPoint Presentation</vt:lpstr>
      <vt:lpstr>Formulae :</vt:lpstr>
      <vt:lpstr>KNN - Euclidean Distance</vt:lpstr>
      <vt:lpstr>KNN - Manhattan Distance</vt:lpstr>
      <vt:lpstr>KNN - Minkowski Distance</vt:lpstr>
      <vt:lpstr>Knn Applications </vt:lpstr>
      <vt:lpstr>PowerPoint Presentation</vt:lpstr>
      <vt:lpstr>Conclusion</vt:lpstr>
      <vt:lpstr>Reference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2023-03-20T05:33:18Z</dcterms:modified>
</cp:coreProperties>
</file>