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Old Standard TT"/>
      <p:regular r:id="rId33"/>
      <p:bold r:id="rId34"/>
      <p: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F4E34E6-415C-43EF-9A65-5FB240CBE594}">
  <a:tblStyle styleId="{AF4E34E6-415C-43EF-9A65-5FB240CBE59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OldStandardTT-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OldStandardTT-italic.fntdata"/><Relationship Id="rId12" Type="http://schemas.openxmlformats.org/officeDocument/2006/relationships/slide" Target="slides/slide6.xml"/><Relationship Id="rId34" Type="http://schemas.openxmlformats.org/officeDocument/2006/relationships/font" Target="fonts/OldStandardTT-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f3e239d9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f3e239d9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4b969964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4b969964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3e239d9f7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3e239d9f7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3e239d9f7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3e239d9f7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3e239d9f7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3e239d9f7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3e31b444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3e31b444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3e31b444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3e31b444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3e31b444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f3e31b444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f3e31b444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f3e31b444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3e31b444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f3e31b444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f3e31b444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f3e31b444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f3e239d9f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f3e239d9f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3e239d9f7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f3e239d9f7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4b969947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24b969947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4b969947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4b969947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4b969964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24b969964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4b969947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24b969947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4b969947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24b969947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24b969947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24b969947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4b969947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4b969947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4b969947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4b969947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f3e239d9f7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f3e239d9f7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4b969964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4b969964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4b969964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4b969964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3e239d9f7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3e239d9f7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4b969964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4b969964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9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2196400"/>
            <a:ext cx="8118600" cy="152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CLASSIFY DRIVER BEHAVIOUR USING SHALLOW &amp; DEEP LEARNING METHODS</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Brainstormers </a:t>
            </a:r>
            <a:endParaRPr/>
          </a:p>
          <a:p>
            <a:pPr indent="0" lvl="0" marL="0" rtl="0" algn="l">
              <a:spcBef>
                <a:spcPts val="0"/>
              </a:spcBef>
              <a:spcAft>
                <a:spcPts val="0"/>
              </a:spcAft>
              <a:buNone/>
            </a:pPr>
            <a:r>
              <a:rPr lang="en"/>
              <a:t>[Govind Gupta(190346), Mohd. Irfan Mahir(18807425)]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6" name="Shape 116"/>
        <p:cNvGrpSpPr/>
        <p:nvPr/>
      </p:nvGrpSpPr>
      <p:grpSpPr>
        <a:xfrm>
          <a:off x="0" y="0"/>
          <a:ext cx="0" cy="0"/>
          <a:chOff x="0" y="0"/>
          <a:chExt cx="0" cy="0"/>
        </a:xfrm>
      </p:grpSpPr>
      <p:sp>
        <p:nvSpPr>
          <p:cNvPr id="117" name="Google Shape;117;p22"/>
          <p:cNvSpPr txBox="1"/>
          <p:nvPr>
            <p:ph idx="1" type="body"/>
          </p:nvPr>
        </p:nvSpPr>
        <p:spPr>
          <a:xfrm>
            <a:off x="311700" y="719850"/>
            <a:ext cx="8520600" cy="450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4A86E8"/>
                </a:solidFill>
              </a:rPr>
              <a:t>Visualisation</a:t>
            </a:r>
            <a:endParaRPr b="1">
              <a:solidFill>
                <a:srgbClr val="4A86E8"/>
              </a:solidFill>
            </a:endParaRPr>
          </a:p>
          <a:p>
            <a:pPr indent="0" lvl="0" marL="0" rtl="0" algn="just">
              <a:spcBef>
                <a:spcPts val="1200"/>
              </a:spcBef>
              <a:spcAft>
                <a:spcPts val="0"/>
              </a:spcAft>
              <a:buClr>
                <a:schemeClr val="dk1"/>
              </a:buClr>
              <a:buSzPts val="1100"/>
              <a:buFont typeface="Arial"/>
              <a:buNone/>
            </a:pPr>
            <a:r>
              <a:t/>
            </a:r>
            <a:endParaRPr/>
          </a:p>
          <a:p>
            <a:pPr indent="0" lvl="0" marL="0" rtl="0" algn="just">
              <a:spcBef>
                <a:spcPts val="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200"/>
              </a:spcBef>
              <a:spcAft>
                <a:spcPts val="1200"/>
              </a:spcAft>
              <a:buNone/>
            </a:pPr>
            <a:r>
              <a:t/>
            </a:r>
            <a:endParaRPr/>
          </a:p>
        </p:txBody>
      </p:sp>
      <p:pic>
        <p:nvPicPr>
          <p:cNvPr id="118" name="Google Shape;118;p22"/>
          <p:cNvPicPr preferRelativeResize="0"/>
          <p:nvPr/>
        </p:nvPicPr>
        <p:blipFill>
          <a:blip r:embed="rId3">
            <a:alphaModFix/>
          </a:blip>
          <a:stretch>
            <a:fillRect/>
          </a:stretch>
        </p:blipFill>
        <p:spPr>
          <a:xfrm>
            <a:off x="1077300" y="1261750"/>
            <a:ext cx="7231801" cy="3703800"/>
          </a:xfrm>
          <a:prstGeom prst="rect">
            <a:avLst/>
          </a:prstGeom>
          <a:noFill/>
          <a:ln>
            <a:noFill/>
          </a:ln>
        </p:spPr>
      </p:pic>
      <p:sp>
        <p:nvSpPr>
          <p:cNvPr id="119" name="Google Shape;119;p22"/>
          <p:cNvSpPr txBox="1"/>
          <p:nvPr>
            <p:ph type="title"/>
          </p:nvPr>
        </p:nvSpPr>
        <p:spPr>
          <a:xfrm>
            <a:off x="311700" y="1981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 name="Shape 123"/>
        <p:cNvGrpSpPr/>
        <p:nvPr/>
      </p:nvGrpSpPr>
      <p:grpSpPr>
        <a:xfrm>
          <a:off x="0" y="0"/>
          <a:ext cx="0" cy="0"/>
          <a:chOff x="0" y="0"/>
          <a:chExt cx="0" cy="0"/>
        </a:xfrm>
      </p:grpSpPr>
      <p:sp>
        <p:nvSpPr>
          <p:cNvPr id="124" name="Google Shape;124;p23"/>
          <p:cNvSpPr txBox="1"/>
          <p:nvPr>
            <p:ph idx="1" type="body"/>
          </p:nvPr>
        </p:nvSpPr>
        <p:spPr>
          <a:xfrm>
            <a:off x="311700" y="519225"/>
            <a:ext cx="8520600" cy="48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rgbClr val="4A86E8"/>
                </a:solidFill>
              </a:rPr>
              <a:t>Attribute generation</a:t>
            </a:r>
            <a:endParaRPr b="1" sz="1600">
              <a:solidFill>
                <a:srgbClr val="4A86E8"/>
              </a:solidFill>
            </a:endParaRPr>
          </a:p>
          <a:p>
            <a:pPr indent="0" lvl="0" marL="0" rtl="0" algn="just">
              <a:spcBef>
                <a:spcPts val="1200"/>
              </a:spcBef>
              <a:spcAft>
                <a:spcPts val="0"/>
              </a:spcAft>
              <a:buClr>
                <a:schemeClr val="dk1"/>
              </a:buClr>
              <a:buSzPts val="1100"/>
              <a:buFont typeface="Arial"/>
              <a:buNone/>
            </a:pPr>
            <a:r>
              <a:rPr lang="en" sz="1600"/>
              <a:t>We used the sliding time window partition technique to generate more attributes from the data. We chose a time window of 0.5 seconds and then merged them to get the minimum, maximum, mean, and standard deviation for each attribute of each window. The data generated consists of 44 (3*3*4 + 1*2*4) attributes and 1 label class.</a:t>
            </a: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457200" lvl="0" marL="1371600" rtl="0" algn="l">
              <a:spcBef>
                <a:spcPts val="1200"/>
              </a:spcBef>
              <a:spcAft>
                <a:spcPts val="1200"/>
              </a:spcAft>
              <a:buNone/>
            </a:pPr>
            <a:r>
              <a:rPr i="1" lang="en" sz="1000"/>
              <a:t>Fig.: boxplot showing x linear acceleration and x accelerometer values distribution</a:t>
            </a:r>
            <a:endParaRPr i="1" sz="1000"/>
          </a:p>
        </p:txBody>
      </p:sp>
      <p:pic>
        <p:nvPicPr>
          <p:cNvPr id="125" name="Google Shape;125;p23"/>
          <p:cNvPicPr preferRelativeResize="0"/>
          <p:nvPr/>
        </p:nvPicPr>
        <p:blipFill>
          <a:blip r:embed="rId3">
            <a:alphaModFix/>
          </a:blip>
          <a:stretch>
            <a:fillRect/>
          </a:stretch>
        </p:blipFill>
        <p:spPr>
          <a:xfrm>
            <a:off x="4480737" y="2217725"/>
            <a:ext cx="3769199" cy="2598475"/>
          </a:xfrm>
          <a:prstGeom prst="rect">
            <a:avLst/>
          </a:prstGeom>
          <a:noFill/>
          <a:ln>
            <a:noFill/>
          </a:ln>
        </p:spPr>
      </p:pic>
      <p:pic>
        <p:nvPicPr>
          <p:cNvPr id="126" name="Google Shape;126;p23"/>
          <p:cNvPicPr preferRelativeResize="0"/>
          <p:nvPr/>
        </p:nvPicPr>
        <p:blipFill>
          <a:blip r:embed="rId4">
            <a:alphaModFix/>
          </a:blip>
          <a:stretch>
            <a:fillRect/>
          </a:stretch>
        </p:blipFill>
        <p:spPr>
          <a:xfrm>
            <a:off x="894063" y="2268025"/>
            <a:ext cx="3458575" cy="2548174"/>
          </a:xfrm>
          <a:prstGeom prst="rect">
            <a:avLst/>
          </a:prstGeom>
          <a:noFill/>
          <a:ln>
            <a:noFill/>
          </a:ln>
        </p:spPr>
      </p:pic>
      <p:sp>
        <p:nvSpPr>
          <p:cNvPr id="127" name="Google Shape;127;p23"/>
          <p:cNvSpPr txBox="1"/>
          <p:nvPr>
            <p:ph type="title"/>
          </p:nvPr>
        </p:nvSpPr>
        <p:spPr>
          <a:xfrm>
            <a:off x="311700" y="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sp>
        <p:nvSpPr>
          <p:cNvPr id="132" name="Google Shape;132;p24"/>
          <p:cNvSpPr txBox="1"/>
          <p:nvPr>
            <p:ph idx="1" type="body"/>
          </p:nvPr>
        </p:nvSpPr>
        <p:spPr>
          <a:xfrm>
            <a:off x="311700" y="811325"/>
            <a:ext cx="8520600" cy="436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4A86E8"/>
                </a:solidFill>
              </a:rPr>
              <a:t>Evaluation Assembly </a:t>
            </a:r>
            <a:endParaRPr b="1">
              <a:solidFill>
                <a:srgbClr val="4A86E8"/>
              </a:solidFill>
            </a:endParaRPr>
          </a:p>
          <a:p>
            <a:pPr indent="0" lvl="0" marL="0" rtl="0" algn="l">
              <a:spcBef>
                <a:spcPts val="1200"/>
              </a:spcBef>
              <a:spcAft>
                <a:spcPts val="1200"/>
              </a:spcAft>
              <a:buNone/>
            </a:pPr>
            <a:r>
              <a:rPr lang="en"/>
              <a:t>The generated attribute vector datasets are further used to train, test and evaluate the performances of different MLAs (Machine Learning Algorithms). Thus, the best algorithm is identified. We used 70% data for training and the remaining for validation and testing of the different MLAs used. We used ANN, SVM, and RF on the generated dataset for classification accuracy and chose the best one. We used the Keras framework for the implementation of all the algorithms. We used different algorithm configurations and tried different parameters, no of layers, no of epochs e.t.c. to avoid the problem of overfitting and to get satisfactory results. </a:t>
            </a:r>
            <a:endParaRPr/>
          </a:p>
        </p:txBody>
      </p:sp>
      <p:sp>
        <p:nvSpPr>
          <p:cNvPr id="133" name="Google Shape;133;p24"/>
          <p:cNvSpPr txBox="1"/>
          <p:nvPr>
            <p:ph type="title"/>
          </p:nvPr>
        </p:nvSpPr>
        <p:spPr>
          <a:xfrm>
            <a:off x="311700" y="1981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22825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39" name="Google Shape;139;p25"/>
          <p:cNvSpPr txBox="1"/>
          <p:nvPr>
            <p:ph idx="1" type="body"/>
          </p:nvPr>
        </p:nvSpPr>
        <p:spPr>
          <a:xfrm>
            <a:off x="311700" y="1171600"/>
            <a:ext cx="38562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4A86E8"/>
                </a:solidFill>
              </a:rPr>
              <a:t>ANN</a:t>
            </a:r>
            <a:endParaRPr b="1">
              <a:solidFill>
                <a:srgbClr val="4A86E8"/>
              </a:solidFill>
            </a:endParaRPr>
          </a:p>
          <a:p>
            <a:pPr indent="0" lvl="0" marL="0" rtl="0" algn="just">
              <a:spcBef>
                <a:spcPts val="1000"/>
              </a:spcBef>
              <a:spcAft>
                <a:spcPts val="1200"/>
              </a:spcAft>
              <a:buNone/>
            </a:pPr>
            <a:r>
              <a:rPr lang="en">
                <a:solidFill>
                  <a:srgbClr val="000000"/>
                </a:solidFill>
              </a:rPr>
              <a:t>We have used 5 hidden layers with batch normalization after 3 layers (chosen based on trial and error). The output layer consists of 7 neurons, with each giving the probability of output to be in any of the 7 classes.</a:t>
            </a:r>
            <a:endParaRPr>
              <a:solidFill>
                <a:srgbClr val="000000"/>
              </a:solidFill>
            </a:endParaRPr>
          </a:p>
        </p:txBody>
      </p:sp>
      <p:pic>
        <p:nvPicPr>
          <p:cNvPr id="140" name="Google Shape;140;p25"/>
          <p:cNvPicPr preferRelativeResize="0"/>
          <p:nvPr/>
        </p:nvPicPr>
        <p:blipFill>
          <a:blip r:embed="rId3">
            <a:alphaModFix/>
          </a:blip>
          <a:stretch>
            <a:fillRect/>
          </a:stretch>
        </p:blipFill>
        <p:spPr>
          <a:xfrm>
            <a:off x="4419000" y="729175"/>
            <a:ext cx="4470474" cy="3979925"/>
          </a:xfrm>
          <a:prstGeom prst="rect">
            <a:avLst/>
          </a:prstGeom>
          <a:noFill/>
          <a:ln>
            <a:noFill/>
          </a:ln>
        </p:spPr>
      </p:pic>
      <p:sp>
        <p:nvSpPr>
          <p:cNvPr id="141" name="Google Shape;141;p25"/>
          <p:cNvSpPr txBox="1"/>
          <p:nvPr/>
        </p:nvSpPr>
        <p:spPr>
          <a:xfrm>
            <a:off x="4167900" y="4709100"/>
            <a:ext cx="47217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000">
                <a:latin typeface="Old Standard TT"/>
                <a:ea typeface="Old Standard TT"/>
                <a:cs typeface="Old Standard TT"/>
                <a:sym typeface="Old Standard TT"/>
              </a:rPr>
              <a:t>Fig.: </a:t>
            </a:r>
            <a:r>
              <a:rPr i="1" lang="en" sz="1000">
                <a:latin typeface="Old Standard TT"/>
                <a:ea typeface="Old Standard TT"/>
                <a:cs typeface="Old Standard TT"/>
                <a:sym typeface="Old Standard TT"/>
              </a:rPr>
              <a:t>model</a:t>
            </a:r>
            <a:r>
              <a:rPr i="1" lang="en" sz="1000">
                <a:latin typeface="Old Standard TT"/>
                <a:ea typeface="Old Standard TT"/>
                <a:cs typeface="Old Standard TT"/>
                <a:sym typeface="Old Standard TT"/>
              </a:rPr>
              <a:t> summary of ANN</a:t>
            </a:r>
            <a:endParaRPr i="1" sz="1000">
              <a:latin typeface="Old Standard TT"/>
              <a:ea typeface="Old Standard TT"/>
              <a:cs typeface="Old Standard TT"/>
              <a:sym typeface="Old Standard T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26"/>
          <p:cNvSpPr txBox="1"/>
          <p:nvPr>
            <p:ph idx="1" type="body"/>
          </p:nvPr>
        </p:nvSpPr>
        <p:spPr>
          <a:xfrm>
            <a:off x="311700" y="743675"/>
            <a:ext cx="8520600" cy="458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have got an accuracy of 0.88 using ANN.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457200" lvl="0" marL="457200" rtl="0" algn="ctr">
              <a:spcBef>
                <a:spcPts val="1200"/>
              </a:spcBef>
              <a:spcAft>
                <a:spcPts val="1200"/>
              </a:spcAft>
              <a:buNone/>
            </a:pPr>
            <a:r>
              <a:rPr i="1" lang="en" sz="1100"/>
              <a:t>Fig.: Classification report for ANN model</a:t>
            </a:r>
            <a:endParaRPr i="1" sz="1100"/>
          </a:p>
        </p:txBody>
      </p:sp>
      <p:pic>
        <p:nvPicPr>
          <p:cNvPr id="147" name="Google Shape;147;p26"/>
          <p:cNvPicPr preferRelativeResize="0"/>
          <p:nvPr/>
        </p:nvPicPr>
        <p:blipFill>
          <a:blip r:embed="rId3">
            <a:alphaModFix/>
          </a:blip>
          <a:stretch>
            <a:fillRect/>
          </a:stretch>
        </p:blipFill>
        <p:spPr>
          <a:xfrm>
            <a:off x="1033975" y="1398900"/>
            <a:ext cx="6267950" cy="3111500"/>
          </a:xfrm>
          <a:prstGeom prst="rect">
            <a:avLst/>
          </a:prstGeom>
          <a:noFill/>
          <a:ln>
            <a:noFill/>
          </a:ln>
        </p:spPr>
      </p:pic>
      <p:sp>
        <p:nvSpPr>
          <p:cNvPr id="148" name="Google Shape;148;p26"/>
          <p:cNvSpPr txBox="1"/>
          <p:nvPr>
            <p:ph type="title"/>
          </p:nvPr>
        </p:nvSpPr>
        <p:spPr>
          <a:xfrm>
            <a:off x="311700" y="2466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2" name="Shape 152"/>
        <p:cNvGrpSpPr/>
        <p:nvPr/>
      </p:nvGrpSpPr>
      <p:grpSpPr>
        <a:xfrm>
          <a:off x="0" y="0"/>
          <a:ext cx="0" cy="0"/>
          <a:chOff x="0" y="0"/>
          <a:chExt cx="0" cy="0"/>
        </a:xfrm>
      </p:grpSpPr>
      <p:pic>
        <p:nvPicPr>
          <p:cNvPr id="153" name="Google Shape;153;p27"/>
          <p:cNvPicPr preferRelativeResize="0"/>
          <p:nvPr/>
        </p:nvPicPr>
        <p:blipFill>
          <a:blip r:embed="rId3">
            <a:alphaModFix/>
          </a:blip>
          <a:stretch>
            <a:fillRect/>
          </a:stretch>
        </p:blipFill>
        <p:spPr>
          <a:xfrm>
            <a:off x="2364825" y="560387"/>
            <a:ext cx="4157075" cy="4022725"/>
          </a:xfrm>
          <a:prstGeom prst="rect">
            <a:avLst/>
          </a:prstGeom>
          <a:noFill/>
          <a:ln>
            <a:noFill/>
          </a:ln>
        </p:spPr>
      </p:pic>
      <p:sp>
        <p:nvSpPr>
          <p:cNvPr id="154" name="Google Shape;154;p27"/>
          <p:cNvSpPr txBox="1"/>
          <p:nvPr/>
        </p:nvSpPr>
        <p:spPr>
          <a:xfrm>
            <a:off x="2364825" y="4690250"/>
            <a:ext cx="4702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100">
                <a:latin typeface="Old Standard TT"/>
                <a:ea typeface="Old Standard TT"/>
                <a:cs typeface="Old Standard TT"/>
                <a:sym typeface="Old Standard TT"/>
              </a:rPr>
              <a:t>Fig.: Confusion matrix using ANN</a:t>
            </a:r>
            <a:endParaRPr i="1" sz="1100">
              <a:latin typeface="Old Standard TT"/>
              <a:ea typeface="Old Standard TT"/>
              <a:cs typeface="Old Standard TT"/>
              <a:sym typeface="Old Standard TT"/>
            </a:endParaRPr>
          </a:p>
        </p:txBody>
      </p:sp>
      <p:sp>
        <p:nvSpPr>
          <p:cNvPr id="155" name="Google Shape;155;p27"/>
          <p:cNvSpPr txBox="1"/>
          <p:nvPr>
            <p:ph type="title"/>
          </p:nvPr>
        </p:nvSpPr>
        <p:spPr>
          <a:xfrm>
            <a:off x="311700" y="22825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 name="Shape 159"/>
        <p:cNvGrpSpPr/>
        <p:nvPr/>
      </p:nvGrpSpPr>
      <p:grpSpPr>
        <a:xfrm>
          <a:off x="0" y="0"/>
          <a:ext cx="0" cy="0"/>
          <a:chOff x="0" y="0"/>
          <a:chExt cx="0" cy="0"/>
        </a:xfrm>
      </p:grpSpPr>
      <p:sp>
        <p:nvSpPr>
          <p:cNvPr id="160" name="Google Shape;160;p28"/>
          <p:cNvSpPr txBox="1"/>
          <p:nvPr>
            <p:ph idx="1" type="body"/>
          </p:nvPr>
        </p:nvSpPr>
        <p:spPr>
          <a:xfrm>
            <a:off x="311700" y="771625"/>
            <a:ext cx="8520600" cy="472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4A86E8"/>
                </a:solidFill>
              </a:rPr>
              <a:t>SVM</a:t>
            </a:r>
            <a:endParaRPr b="1">
              <a:solidFill>
                <a:srgbClr val="4A86E8"/>
              </a:solidFill>
            </a:endParaRPr>
          </a:p>
          <a:p>
            <a:pPr indent="0" lvl="0" marL="0" rtl="0" algn="l">
              <a:spcBef>
                <a:spcPts val="1200"/>
              </a:spcBef>
              <a:spcAft>
                <a:spcPts val="0"/>
              </a:spcAft>
              <a:buNone/>
            </a:pPr>
            <a:r>
              <a:rPr lang="en"/>
              <a:t>In SVM we have used radial basis function (RBF) kernel as it gives better accuracy as compared to linear, poly and sigmoid kernels. The C and gamma values we used are 2.5 and 1.4 respectively (based on trial and error).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1200"/>
              </a:spcAft>
              <a:buNone/>
            </a:pPr>
            <a:r>
              <a:rPr i="1" lang="en" sz="1100"/>
              <a:t>Fig.: Classification report for SVM model</a:t>
            </a:r>
            <a:endParaRPr i="1" sz="1100"/>
          </a:p>
        </p:txBody>
      </p:sp>
      <p:pic>
        <p:nvPicPr>
          <p:cNvPr id="161" name="Google Shape;161;p28"/>
          <p:cNvPicPr preferRelativeResize="0"/>
          <p:nvPr/>
        </p:nvPicPr>
        <p:blipFill>
          <a:blip r:embed="rId3">
            <a:alphaModFix/>
          </a:blip>
          <a:stretch>
            <a:fillRect/>
          </a:stretch>
        </p:blipFill>
        <p:spPr>
          <a:xfrm>
            <a:off x="1836975" y="2212825"/>
            <a:ext cx="5101451" cy="2550725"/>
          </a:xfrm>
          <a:prstGeom prst="rect">
            <a:avLst/>
          </a:prstGeom>
          <a:noFill/>
          <a:ln>
            <a:noFill/>
          </a:ln>
        </p:spPr>
      </p:pic>
      <p:sp>
        <p:nvSpPr>
          <p:cNvPr id="162" name="Google Shape;162;p28"/>
          <p:cNvSpPr txBox="1"/>
          <p:nvPr>
            <p:ph type="title"/>
          </p:nvPr>
        </p:nvSpPr>
        <p:spPr>
          <a:xfrm>
            <a:off x="311700" y="22825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6" name="Shape 166"/>
        <p:cNvGrpSpPr/>
        <p:nvPr/>
      </p:nvGrpSpPr>
      <p:grpSpPr>
        <a:xfrm>
          <a:off x="0" y="0"/>
          <a:ext cx="0" cy="0"/>
          <a:chOff x="0" y="0"/>
          <a:chExt cx="0" cy="0"/>
        </a:xfrm>
      </p:grpSpPr>
      <p:sp>
        <p:nvSpPr>
          <p:cNvPr id="167" name="Google Shape;167;p29"/>
          <p:cNvSpPr txBox="1"/>
          <p:nvPr>
            <p:ph idx="1" type="body"/>
          </p:nvPr>
        </p:nvSpPr>
        <p:spPr>
          <a:xfrm>
            <a:off x="311700" y="236475"/>
            <a:ext cx="8520600" cy="4759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i="1" sz="1100"/>
          </a:p>
          <a:p>
            <a:pPr indent="0" lvl="0" marL="0" rtl="0" algn="ctr">
              <a:spcBef>
                <a:spcPts val="1200"/>
              </a:spcBef>
              <a:spcAft>
                <a:spcPts val="1200"/>
              </a:spcAft>
              <a:buNone/>
            </a:pPr>
            <a:r>
              <a:rPr i="1" lang="en" sz="1100"/>
              <a:t>Fig.: Confusion matrix using SVM</a:t>
            </a:r>
            <a:endParaRPr/>
          </a:p>
        </p:txBody>
      </p:sp>
      <p:pic>
        <p:nvPicPr>
          <p:cNvPr id="168" name="Google Shape;168;p29"/>
          <p:cNvPicPr preferRelativeResize="0"/>
          <p:nvPr/>
        </p:nvPicPr>
        <p:blipFill>
          <a:blip r:embed="rId3">
            <a:alphaModFix/>
          </a:blip>
          <a:stretch>
            <a:fillRect/>
          </a:stretch>
        </p:blipFill>
        <p:spPr>
          <a:xfrm>
            <a:off x="2415600" y="517487"/>
            <a:ext cx="4132576" cy="4108525"/>
          </a:xfrm>
          <a:prstGeom prst="rect">
            <a:avLst/>
          </a:prstGeom>
          <a:noFill/>
          <a:ln>
            <a:noFill/>
          </a:ln>
        </p:spPr>
      </p:pic>
      <p:sp>
        <p:nvSpPr>
          <p:cNvPr id="169" name="Google Shape;169;p29"/>
          <p:cNvSpPr txBox="1"/>
          <p:nvPr>
            <p:ph type="title"/>
          </p:nvPr>
        </p:nvSpPr>
        <p:spPr>
          <a:xfrm>
            <a:off x="311700" y="22825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 name="Shape 173"/>
        <p:cNvGrpSpPr/>
        <p:nvPr/>
      </p:nvGrpSpPr>
      <p:grpSpPr>
        <a:xfrm>
          <a:off x="0" y="0"/>
          <a:ext cx="0" cy="0"/>
          <a:chOff x="0" y="0"/>
          <a:chExt cx="0" cy="0"/>
        </a:xfrm>
      </p:grpSpPr>
      <p:sp>
        <p:nvSpPr>
          <p:cNvPr id="174" name="Google Shape;174;p30"/>
          <p:cNvSpPr txBox="1"/>
          <p:nvPr>
            <p:ph idx="1" type="body"/>
          </p:nvPr>
        </p:nvSpPr>
        <p:spPr>
          <a:xfrm>
            <a:off x="311700" y="779575"/>
            <a:ext cx="8520600" cy="473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4A86E8"/>
                </a:solidFill>
              </a:rPr>
              <a:t>RF</a:t>
            </a:r>
            <a:endParaRPr b="1">
              <a:solidFill>
                <a:srgbClr val="4A86E8"/>
              </a:solidFill>
            </a:endParaRPr>
          </a:p>
          <a:p>
            <a:pPr indent="0" lvl="0" marL="0" rtl="0" algn="l">
              <a:spcBef>
                <a:spcPts val="1200"/>
              </a:spcBef>
              <a:spcAft>
                <a:spcPts val="0"/>
              </a:spcAft>
              <a:buNone/>
            </a:pPr>
            <a:r>
              <a:rPr lang="en">
                <a:solidFill>
                  <a:srgbClr val="000000"/>
                </a:solidFill>
              </a:rPr>
              <a:t>We have used Random Forest with a total of 100 estimators (trees) and each tree having a minimum depth of 10. The criterion used to measure the quality was “gini”. We have obtained an overall accuracy of 0.92 using RF.</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ctr">
              <a:spcBef>
                <a:spcPts val="1200"/>
              </a:spcBef>
              <a:spcAft>
                <a:spcPts val="1200"/>
              </a:spcAft>
              <a:buNone/>
            </a:pPr>
            <a:r>
              <a:rPr i="1" lang="en" sz="1100"/>
              <a:t>Fig.: Classification report for RF model</a:t>
            </a:r>
            <a:endParaRPr>
              <a:solidFill>
                <a:srgbClr val="000000"/>
              </a:solidFill>
            </a:endParaRPr>
          </a:p>
        </p:txBody>
      </p:sp>
      <p:pic>
        <p:nvPicPr>
          <p:cNvPr id="175" name="Google Shape;175;p30"/>
          <p:cNvPicPr preferRelativeResize="0"/>
          <p:nvPr/>
        </p:nvPicPr>
        <p:blipFill>
          <a:blip r:embed="rId3">
            <a:alphaModFix/>
          </a:blip>
          <a:stretch>
            <a:fillRect/>
          </a:stretch>
        </p:blipFill>
        <p:spPr>
          <a:xfrm>
            <a:off x="2059962" y="2275925"/>
            <a:ext cx="5024076" cy="2505825"/>
          </a:xfrm>
          <a:prstGeom prst="rect">
            <a:avLst/>
          </a:prstGeom>
          <a:noFill/>
          <a:ln>
            <a:noFill/>
          </a:ln>
        </p:spPr>
      </p:pic>
      <p:sp>
        <p:nvSpPr>
          <p:cNvPr id="176" name="Google Shape;176;p30"/>
          <p:cNvSpPr txBox="1"/>
          <p:nvPr>
            <p:ph type="title"/>
          </p:nvPr>
        </p:nvSpPr>
        <p:spPr>
          <a:xfrm>
            <a:off x="311700" y="22825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0" name="Shape 180"/>
        <p:cNvGrpSpPr/>
        <p:nvPr/>
      </p:nvGrpSpPr>
      <p:grpSpPr>
        <a:xfrm>
          <a:off x="0" y="0"/>
          <a:ext cx="0" cy="0"/>
          <a:chOff x="0" y="0"/>
          <a:chExt cx="0" cy="0"/>
        </a:xfrm>
      </p:grpSpPr>
      <p:pic>
        <p:nvPicPr>
          <p:cNvPr id="181" name="Google Shape;181;p31"/>
          <p:cNvPicPr preferRelativeResize="0"/>
          <p:nvPr/>
        </p:nvPicPr>
        <p:blipFill>
          <a:blip r:embed="rId3">
            <a:alphaModFix/>
          </a:blip>
          <a:stretch>
            <a:fillRect/>
          </a:stretch>
        </p:blipFill>
        <p:spPr>
          <a:xfrm>
            <a:off x="2443176" y="445162"/>
            <a:ext cx="4395199" cy="4253175"/>
          </a:xfrm>
          <a:prstGeom prst="rect">
            <a:avLst/>
          </a:prstGeom>
          <a:noFill/>
          <a:ln>
            <a:noFill/>
          </a:ln>
        </p:spPr>
      </p:pic>
      <p:sp>
        <p:nvSpPr>
          <p:cNvPr id="182" name="Google Shape;182;p31"/>
          <p:cNvSpPr txBox="1"/>
          <p:nvPr/>
        </p:nvSpPr>
        <p:spPr>
          <a:xfrm>
            <a:off x="2168100" y="4670700"/>
            <a:ext cx="48078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i="1" lang="en" sz="1100">
                <a:solidFill>
                  <a:schemeClr val="dk1"/>
                </a:solidFill>
                <a:latin typeface="Old Standard TT"/>
                <a:ea typeface="Old Standard TT"/>
                <a:cs typeface="Old Standard TT"/>
                <a:sym typeface="Old Standard TT"/>
              </a:rPr>
              <a:t>Fig.: Confusion matrix using RF</a:t>
            </a:r>
            <a:endParaRPr>
              <a:latin typeface="Old Standard TT"/>
              <a:ea typeface="Old Standard TT"/>
              <a:cs typeface="Old Standard TT"/>
              <a:sym typeface="Old Standard TT"/>
            </a:endParaRPr>
          </a:p>
        </p:txBody>
      </p:sp>
      <p:sp>
        <p:nvSpPr>
          <p:cNvPr id="183" name="Google Shape;183;p31"/>
          <p:cNvSpPr txBox="1"/>
          <p:nvPr>
            <p:ph type="title"/>
          </p:nvPr>
        </p:nvSpPr>
        <p:spPr>
          <a:xfrm>
            <a:off x="311700" y="22825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285750" spcFirstLastPara="1" rIns="91425" wrap="square" tIns="91425">
            <a:normAutofit/>
          </a:bodyPr>
          <a:lstStyle/>
          <a:p>
            <a:pPr indent="-228600" lvl="0" marL="57150" rtl="0" algn="l">
              <a:spcBef>
                <a:spcPts val="0"/>
              </a:spcBef>
              <a:spcAft>
                <a:spcPts val="0"/>
              </a:spcAft>
              <a:buSzPts val="1800"/>
              <a:buChar char="●"/>
            </a:pPr>
            <a:r>
              <a:rPr lang="en"/>
              <a:t>Due to the increasing number of vehicles and a vast transportation network globally, it is important to consider drivers’ and pedestrians’ safety. Most vehicle crashes in any country are due to distracted drivers, and these are usually the fatal ones.</a:t>
            </a:r>
            <a:endParaRPr/>
          </a:p>
          <a:p>
            <a:pPr indent="-228600" lvl="0" marL="57150" rtl="0" algn="l">
              <a:spcBef>
                <a:spcPts val="0"/>
              </a:spcBef>
              <a:spcAft>
                <a:spcPts val="0"/>
              </a:spcAft>
              <a:buSzPts val="1800"/>
              <a:buChar char="●"/>
            </a:pPr>
            <a:r>
              <a:rPr lang="en"/>
              <a:t>Past writing recommends that a forceful driving style is one of the main sources of car crashes that can prompt passings, material misfortunes, and wounds.</a:t>
            </a:r>
            <a:endParaRPr/>
          </a:p>
          <a:p>
            <a:pPr indent="-228600" lvl="0" marL="57150" rtl="0" algn="l">
              <a:spcBef>
                <a:spcPts val="0"/>
              </a:spcBef>
              <a:spcAft>
                <a:spcPts val="0"/>
              </a:spcAft>
              <a:buSzPts val="1800"/>
              <a:buChar char="●"/>
            </a:pPr>
            <a:r>
              <a:rPr lang="en"/>
              <a:t>It will be very difficult and cumbersome to handle these things manually, and hence, some alternate and more effective approaches will be very beneficial for all.</a:t>
            </a:r>
            <a:endParaRPr/>
          </a:p>
          <a:p>
            <a:pPr indent="-228600" lvl="0" marL="57150" rtl="0" algn="l">
              <a:spcBef>
                <a:spcPts val="0"/>
              </a:spcBef>
              <a:spcAft>
                <a:spcPts val="0"/>
              </a:spcAft>
              <a:buSzPts val="1800"/>
              <a:buChar char="●"/>
            </a:pPr>
            <a:r>
              <a:rPr lang="en"/>
              <a:t>Many solutions regarding this issue have been proposed so far based on some machine learning approaches, mainly known as “Driver Behaviour Profiling”.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89" name="Google Shape;189;p3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this project, we used ANN, SVM and RF to </a:t>
            </a:r>
            <a:r>
              <a:rPr lang="en"/>
              <a:t>predict</a:t>
            </a:r>
            <a:r>
              <a:rPr lang="en"/>
              <a:t> </a:t>
            </a:r>
            <a:r>
              <a:rPr lang="en"/>
              <a:t>aggressive/ non-aggressive driver behaviour.</a:t>
            </a:r>
            <a:endParaRPr/>
          </a:p>
          <a:p>
            <a:pPr indent="-342900" lvl="0" marL="457200" rtl="0" algn="l">
              <a:spcBef>
                <a:spcPts val="0"/>
              </a:spcBef>
              <a:spcAft>
                <a:spcPts val="0"/>
              </a:spcAft>
              <a:buSzPts val="1800"/>
              <a:buChar char="●"/>
            </a:pPr>
            <a:r>
              <a:rPr lang="en"/>
              <a:t>Out of three, best accuracy was shown by random forest with an accuracy score of .92.</a:t>
            </a:r>
            <a:endParaRPr/>
          </a:p>
          <a:p>
            <a:pPr indent="-342900" lvl="0" marL="457200" rtl="0" algn="l">
              <a:spcBef>
                <a:spcPts val="0"/>
              </a:spcBef>
              <a:spcAft>
                <a:spcPts val="0"/>
              </a:spcAft>
              <a:buSzPts val="1800"/>
              <a:buChar char="●"/>
            </a:pPr>
            <a:r>
              <a:rPr lang="en"/>
              <a:t>Minimum accuracy was shown by SVM with an accuracy score of 0.86.</a:t>
            </a:r>
            <a:endParaRPr/>
          </a:p>
          <a:p>
            <a:pPr indent="-342900" lvl="0" marL="457200" rtl="0" algn="l">
              <a:spcBef>
                <a:spcPts val="0"/>
              </a:spcBef>
              <a:spcAft>
                <a:spcPts val="0"/>
              </a:spcAft>
              <a:buSzPts val="1800"/>
              <a:buChar char="●"/>
            </a:pPr>
            <a:r>
              <a:rPr lang="en"/>
              <a:t>ANN gave accuracy score 0.88.</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3" name="Shape 193"/>
        <p:cNvGrpSpPr/>
        <p:nvPr/>
      </p:nvGrpSpPr>
      <p:grpSpPr>
        <a:xfrm>
          <a:off x="0" y="0"/>
          <a:ext cx="0" cy="0"/>
          <a:chOff x="0" y="0"/>
          <a:chExt cx="0" cy="0"/>
        </a:xfrm>
      </p:grpSpPr>
      <p:sp>
        <p:nvSpPr>
          <p:cNvPr id="194" name="Google Shape;194;p3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Works</a:t>
            </a:r>
            <a:endParaRPr/>
          </a:p>
        </p:txBody>
      </p:sp>
      <p:sp>
        <p:nvSpPr>
          <p:cNvPr id="195" name="Google Shape;195;p3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Along with vehicle control data, physiological data and visual data can be also added in the dataset to more </a:t>
            </a:r>
            <a:r>
              <a:rPr lang="en"/>
              <a:t>precisely</a:t>
            </a:r>
            <a:r>
              <a:rPr lang="en"/>
              <a:t> predict driver behaviour.</a:t>
            </a:r>
            <a:endParaRPr/>
          </a:p>
          <a:p>
            <a:pPr indent="-342900" lvl="0" marL="457200" rtl="0" algn="just">
              <a:spcBef>
                <a:spcPts val="1000"/>
              </a:spcBef>
              <a:spcAft>
                <a:spcPts val="0"/>
              </a:spcAft>
              <a:buSzPts val="1800"/>
              <a:buChar char="●"/>
            </a:pPr>
            <a:r>
              <a:rPr lang="en"/>
              <a:t>More MLAs can be added to the evaluation </a:t>
            </a:r>
            <a:r>
              <a:rPr lang="en"/>
              <a:t>assembly.</a:t>
            </a:r>
            <a:r>
              <a:rPr lang="en"/>
              <a:t> This will help in increasing accuracy of the model.</a:t>
            </a:r>
            <a:endParaRPr/>
          </a:p>
          <a:p>
            <a:pPr indent="-342900" lvl="0" marL="457200" rtl="0" algn="just">
              <a:spcBef>
                <a:spcPts val="1000"/>
              </a:spcBef>
              <a:spcAft>
                <a:spcPts val="1000"/>
              </a:spcAft>
              <a:buSzPts val="1800"/>
              <a:buChar char="●"/>
            </a:pPr>
            <a:r>
              <a:rPr lang="en"/>
              <a:t>For insurance telematics domain, a model for driver behaviour profile identification can be made to make car insurance cheaper by rewarding drivers with good driving scores same as credit score based on past driver behaviour, instead of only considering group-based statistics, e.g., age, gender, marital status, etc.</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9" name="Shape 199"/>
        <p:cNvGrpSpPr/>
        <p:nvPr/>
      </p:nvGrpSpPr>
      <p:grpSpPr>
        <a:xfrm>
          <a:off x="0" y="0"/>
          <a:ext cx="0" cy="0"/>
          <a:chOff x="0" y="0"/>
          <a:chExt cx="0" cy="0"/>
        </a:xfrm>
      </p:grpSpPr>
      <p:sp>
        <p:nvSpPr>
          <p:cNvPr id="200" name="Google Shape;200;p3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01" name="Google Shape;201;p34"/>
          <p:cNvSpPr txBox="1"/>
          <p:nvPr>
            <p:ph idx="1" type="body"/>
          </p:nvPr>
        </p:nvSpPr>
        <p:spPr>
          <a:xfrm>
            <a:off x="311700" y="1171600"/>
            <a:ext cx="8520600" cy="360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88"/>
              <a:buNone/>
            </a:pPr>
            <a:r>
              <a:rPr lang="en" sz="1825"/>
              <a:t>[1] </a:t>
            </a:r>
            <a:r>
              <a:rPr lang="en" sz="1825"/>
              <a:t>Charles Marks, Arash Jahangiri, and Sahar Ghanipoor Machina, “Identifying and Labeling Potentially Risky Driving: A Multistage Process Using Real-World Driving Data,” Journal of Advanced Transportation Volume 2021, Article ID 8819094, 11 pages.</a:t>
            </a:r>
            <a:endParaRPr sz="1825"/>
          </a:p>
          <a:p>
            <a:pPr indent="0" lvl="0" marL="0" rtl="0" algn="l">
              <a:lnSpc>
                <a:spcPct val="100000"/>
              </a:lnSpc>
              <a:spcBef>
                <a:spcPts val="1200"/>
              </a:spcBef>
              <a:spcAft>
                <a:spcPts val="0"/>
              </a:spcAft>
              <a:buSzPts val="688"/>
              <a:buNone/>
            </a:pPr>
            <a:r>
              <a:rPr lang="en" sz="1825"/>
              <a:t>[2] Al-Hussein, W.A.; Por, L.Y.; Kiah, M.L.M.; Zaidan, B.B., "Driver Behavior Profiling and Recognition Using Deep-Learning Methods: In Accordance with Traffic Regulations and Experts Guidelines, " Int. J. Environ. Res. Public Health 2022, 19, 1470.</a:t>
            </a:r>
            <a:endParaRPr sz="1825"/>
          </a:p>
          <a:p>
            <a:pPr indent="0" lvl="0" marL="0" rtl="0" algn="l">
              <a:lnSpc>
                <a:spcPct val="100000"/>
              </a:lnSpc>
              <a:spcBef>
                <a:spcPts val="1200"/>
              </a:spcBef>
              <a:spcAft>
                <a:spcPts val="0"/>
              </a:spcAft>
              <a:buSzPts val="688"/>
              <a:buNone/>
            </a:pPr>
            <a:r>
              <a:rPr lang="en" sz="1825"/>
              <a:t>[3] Ghandour, R.; Potams, A.J.; Boulkaibet, I.; Neji, B.; Al Barakeh, Z., "Driver Behavior Classification System Analysis Using Machine Learning Methods, ". Appl. Sci. 2021, 11, 10562.</a:t>
            </a:r>
            <a:endParaRPr sz="1825"/>
          </a:p>
          <a:p>
            <a:pPr indent="0" lvl="0" marL="0" rtl="0" algn="l">
              <a:lnSpc>
                <a:spcPct val="100000"/>
              </a:lnSpc>
              <a:spcBef>
                <a:spcPts val="1200"/>
              </a:spcBef>
              <a:spcAft>
                <a:spcPts val="1200"/>
              </a:spcAft>
              <a:buSzPts val="688"/>
              <a:buNone/>
            </a:pPr>
            <a:r>
              <a:t/>
            </a:r>
            <a:endParaRPr sz="1825"/>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sp>
        <p:nvSpPr>
          <p:cNvPr id="206" name="Google Shape;206;p3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07" name="Google Shape;207;p35"/>
          <p:cNvSpPr txBox="1"/>
          <p:nvPr>
            <p:ph idx="1" type="body"/>
          </p:nvPr>
        </p:nvSpPr>
        <p:spPr>
          <a:xfrm>
            <a:off x="311700" y="1171600"/>
            <a:ext cx="8520600" cy="360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688"/>
              <a:buFont typeface="Arial"/>
              <a:buNone/>
            </a:pPr>
            <a:r>
              <a:rPr lang="en" sz="1825"/>
              <a:t>[4] Li, Z.; Zhang, K.; Chen, B.; Dong, Y.; Zhang, L., "Driver identification in intelligent vehicle systems using machine learning algorithms, " IET Intell. Transp. Syst. 2018, 13, 40–47</a:t>
            </a:r>
            <a:endParaRPr sz="1825"/>
          </a:p>
          <a:p>
            <a:pPr indent="0" lvl="0" marL="0" rtl="0" algn="l">
              <a:lnSpc>
                <a:spcPct val="100000"/>
              </a:lnSpc>
              <a:spcBef>
                <a:spcPts val="1200"/>
              </a:spcBef>
              <a:spcAft>
                <a:spcPts val="0"/>
              </a:spcAft>
              <a:buClr>
                <a:schemeClr val="dk1"/>
              </a:buClr>
              <a:buSzPts val="688"/>
              <a:buFont typeface="Arial"/>
              <a:buNone/>
            </a:pPr>
            <a:r>
              <a:rPr lang="en" sz="1825"/>
              <a:t>[5] Silva, I.; Eugenio Naranjo, J., "A systematic methodology to evaluate prediction models for driving style classification, " Sensors 2020, 20, 1692.</a:t>
            </a:r>
            <a:endParaRPr sz="1825"/>
          </a:p>
          <a:p>
            <a:pPr indent="0" lvl="0" marL="0" rtl="0" algn="l">
              <a:lnSpc>
                <a:spcPct val="100000"/>
              </a:lnSpc>
              <a:spcBef>
                <a:spcPts val="1200"/>
              </a:spcBef>
              <a:spcAft>
                <a:spcPts val="0"/>
              </a:spcAft>
              <a:buClr>
                <a:schemeClr val="dk1"/>
              </a:buClr>
              <a:buSzPts val="688"/>
              <a:buFont typeface="Arial"/>
              <a:buNone/>
            </a:pPr>
            <a:r>
              <a:rPr lang="en" sz="1825"/>
              <a:t>[6] Rohon Das; Pabitra Mohan Khilar, "Driver Behaviour Profiling in VANETs: Comparison of Ensemble Machine Learning Techniques, "978-1-7281-0419-5/19/, 2019.</a:t>
            </a:r>
            <a:endParaRPr sz="1825"/>
          </a:p>
          <a:p>
            <a:pPr indent="0" lvl="0" marL="0" rtl="0" algn="l">
              <a:lnSpc>
                <a:spcPct val="100000"/>
              </a:lnSpc>
              <a:spcBef>
                <a:spcPts val="1200"/>
              </a:spcBef>
              <a:spcAft>
                <a:spcPts val="0"/>
              </a:spcAft>
              <a:buClr>
                <a:schemeClr val="dk1"/>
              </a:buClr>
              <a:buSzPts val="688"/>
              <a:buFont typeface="Arial"/>
              <a:buNone/>
            </a:pPr>
            <a:r>
              <a:rPr lang="en" sz="1825"/>
              <a:t>[7] Ferreira, Jair Júnior et al. “Driver behavior profiling: An investigation with different smartphone sensorsand machine learning.” PloS one vol. 12,4 e0174959. 10 Apr. 2017</a:t>
            </a:r>
            <a:endParaRPr sz="1825"/>
          </a:p>
          <a:p>
            <a:pPr indent="0" lvl="0" marL="0" rtl="0" algn="l">
              <a:lnSpc>
                <a:spcPct val="100000"/>
              </a:lnSpc>
              <a:spcBef>
                <a:spcPts val="1200"/>
              </a:spcBef>
              <a:spcAft>
                <a:spcPts val="1200"/>
              </a:spcAft>
              <a:buSzPts val="688"/>
              <a:buNone/>
            </a:pPr>
            <a:r>
              <a:t/>
            </a:r>
            <a:endParaRPr sz="1825"/>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1" name="Shape 211"/>
        <p:cNvGrpSpPr/>
        <p:nvPr/>
      </p:nvGrpSpPr>
      <p:grpSpPr>
        <a:xfrm>
          <a:off x="0" y="0"/>
          <a:ext cx="0" cy="0"/>
          <a:chOff x="0" y="0"/>
          <a:chExt cx="0" cy="0"/>
        </a:xfrm>
      </p:grpSpPr>
      <p:sp>
        <p:nvSpPr>
          <p:cNvPr id="212" name="Google Shape;212;p3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Contribution</a:t>
            </a:r>
            <a:endParaRPr/>
          </a:p>
        </p:txBody>
      </p:sp>
      <p:sp>
        <p:nvSpPr>
          <p:cNvPr id="213" name="Google Shape;213;p3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Govind: Literature review of paper [1],[2],[3], proposal writing, Report compilation and editing, </a:t>
            </a:r>
            <a:r>
              <a:rPr lang="en"/>
              <a:t>Data Visualisation</a:t>
            </a:r>
            <a:r>
              <a:rPr lang="en"/>
              <a:t>, Presentation Writing and Compilation, </a:t>
            </a:r>
            <a:r>
              <a:rPr lang="en"/>
              <a:t>Applying algorithms</a:t>
            </a:r>
            <a:r>
              <a:rPr lang="en"/>
              <a:t>.</a:t>
            </a:r>
            <a:endParaRPr/>
          </a:p>
          <a:p>
            <a:pPr indent="-342900" lvl="0" marL="457200" rtl="0" algn="l">
              <a:spcBef>
                <a:spcPts val="0"/>
              </a:spcBef>
              <a:spcAft>
                <a:spcPts val="0"/>
              </a:spcAft>
              <a:buSzPts val="1800"/>
              <a:buChar char="●"/>
            </a:pPr>
            <a:r>
              <a:rPr lang="en"/>
              <a:t>Irfan: Literature review of paper [4],[5],[6], paper selection, proposal writing, Data Preprocessing, Evaluation Assembly, </a:t>
            </a:r>
            <a:r>
              <a:rPr lang="en"/>
              <a:t>Presentation Writing and Compilation, </a:t>
            </a:r>
            <a:r>
              <a:rPr lang="en"/>
              <a:t>Applying algorithms.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17" name="Shape 217"/>
        <p:cNvGrpSpPr/>
        <p:nvPr/>
      </p:nvGrpSpPr>
      <p:grpSpPr>
        <a:xfrm>
          <a:off x="0" y="0"/>
          <a:ext cx="0" cy="0"/>
          <a:chOff x="0" y="0"/>
          <a:chExt cx="0" cy="0"/>
        </a:xfrm>
      </p:grpSpPr>
      <p:sp>
        <p:nvSpPr>
          <p:cNvPr id="218" name="Google Shape;218;p37"/>
          <p:cNvSpPr txBox="1"/>
          <p:nvPr>
            <p:ph type="title"/>
          </p:nvPr>
        </p:nvSpPr>
        <p:spPr>
          <a:xfrm>
            <a:off x="2648550" y="1391050"/>
            <a:ext cx="38469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ACKNOWLEDGMENT</a:t>
            </a:r>
            <a:endParaRPr>
              <a:solidFill>
                <a:schemeClr val="accent1"/>
              </a:solidFill>
            </a:endParaRPr>
          </a:p>
        </p:txBody>
      </p:sp>
      <p:sp>
        <p:nvSpPr>
          <p:cNvPr id="219" name="Google Shape;219;p37"/>
          <p:cNvSpPr txBox="1"/>
          <p:nvPr>
            <p:ph idx="1" type="body"/>
          </p:nvPr>
        </p:nvSpPr>
        <p:spPr>
          <a:xfrm>
            <a:off x="311700" y="2200300"/>
            <a:ext cx="8520600" cy="2420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accent1"/>
                </a:solidFill>
              </a:rPr>
              <a:t>We would like to express our special thanks of gratitude to our course </a:t>
            </a:r>
            <a:r>
              <a:rPr lang="en">
                <a:solidFill>
                  <a:schemeClr val="accent1"/>
                </a:solidFill>
              </a:rPr>
              <a:t>instructor</a:t>
            </a:r>
            <a:r>
              <a:rPr lang="en">
                <a:solidFill>
                  <a:schemeClr val="accent1"/>
                </a:solidFill>
              </a:rPr>
              <a:t>  Dr. Pranamesh Chakraborty who gave us the golden opportunity to do this wonderful project on “Classify Driver Behaviour Using ML and DL Algorithms”, which also helped us in doing lot of research and  we come to know about so many new things. We would also like to thank Nidhi and Dhanya for contributing in the initial parts of the project.</a:t>
            </a:r>
            <a:endParaRPr>
              <a:solidFill>
                <a:schemeClr val="accen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8"/>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2" name="Google Shape;72;p15"/>
          <p:cNvSpPr txBox="1"/>
          <p:nvPr>
            <p:ph idx="1" type="body"/>
          </p:nvPr>
        </p:nvSpPr>
        <p:spPr>
          <a:xfrm>
            <a:off x="311700" y="1171600"/>
            <a:ext cx="8520600" cy="3397200"/>
          </a:xfrm>
          <a:prstGeom prst="rect">
            <a:avLst/>
          </a:prstGeom>
        </p:spPr>
        <p:txBody>
          <a:bodyPr anchorCtr="0" anchor="t" bIns="91425" lIns="285750" spcFirstLastPara="1" rIns="91425" wrap="square" tIns="91425">
            <a:normAutofit/>
          </a:bodyPr>
          <a:lstStyle/>
          <a:p>
            <a:pPr indent="-342900" lvl="0" marL="457200" rtl="0" algn="just">
              <a:spcBef>
                <a:spcPts val="0"/>
              </a:spcBef>
              <a:spcAft>
                <a:spcPts val="0"/>
              </a:spcAft>
              <a:buSzPts val="1800"/>
              <a:buChar char="●"/>
            </a:pPr>
            <a:r>
              <a:rPr lang="en"/>
              <a:t>Driver behaviour profiling is a procedure to categorise drivers as safe/risky at any point in time based on driving patterns, records, and other conditions. Hence, driver behaviour profiling tries to understand and improve driver behaviour.</a:t>
            </a:r>
            <a:endParaRPr/>
          </a:p>
          <a:p>
            <a:pPr indent="-342900" lvl="0" marL="457200" rtl="0" algn="just">
              <a:spcBef>
                <a:spcPts val="1000"/>
              </a:spcBef>
              <a:spcAft>
                <a:spcPts val="1000"/>
              </a:spcAft>
              <a:buSzPts val="1800"/>
              <a:buChar char="●"/>
            </a:pPr>
            <a:r>
              <a:rPr lang="en"/>
              <a:t>Thus, the objective of our project is to identify the best algorithm to predict potentially risky driving using driver behaviour.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Driver Behaviour Overview</a:t>
            </a:r>
            <a:endParaRPr/>
          </a:p>
        </p:txBody>
      </p:sp>
      <p:sp>
        <p:nvSpPr>
          <p:cNvPr id="78" name="Google Shape;78;p16"/>
          <p:cNvSpPr txBox="1"/>
          <p:nvPr>
            <p:ph idx="1" type="body"/>
          </p:nvPr>
        </p:nvSpPr>
        <p:spPr>
          <a:xfrm>
            <a:off x="311700" y="1171600"/>
            <a:ext cx="8520600" cy="38139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a:t>Driver behaviour sensing can be done using the cumulative response of three broad methods: vehicle control data, physiological data and visual data. </a:t>
            </a:r>
            <a:endParaRPr/>
          </a:p>
          <a:p>
            <a:pPr indent="-342900" lvl="0" marL="457200" rtl="0" algn="just">
              <a:spcBef>
                <a:spcPts val="0"/>
              </a:spcBef>
              <a:spcAft>
                <a:spcPts val="0"/>
              </a:spcAft>
              <a:buSzPts val="1800"/>
              <a:buChar char="●"/>
            </a:pPr>
            <a:r>
              <a:rPr lang="en"/>
              <a:t>Vehicle control data is derived from the positioning, frequency, speed, and other vehicle properties. </a:t>
            </a:r>
            <a:endParaRPr/>
          </a:p>
          <a:p>
            <a:pPr indent="-342900" lvl="0" marL="457200" rtl="0" algn="just">
              <a:spcBef>
                <a:spcPts val="0"/>
              </a:spcBef>
              <a:spcAft>
                <a:spcPts val="0"/>
              </a:spcAft>
              <a:buSzPts val="1800"/>
              <a:buChar char="●"/>
            </a:pPr>
            <a:r>
              <a:rPr lang="en"/>
              <a:t>Similarly, physiological data can be extracted from drivers’ health conditions, heart rate, e.t.c. </a:t>
            </a:r>
            <a:endParaRPr/>
          </a:p>
          <a:p>
            <a:pPr indent="-342900" lvl="0" marL="457200" rtl="0" algn="just">
              <a:spcBef>
                <a:spcPts val="0"/>
              </a:spcBef>
              <a:spcAft>
                <a:spcPts val="0"/>
              </a:spcAft>
              <a:buSzPts val="1800"/>
              <a:buChar char="●"/>
            </a:pPr>
            <a:r>
              <a:rPr lang="en"/>
              <a:t>Whereas visual data can be examined using the videos and images of drivers by looking at the body posture, head positioning, facial expressions, e.t.c. </a:t>
            </a:r>
            <a:endParaRPr/>
          </a:p>
          <a:p>
            <a:pPr indent="-342900" lvl="0" marL="457200" rtl="0" algn="just">
              <a:spcBef>
                <a:spcPts val="0"/>
              </a:spcBef>
              <a:spcAft>
                <a:spcPts val="0"/>
              </a:spcAft>
              <a:buSzPts val="1800"/>
              <a:buChar char="●"/>
            </a:pPr>
            <a:r>
              <a:rPr lang="en"/>
              <a:t>We will be using vehicle control data to identify driver behaviour for our project. Vehicle control data is found from smartphone sensors which are further converted and used to identify driver behaviour. </a:t>
            </a: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 name="Shape 82"/>
        <p:cNvGrpSpPr/>
        <p:nvPr/>
      </p:nvGrpSpPr>
      <p:grpSpPr>
        <a:xfrm>
          <a:off x="0" y="0"/>
          <a:ext cx="0" cy="0"/>
          <a:chOff x="0" y="0"/>
          <a:chExt cx="0" cy="0"/>
        </a:xfrm>
      </p:grpSpPr>
      <p:sp>
        <p:nvSpPr>
          <p:cNvPr id="83" name="Google Shape;83;p17"/>
          <p:cNvSpPr txBox="1"/>
          <p:nvPr>
            <p:ph type="title"/>
          </p:nvPr>
        </p:nvSpPr>
        <p:spPr>
          <a:xfrm>
            <a:off x="311700" y="1981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84" name="Google Shape;84;p17"/>
          <p:cNvSpPr txBox="1"/>
          <p:nvPr>
            <p:ph idx="1" type="body"/>
          </p:nvPr>
        </p:nvSpPr>
        <p:spPr>
          <a:xfrm>
            <a:off x="311700" y="947500"/>
            <a:ext cx="4260300" cy="3397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solidFill>
                  <a:srgbClr val="4A86E8"/>
                </a:solidFill>
              </a:rPr>
              <a:t>Data</a:t>
            </a:r>
            <a:endParaRPr b="1">
              <a:solidFill>
                <a:srgbClr val="4A86E8"/>
              </a:solidFill>
            </a:endParaRPr>
          </a:p>
          <a:p>
            <a:pPr indent="0" lvl="0" marL="0" rtl="0" algn="just">
              <a:spcBef>
                <a:spcPts val="1200"/>
              </a:spcBef>
              <a:spcAft>
                <a:spcPts val="1200"/>
              </a:spcAft>
              <a:buNone/>
            </a:pPr>
            <a:r>
              <a:rPr lang="en"/>
              <a:t>Dataset we have used has been collected using smartphone sensors. Experiment was performed in four different car trips of around 13 minutes each. Data consists of accelerometer reading, linear acceleration, magnetometer reading and gyroscope reading. </a:t>
            </a:r>
            <a:r>
              <a:rPr lang="en"/>
              <a:t>Data consists of 7 different driving event types and number of sequences for each event. A total of 69 sequences were obtained.</a:t>
            </a:r>
            <a:endParaRPr/>
          </a:p>
        </p:txBody>
      </p:sp>
      <p:graphicFrame>
        <p:nvGraphicFramePr>
          <p:cNvPr id="85" name="Google Shape;85;p17"/>
          <p:cNvGraphicFramePr/>
          <p:nvPr/>
        </p:nvGraphicFramePr>
        <p:xfrm>
          <a:off x="4781375" y="890118"/>
          <a:ext cx="3000000" cy="3000000"/>
        </p:xfrm>
        <a:graphic>
          <a:graphicData uri="http://schemas.openxmlformats.org/drawingml/2006/table">
            <a:tbl>
              <a:tblPr>
                <a:noFill/>
                <a:tableStyleId>{AF4E34E6-415C-43EF-9A65-5FB240CBE594}</a:tableStyleId>
              </a:tblPr>
              <a:tblGrid>
                <a:gridCol w="2234975"/>
                <a:gridCol w="1709475"/>
              </a:tblGrid>
              <a:tr h="382725">
                <a:tc>
                  <a:txBody>
                    <a:bodyPr/>
                    <a:lstStyle/>
                    <a:p>
                      <a:pPr indent="0" lvl="0" marL="0" rtl="0" algn="l">
                        <a:spcBef>
                          <a:spcPts val="0"/>
                        </a:spcBef>
                        <a:spcAft>
                          <a:spcPts val="0"/>
                        </a:spcAft>
                        <a:buNone/>
                      </a:pPr>
                      <a:r>
                        <a:rPr b="1" lang="en"/>
                        <a:t>Driving event type</a:t>
                      </a:r>
                      <a:endParaRPr b="1"/>
                    </a:p>
                  </a:txBody>
                  <a:tcPr marT="91425" marB="91425" marR="91425" marL="91425"/>
                </a:tc>
                <a:tc>
                  <a:txBody>
                    <a:bodyPr/>
                    <a:lstStyle/>
                    <a:p>
                      <a:pPr indent="0" lvl="0" marL="0" rtl="0" algn="l">
                        <a:spcBef>
                          <a:spcPts val="0"/>
                        </a:spcBef>
                        <a:spcAft>
                          <a:spcPts val="0"/>
                        </a:spcAft>
                        <a:buNone/>
                      </a:pPr>
                      <a:r>
                        <a:rPr b="1" lang="en"/>
                        <a:t># of samples</a:t>
                      </a:r>
                      <a:endParaRPr b="1"/>
                    </a:p>
                  </a:txBody>
                  <a:tcPr marT="91425" marB="91425" marR="91425" marL="91425"/>
                </a:tc>
              </a:tr>
              <a:tr h="368050">
                <a:tc>
                  <a:txBody>
                    <a:bodyPr/>
                    <a:lstStyle/>
                    <a:p>
                      <a:pPr indent="0" lvl="0" marL="0" rtl="0" algn="l">
                        <a:lnSpc>
                          <a:spcPct val="115000"/>
                        </a:lnSpc>
                        <a:spcBef>
                          <a:spcPts val="0"/>
                        </a:spcBef>
                        <a:spcAft>
                          <a:spcPts val="1200"/>
                        </a:spcAft>
                        <a:buNone/>
                      </a:pPr>
                      <a:r>
                        <a:rPr lang="en" sz="1300">
                          <a:solidFill>
                            <a:srgbClr val="0D1117"/>
                          </a:solidFill>
                          <a:highlight>
                            <a:schemeClr val="lt1"/>
                          </a:highlight>
                        </a:rPr>
                        <a:t>Aggressive breaking</a:t>
                      </a:r>
                      <a:endParaRPr sz="1300">
                        <a:solidFill>
                          <a:srgbClr val="0D1117"/>
                        </a:solidFill>
                        <a:highlight>
                          <a:schemeClr val="lt1"/>
                        </a:highlight>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300">
                          <a:solidFill>
                            <a:srgbClr val="0D1117"/>
                          </a:solidFill>
                          <a:highlight>
                            <a:schemeClr val="lt1"/>
                          </a:highlight>
                        </a:rPr>
                        <a:t>12</a:t>
                      </a:r>
                      <a:endParaRPr sz="1300">
                        <a:solidFill>
                          <a:srgbClr val="0D1117"/>
                        </a:solidFill>
                        <a:highlight>
                          <a:schemeClr val="lt1"/>
                        </a:highlight>
                      </a:endParaRPr>
                    </a:p>
                  </a:txBody>
                  <a:tcPr marT="57150" marB="57150" marR="123825" marL="123825">
                    <a:solidFill>
                      <a:schemeClr val="lt1"/>
                    </a:solidFill>
                  </a:tcPr>
                </a:tc>
              </a:tr>
              <a:tr h="368050">
                <a:tc>
                  <a:txBody>
                    <a:bodyPr/>
                    <a:lstStyle/>
                    <a:p>
                      <a:pPr indent="0" lvl="0" marL="0" rtl="0" algn="l">
                        <a:lnSpc>
                          <a:spcPct val="115000"/>
                        </a:lnSpc>
                        <a:spcBef>
                          <a:spcPts val="0"/>
                        </a:spcBef>
                        <a:spcAft>
                          <a:spcPts val="1200"/>
                        </a:spcAft>
                        <a:buNone/>
                      </a:pPr>
                      <a:r>
                        <a:rPr lang="en" sz="1300">
                          <a:solidFill>
                            <a:srgbClr val="0D1117"/>
                          </a:solidFill>
                          <a:highlight>
                            <a:schemeClr val="lt1"/>
                          </a:highlight>
                        </a:rPr>
                        <a:t>Aggressive acceleration</a:t>
                      </a:r>
                      <a:endParaRPr sz="1300">
                        <a:solidFill>
                          <a:srgbClr val="0D1117"/>
                        </a:solidFill>
                        <a:highlight>
                          <a:schemeClr val="lt1"/>
                        </a:highlight>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300">
                          <a:solidFill>
                            <a:srgbClr val="0D1117"/>
                          </a:solidFill>
                          <a:highlight>
                            <a:schemeClr val="lt1"/>
                          </a:highlight>
                        </a:rPr>
                        <a:t>12</a:t>
                      </a:r>
                      <a:endParaRPr sz="1300">
                        <a:solidFill>
                          <a:srgbClr val="0D1117"/>
                        </a:solidFill>
                        <a:highlight>
                          <a:schemeClr val="lt1"/>
                        </a:highlight>
                      </a:endParaRPr>
                    </a:p>
                  </a:txBody>
                  <a:tcPr marT="57150" marB="57150" marR="123825" marL="123825">
                    <a:solidFill>
                      <a:schemeClr val="lt1"/>
                    </a:solidFill>
                  </a:tcPr>
                </a:tc>
              </a:tr>
              <a:tr h="368050">
                <a:tc>
                  <a:txBody>
                    <a:bodyPr/>
                    <a:lstStyle/>
                    <a:p>
                      <a:pPr indent="0" lvl="0" marL="0" rtl="0" algn="l">
                        <a:lnSpc>
                          <a:spcPct val="115000"/>
                        </a:lnSpc>
                        <a:spcBef>
                          <a:spcPts val="0"/>
                        </a:spcBef>
                        <a:spcAft>
                          <a:spcPts val="1200"/>
                        </a:spcAft>
                        <a:buNone/>
                      </a:pPr>
                      <a:r>
                        <a:rPr lang="en" sz="1300">
                          <a:solidFill>
                            <a:srgbClr val="0D1117"/>
                          </a:solidFill>
                          <a:highlight>
                            <a:schemeClr val="lt1"/>
                          </a:highlight>
                        </a:rPr>
                        <a:t>Aggressive left turn</a:t>
                      </a:r>
                      <a:endParaRPr sz="1300">
                        <a:solidFill>
                          <a:srgbClr val="0D1117"/>
                        </a:solidFill>
                        <a:highlight>
                          <a:schemeClr val="lt1"/>
                        </a:highlight>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300">
                          <a:solidFill>
                            <a:srgbClr val="0D1117"/>
                          </a:solidFill>
                          <a:highlight>
                            <a:schemeClr val="lt1"/>
                          </a:highlight>
                        </a:rPr>
                        <a:t>11</a:t>
                      </a:r>
                      <a:endParaRPr sz="1300">
                        <a:solidFill>
                          <a:srgbClr val="0D1117"/>
                        </a:solidFill>
                        <a:highlight>
                          <a:schemeClr val="lt1"/>
                        </a:highlight>
                      </a:endParaRPr>
                    </a:p>
                  </a:txBody>
                  <a:tcPr marT="57150" marB="57150" marR="123825" marL="123825">
                    <a:solidFill>
                      <a:schemeClr val="lt1"/>
                    </a:solidFill>
                  </a:tcPr>
                </a:tc>
              </a:tr>
              <a:tr h="368050">
                <a:tc>
                  <a:txBody>
                    <a:bodyPr/>
                    <a:lstStyle/>
                    <a:p>
                      <a:pPr indent="0" lvl="0" marL="0" rtl="0" algn="l">
                        <a:lnSpc>
                          <a:spcPct val="115000"/>
                        </a:lnSpc>
                        <a:spcBef>
                          <a:spcPts val="0"/>
                        </a:spcBef>
                        <a:spcAft>
                          <a:spcPts val="1200"/>
                        </a:spcAft>
                        <a:buNone/>
                      </a:pPr>
                      <a:r>
                        <a:rPr lang="en" sz="1300">
                          <a:solidFill>
                            <a:srgbClr val="0D1117"/>
                          </a:solidFill>
                          <a:highlight>
                            <a:schemeClr val="lt1"/>
                          </a:highlight>
                        </a:rPr>
                        <a:t>Aggressive right turn</a:t>
                      </a:r>
                      <a:endParaRPr sz="1300">
                        <a:solidFill>
                          <a:srgbClr val="0D1117"/>
                        </a:solidFill>
                        <a:highlight>
                          <a:schemeClr val="lt1"/>
                        </a:highlight>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300">
                          <a:solidFill>
                            <a:srgbClr val="0D1117"/>
                          </a:solidFill>
                          <a:highlight>
                            <a:schemeClr val="lt1"/>
                          </a:highlight>
                        </a:rPr>
                        <a:t>11</a:t>
                      </a:r>
                      <a:endParaRPr sz="1300">
                        <a:solidFill>
                          <a:srgbClr val="0D1117"/>
                        </a:solidFill>
                        <a:highlight>
                          <a:schemeClr val="lt1"/>
                        </a:highlight>
                      </a:endParaRPr>
                    </a:p>
                  </a:txBody>
                  <a:tcPr marT="57150" marB="57150" marR="123825" marL="123825">
                    <a:solidFill>
                      <a:schemeClr val="lt1"/>
                    </a:solidFill>
                  </a:tcPr>
                </a:tc>
              </a:tr>
              <a:tr h="368050">
                <a:tc>
                  <a:txBody>
                    <a:bodyPr/>
                    <a:lstStyle/>
                    <a:p>
                      <a:pPr indent="0" lvl="0" marL="0" rtl="0" algn="l">
                        <a:lnSpc>
                          <a:spcPct val="115000"/>
                        </a:lnSpc>
                        <a:spcBef>
                          <a:spcPts val="0"/>
                        </a:spcBef>
                        <a:spcAft>
                          <a:spcPts val="1200"/>
                        </a:spcAft>
                        <a:buNone/>
                      </a:pPr>
                      <a:r>
                        <a:rPr lang="en" sz="1300">
                          <a:solidFill>
                            <a:srgbClr val="0D1117"/>
                          </a:solidFill>
                          <a:highlight>
                            <a:schemeClr val="lt1"/>
                          </a:highlight>
                        </a:rPr>
                        <a:t>Aggressive left lane change</a:t>
                      </a:r>
                      <a:endParaRPr sz="1300">
                        <a:solidFill>
                          <a:srgbClr val="0D1117"/>
                        </a:solidFill>
                        <a:highlight>
                          <a:schemeClr val="lt1"/>
                        </a:highlight>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300">
                          <a:solidFill>
                            <a:srgbClr val="0D1117"/>
                          </a:solidFill>
                          <a:highlight>
                            <a:schemeClr val="lt1"/>
                          </a:highlight>
                        </a:rPr>
                        <a:t>4</a:t>
                      </a:r>
                      <a:endParaRPr sz="1300">
                        <a:solidFill>
                          <a:srgbClr val="0D1117"/>
                        </a:solidFill>
                        <a:highlight>
                          <a:schemeClr val="lt1"/>
                        </a:highlight>
                      </a:endParaRPr>
                    </a:p>
                  </a:txBody>
                  <a:tcPr marT="57150" marB="57150" marR="123825" marL="123825">
                    <a:solidFill>
                      <a:schemeClr val="lt1"/>
                    </a:solidFill>
                  </a:tcPr>
                </a:tc>
              </a:tr>
              <a:tr h="521875">
                <a:tc>
                  <a:txBody>
                    <a:bodyPr/>
                    <a:lstStyle/>
                    <a:p>
                      <a:pPr indent="0" lvl="0" marL="0" rtl="0" algn="l">
                        <a:lnSpc>
                          <a:spcPct val="115000"/>
                        </a:lnSpc>
                        <a:spcBef>
                          <a:spcPts val="0"/>
                        </a:spcBef>
                        <a:spcAft>
                          <a:spcPts val="1200"/>
                        </a:spcAft>
                        <a:buNone/>
                      </a:pPr>
                      <a:r>
                        <a:rPr lang="en" sz="1300">
                          <a:solidFill>
                            <a:srgbClr val="0D1117"/>
                          </a:solidFill>
                          <a:highlight>
                            <a:schemeClr val="lt1"/>
                          </a:highlight>
                        </a:rPr>
                        <a:t>Aggressive right lane change</a:t>
                      </a:r>
                      <a:endParaRPr sz="1300">
                        <a:solidFill>
                          <a:srgbClr val="0D1117"/>
                        </a:solidFill>
                        <a:highlight>
                          <a:schemeClr val="lt1"/>
                        </a:highlight>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300">
                          <a:solidFill>
                            <a:srgbClr val="0D1117"/>
                          </a:solidFill>
                          <a:highlight>
                            <a:schemeClr val="lt1"/>
                          </a:highlight>
                        </a:rPr>
                        <a:t>5</a:t>
                      </a:r>
                      <a:endParaRPr sz="1300">
                        <a:solidFill>
                          <a:srgbClr val="0D1117"/>
                        </a:solidFill>
                        <a:highlight>
                          <a:schemeClr val="lt1"/>
                        </a:highlight>
                      </a:endParaRPr>
                    </a:p>
                  </a:txBody>
                  <a:tcPr marT="57150" marB="57150" marR="123825" marL="123825">
                    <a:solidFill>
                      <a:schemeClr val="lt1"/>
                    </a:solidFill>
                  </a:tcPr>
                </a:tc>
              </a:tr>
              <a:tr h="368050">
                <a:tc>
                  <a:txBody>
                    <a:bodyPr/>
                    <a:lstStyle/>
                    <a:p>
                      <a:pPr indent="0" lvl="0" marL="0" rtl="0" algn="l">
                        <a:lnSpc>
                          <a:spcPct val="115000"/>
                        </a:lnSpc>
                        <a:spcBef>
                          <a:spcPts val="0"/>
                        </a:spcBef>
                        <a:spcAft>
                          <a:spcPts val="1200"/>
                        </a:spcAft>
                        <a:buNone/>
                      </a:pPr>
                      <a:r>
                        <a:rPr lang="en" sz="1300">
                          <a:solidFill>
                            <a:srgbClr val="0D1117"/>
                          </a:solidFill>
                          <a:highlight>
                            <a:schemeClr val="lt1"/>
                          </a:highlight>
                        </a:rPr>
                        <a:t>Non-aggressive event</a:t>
                      </a:r>
                      <a:endParaRPr sz="1300">
                        <a:solidFill>
                          <a:srgbClr val="0D1117"/>
                        </a:solidFill>
                        <a:highlight>
                          <a:schemeClr val="lt1"/>
                        </a:highlight>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lang="en" sz="1300">
                          <a:solidFill>
                            <a:srgbClr val="0D1117"/>
                          </a:solidFill>
                          <a:highlight>
                            <a:schemeClr val="lt1"/>
                          </a:highlight>
                        </a:rPr>
                        <a:t>14</a:t>
                      </a:r>
                      <a:endParaRPr sz="1300">
                        <a:solidFill>
                          <a:srgbClr val="0D1117"/>
                        </a:solidFill>
                        <a:highlight>
                          <a:schemeClr val="lt1"/>
                        </a:highlight>
                      </a:endParaRPr>
                    </a:p>
                  </a:txBody>
                  <a:tcPr marT="57150" marB="57150" marR="123825" marL="123825">
                    <a:solidFill>
                      <a:schemeClr val="lt1"/>
                    </a:solidFill>
                  </a:tcPr>
                </a:tc>
              </a:tr>
              <a:tr h="368050">
                <a:tc>
                  <a:txBody>
                    <a:bodyPr/>
                    <a:lstStyle/>
                    <a:p>
                      <a:pPr indent="0" lvl="0" marL="0" rtl="0" algn="l">
                        <a:lnSpc>
                          <a:spcPct val="115000"/>
                        </a:lnSpc>
                        <a:spcBef>
                          <a:spcPts val="0"/>
                        </a:spcBef>
                        <a:spcAft>
                          <a:spcPts val="1200"/>
                        </a:spcAft>
                        <a:buNone/>
                      </a:pPr>
                      <a:r>
                        <a:rPr b="1" lang="en" sz="1300">
                          <a:solidFill>
                            <a:srgbClr val="0D1117"/>
                          </a:solidFill>
                          <a:highlight>
                            <a:schemeClr val="lt1"/>
                          </a:highlight>
                        </a:rPr>
                        <a:t>Total</a:t>
                      </a:r>
                      <a:endParaRPr b="1" sz="1300">
                        <a:solidFill>
                          <a:srgbClr val="0D1117"/>
                        </a:solidFill>
                        <a:highlight>
                          <a:schemeClr val="lt1"/>
                        </a:highlight>
                      </a:endParaRPr>
                    </a:p>
                  </a:txBody>
                  <a:tcPr marT="57150" marB="57150" marR="123825" marL="123825">
                    <a:solidFill>
                      <a:schemeClr val="lt1"/>
                    </a:solidFill>
                  </a:tcPr>
                </a:tc>
                <a:tc>
                  <a:txBody>
                    <a:bodyPr/>
                    <a:lstStyle/>
                    <a:p>
                      <a:pPr indent="0" lvl="0" marL="0" rtl="0" algn="l">
                        <a:lnSpc>
                          <a:spcPct val="115000"/>
                        </a:lnSpc>
                        <a:spcBef>
                          <a:spcPts val="0"/>
                        </a:spcBef>
                        <a:spcAft>
                          <a:spcPts val="1200"/>
                        </a:spcAft>
                        <a:buNone/>
                      </a:pPr>
                      <a:r>
                        <a:rPr b="1" lang="en" sz="1300">
                          <a:solidFill>
                            <a:srgbClr val="0D1117"/>
                          </a:solidFill>
                          <a:highlight>
                            <a:schemeClr val="lt1"/>
                          </a:highlight>
                        </a:rPr>
                        <a:t>69</a:t>
                      </a:r>
                      <a:endParaRPr b="1" sz="1300">
                        <a:solidFill>
                          <a:srgbClr val="0D1117"/>
                        </a:solidFill>
                        <a:highlight>
                          <a:schemeClr val="lt1"/>
                        </a:highlight>
                      </a:endParaRPr>
                    </a:p>
                  </a:txBody>
                  <a:tcPr marT="57150" marB="57150" marR="123825" marL="123825">
                    <a:solidFill>
                      <a:schemeClr val="lt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 name="Shape 89"/>
        <p:cNvGrpSpPr/>
        <p:nvPr/>
      </p:nvGrpSpPr>
      <p:grpSpPr>
        <a:xfrm>
          <a:off x="0" y="0"/>
          <a:ext cx="0" cy="0"/>
          <a:chOff x="0" y="0"/>
          <a:chExt cx="0" cy="0"/>
        </a:xfrm>
      </p:grpSpPr>
      <p:sp>
        <p:nvSpPr>
          <p:cNvPr id="90" name="Google Shape;90;p18"/>
          <p:cNvSpPr txBox="1"/>
          <p:nvPr>
            <p:ph idx="1" type="body"/>
          </p:nvPr>
        </p:nvSpPr>
        <p:spPr>
          <a:xfrm>
            <a:off x="449500" y="1219700"/>
            <a:ext cx="8520600" cy="293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4A86E8"/>
                </a:solidFill>
              </a:rPr>
              <a:t>Pre-processing</a:t>
            </a:r>
            <a:endParaRPr b="1">
              <a:solidFill>
                <a:srgbClr val="4A86E8"/>
              </a:solidFill>
            </a:endParaRPr>
          </a:p>
          <a:p>
            <a:pPr indent="-342900" lvl="0" marL="457200" rtl="0" algn="just">
              <a:spcBef>
                <a:spcPts val="1200"/>
              </a:spcBef>
              <a:spcAft>
                <a:spcPts val="0"/>
              </a:spcAft>
              <a:buSzPts val="1800"/>
              <a:buChar char="●"/>
            </a:pPr>
            <a:r>
              <a:rPr lang="en"/>
              <a:t>We clumped together all the data files for each vehicle based on the sequences available in the label files.</a:t>
            </a:r>
            <a:endParaRPr/>
          </a:p>
          <a:p>
            <a:pPr indent="-342900" lvl="0" marL="457200" rtl="0" algn="just">
              <a:spcBef>
                <a:spcPts val="0"/>
              </a:spcBef>
              <a:spcAft>
                <a:spcPts val="0"/>
              </a:spcAft>
              <a:buSzPts val="1800"/>
              <a:buChar char="●"/>
            </a:pPr>
            <a:r>
              <a:rPr lang="en"/>
              <a:t>W</a:t>
            </a:r>
            <a:r>
              <a:rPr lang="en"/>
              <a:t>e converted the time feature (from the start time of the device) from nanoseconds to centiseconds ( because data containing labels have a precision of centiseconds). </a:t>
            </a:r>
            <a:endParaRPr/>
          </a:p>
          <a:p>
            <a:pPr indent="-342900" lvl="0" marL="457200" rtl="0" algn="just">
              <a:spcBef>
                <a:spcPts val="0"/>
              </a:spcBef>
              <a:spcAft>
                <a:spcPts val="0"/>
              </a:spcAft>
              <a:buSzPts val="1800"/>
              <a:buChar char="●"/>
            </a:pPr>
            <a:r>
              <a:rPr lang="en"/>
              <a:t>We have used MinMaxScaler to scale the features to a given range.</a:t>
            </a:r>
            <a:endParaRPr/>
          </a:p>
        </p:txBody>
      </p:sp>
      <p:sp>
        <p:nvSpPr>
          <p:cNvPr id="91" name="Google Shape;91;p18"/>
          <p:cNvSpPr txBox="1"/>
          <p:nvPr>
            <p:ph type="title"/>
          </p:nvPr>
        </p:nvSpPr>
        <p:spPr>
          <a:xfrm>
            <a:off x="311700" y="17975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19"/>
          <p:cNvSpPr txBox="1"/>
          <p:nvPr>
            <p:ph idx="1" type="body"/>
          </p:nvPr>
        </p:nvSpPr>
        <p:spPr>
          <a:xfrm>
            <a:off x="311700" y="756438"/>
            <a:ext cx="8520600" cy="450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4A86E8"/>
                </a:solidFill>
              </a:rPr>
              <a:t>Visualisation</a:t>
            </a:r>
            <a:endParaRPr b="1">
              <a:solidFill>
                <a:srgbClr val="4A86E8"/>
              </a:solidFill>
            </a:endParaRPr>
          </a:p>
          <a:p>
            <a:pPr indent="0" lvl="0" marL="0" rtl="0" algn="just">
              <a:spcBef>
                <a:spcPts val="1200"/>
              </a:spcBef>
              <a:spcAft>
                <a:spcPts val="0"/>
              </a:spcAft>
              <a:buClr>
                <a:schemeClr val="dk1"/>
              </a:buClr>
              <a:buSzPts val="1100"/>
              <a:buFont typeface="Arial"/>
              <a:buNone/>
            </a:pPr>
            <a:r>
              <a:rPr lang="en"/>
              <a:t>We also visualised the data for vehicle 2 for first 40 seconds to observe the trends it is following.</a:t>
            </a:r>
            <a:endParaRPr/>
          </a:p>
          <a:p>
            <a:pPr indent="0" lvl="0" marL="0" rtl="0" algn="just">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200"/>
              </a:spcBef>
              <a:spcAft>
                <a:spcPts val="1200"/>
              </a:spcAft>
              <a:buNone/>
            </a:pPr>
            <a:r>
              <a:t/>
            </a:r>
            <a:endParaRPr/>
          </a:p>
        </p:txBody>
      </p:sp>
      <p:pic>
        <p:nvPicPr>
          <p:cNvPr id="97" name="Google Shape;97;p19"/>
          <p:cNvPicPr preferRelativeResize="0"/>
          <p:nvPr/>
        </p:nvPicPr>
        <p:blipFill>
          <a:blip r:embed="rId3">
            <a:alphaModFix/>
          </a:blip>
          <a:stretch>
            <a:fillRect/>
          </a:stretch>
        </p:blipFill>
        <p:spPr>
          <a:xfrm>
            <a:off x="1781850" y="1710375"/>
            <a:ext cx="6447750" cy="3276625"/>
          </a:xfrm>
          <a:prstGeom prst="rect">
            <a:avLst/>
          </a:prstGeom>
          <a:noFill/>
          <a:ln>
            <a:noFill/>
          </a:ln>
        </p:spPr>
      </p:pic>
      <p:sp>
        <p:nvSpPr>
          <p:cNvPr id="98" name="Google Shape;98;p19"/>
          <p:cNvSpPr txBox="1"/>
          <p:nvPr>
            <p:ph type="title"/>
          </p:nvPr>
        </p:nvSpPr>
        <p:spPr>
          <a:xfrm>
            <a:off x="311700" y="17975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 name="Shape 102"/>
        <p:cNvGrpSpPr/>
        <p:nvPr/>
      </p:nvGrpSpPr>
      <p:grpSpPr>
        <a:xfrm>
          <a:off x="0" y="0"/>
          <a:ext cx="0" cy="0"/>
          <a:chOff x="0" y="0"/>
          <a:chExt cx="0" cy="0"/>
        </a:xfrm>
      </p:grpSpPr>
      <p:sp>
        <p:nvSpPr>
          <p:cNvPr id="103" name="Google Shape;103;p20"/>
          <p:cNvSpPr txBox="1"/>
          <p:nvPr>
            <p:ph idx="1" type="body"/>
          </p:nvPr>
        </p:nvSpPr>
        <p:spPr>
          <a:xfrm>
            <a:off x="311700" y="760475"/>
            <a:ext cx="8520600" cy="450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4A86E8"/>
                </a:solidFill>
              </a:rPr>
              <a:t>Visualisation</a:t>
            </a:r>
            <a:endParaRPr b="1">
              <a:solidFill>
                <a:srgbClr val="4A86E8"/>
              </a:solidFill>
            </a:endParaRPr>
          </a:p>
          <a:p>
            <a:pPr indent="0" lvl="0" marL="0" rtl="0" algn="just">
              <a:spcBef>
                <a:spcPts val="1200"/>
              </a:spcBef>
              <a:spcAft>
                <a:spcPts val="0"/>
              </a:spcAft>
              <a:buClr>
                <a:schemeClr val="dk1"/>
              </a:buClr>
              <a:buSzPts val="1100"/>
              <a:buFont typeface="Arial"/>
              <a:buNone/>
            </a:pPr>
            <a:r>
              <a:rPr lang="en"/>
              <a:t>The sudden change in x and y acceleration values shows aggressive left and right turns or aggressive left lane change and right lane change.</a:t>
            </a:r>
            <a:endParaRPr/>
          </a:p>
          <a:p>
            <a:pPr indent="0" lvl="0" marL="0" rtl="0" algn="l">
              <a:spcBef>
                <a:spcPts val="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200"/>
              </a:spcBef>
              <a:spcAft>
                <a:spcPts val="1200"/>
              </a:spcAft>
              <a:buNone/>
            </a:pPr>
            <a:r>
              <a:t/>
            </a:r>
            <a:endParaRPr/>
          </a:p>
        </p:txBody>
      </p:sp>
      <p:pic>
        <p:nvPicPr>
          <p:cNvPr id="104" name="Google Shape;104;p20"/>
          <p:cNvPicPr preferRelativeResize="0"/>
          <p:nvPr/>
        </p:nvPicPr>
        <p:blipFill>
          <a:blip r:embed="rId3">
            <a:alphaModFix/>
          </a:blip>
          <a:stretch>
            <a:fillRect/>
          </a:stretch>
        </p:blipFill>
        <p:spPr>
          <a:xfrm>
            <a:off x="2856450" y="2030200"/>
            <a:ext cx="5643026" cy="2867674"/>
          </a:xfrm>
          <a:prstGeom prst="rect">
            <a:avLst/>
          </a:prstGeom>
          <a:noFill/>
          <a:ln>
            <a:noFill/>
          </a:ln>
        </p:spPr>
      </p:pic>
      <p:sp>
        <p:nvSpPr>
          <p:cNvPr id="105" name="Google Shape;105;p20"/>
          <p:cNvSpPr txBox="1"/>
          <p:nvPr>
            <p:ph type="title"/>
          </p:nvPr>
        </p:nvSpPr>
        <p:spPr>
          <a:xfrm>
            <a:off x="311700" y="20730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21"/>
          <p:cNvSpPr txBox="1"/>
          <p:nvPr>
            <p:ph idx="1" type="body"/>
          </p:nvPr>
        </p:nvSpPr>
        <p:spPr>
          <a:xfrm>
            <a:off x="311700" y="861500"/>
            <a:ext cx="8520600" cy="450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4A86E8"/>
                </a:solidFill>
              </a:rPr>
              <a:t>Visualisation</a:t>
            </a:r>
            <a:endParaRPr b="1">
              <a:solidFill>
                <a:srgbClr val="4A86E8"/>
              </a:solidFill>
            </a:endParaRPr>
          </a:p>
          <a:p>
            <a:pPr indent="0" lvl="0" marL="0" rtl="0" algn="just">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200"/>
              </a:spcBef>
              <a:spcAft>
                <a:spcPts val="1200"/>
              </a:spcAft>
              <a:buNone/>
            </a:pPr>
            <a:r>
              <a:t/>
            </a:r>
            <a:endParaRPr/>
          </a:p>
        </p:txBody>
      </p:sp>
      <p:pic>
        <p:nvPicPr>
          <p:cNvPr id="111" name="Google Shape;111;p21"/>
          <p:cNvPicPr preferRelativeResize="0"/>
          <p:nvPr/>
        </p:nvPicPr>
        <p:blipFill>
          <a:blip r:embed="rId3">
            <a:alphaModFix/>
          </a:blip>
          <a:stretch>
            <a:fillRect/>
          </a:stretch>
        </p:blipFill>
        <p:spPr>
          <a:xfrm>
            <a:off x="1065475" y="1372900"/>
            <a:ext cx="6989624" cy="3561200"/>
          </a:xfrm>
          <a:prstGeom prst="rect">
            <a:avLst/>
          </a:prstGeom>
          <a:noFill/>
          <a:ln>
            <a:noFill/>
          </a:ln>
        </p:spPr>
      </p:pic>
      <p:sp>
        <p:nvSpPr>
          <p:cNvPr id="112" name="Google Shape;112;p21"/>
          <p:cNvSpPr txBox="1"/>
          <p:nvPr>
            <p:ph type="title"/>
          </p:nvPr>
        </p:nvSpPr>
        <p:spPr>
          <a:xfrm>
            <a:off x="311700" y="1981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