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57" r:id="rId6"/>
    <p:sldId id="258" r:id="rId7"/>
    <p:sldId id="259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4640D-1B8B-4AD7-A1A6-CD7E282C5B04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4640D-1B8B-4AD7-A1A6-CD7E282C5B04}" type="datetimeFigureOut">
              <a:rPr lang="en-US" smtClean="0"/>
              <a:pPr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C8BD-8305-4EB0-AA88-B02EAA339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The &lt;!DOCTYPE&gt; Declaration</a:t>
            </a:r>
          </a:p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r>
              <a:rPr lang="en-US" sz="3200" dirty="0" err="1" smtClean="0"/>
              <a:t>Doctype</a:t>
            </a:r>
            <a:r>
              <a:rPr lang="en-US" sz="3200" dirty="0" smtClean="0"/>
              <a:t> is an instruction to the web browser about what version of the markup language the page is written in</a:t>
            </a:r>
          </a:p>
          <a:p>
            <a:endParaRPr lang="en-US" sz="3200" dirty="0"/>
          </a:p>
          <a:p>
            <a:r>
              <a:rPr lang="en-US" sz="3200" dirty="0" err="1" smtClean="0"/>
              <a:t>Doctype</a:t>
            </a:r>
            <a:r>
              <a:rPr lang="en-US" sz="3200" dirty="0" smtClean="0"/>
              <a:t> refers to document type definition (DTD) rules of markup </a:t>
            </a:r>
            <a:r>
              <a:rPr lang="en-US" sz="3200" dirty="0" err="1" smtClean="0"/>
              <a:t>langugae</a:t>
            </a:r>
            <a:r>
              <a:rPr lang="en-US" sz="3200" dirty="0" smtClean="0"/>
              <a:t>.  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HTML Links - The target </a:t>
            </a:r>
            <a:r>
              <a:rPr lang="en-US" sz="4400" dirty="0" smtClean="0">
                <a:solidFill>
                  <a:srgbClr val="FF0000"/>
                </a:solidFill>
              </a:rPr>
              <a:t>Attribute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2800" dirty="0"/>
              <a:t>&lt;a </a:t>
            </a:r>
            <a:r>
              <a:rPr lang="en-US" sz="2800" dirty="0" err="1"/>
              <a:t>href</a:t>
            </a:r>
            <a:r>
              <a:rPr lang="en-US" sz="2800" dirty="0" smtClean="0"/>
              <a:t>=“www.google.com/"</a:t>
            </a:r>
            <a:r>
              <a:rPr lang="en-US" sz="2800" dirty="0"/>
              <a:t> target="_blank"&gt;Visit </a:t>
            </a:r>
            <a:r>
              <a:rPr lang="en-US" sz="2800" dirty="0" err="1" smtClean="0"/>
              <a:t>azam</a:t>
            </a:r>
            <a:r>
              <a:rPr lang="en-US" sz="2800" dirty="0" smtClean="0"/>
              <a:t> </a:t>
            </a:r>
            <a:r>
              <a:rPr lang="en-US" sz="2800" dirty="0" smtClean="0"/>
              <a:t>!&lt;/</a:t>
            </a:r>
            <a:r>
              <a:rPr lang="en-US" sz="2800" dirty="0"/>
              <a:t>a</a:t>
            </a:r>
            <a:r>
              <a:rPr lang="en-US" sz="2800" dirty="0" smtClean="0"/>
              <a:t>&gt;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_</a:t>
            </a:r>
            <a:r>
              <a:rPr lang="en-US" sz="2400" dirty="0" smtClean="0"/>
              <a:t>blank:  Opens the linked document in a new window or tab</a:t>
            </a:r>
          </a:p>
          <a:p>
            <a:r>
              <a:rPr lang="en-US" sz="2400" dirty="0" smtClean="0"/>
              <a:t>_self:  Opens the linked document in the same frame as it was clicked (this is default)</a:t>
            </a:r>
          </a:p>
          <a:p>
            <a:r>
              <a:rPr lang="en-US" sz="2400" dirty="0" smtClean="0"/>
              <a:t>_parent:  Opens the linked document in the parent frame </a:t>
            </a:r>
          </a:p>
          <a:p>
            <a:r>
              <a:rPr lang="en-US" sz="2400" dirty="0" smtClean="0"/>
              <a:t>_top:  Opens the linked document in the full body of the window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HTML </a:t>
            </a:r>
            <a:r>
              <a:rPr lang="en-US" sz="4400" dirty="0" smtClean="0">
                <a:solidFill>
                  <a:srgbClr val="FF0000"/>
                </a:solidFill>
              </a:rPr>
              <a:t>Special Characters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&amp;</a:t>
            </a:r>
            <a:r>
              <a:rPr lang="en-US" sz="2800" dirty="0" err="1" smtClean="0"/>
              <a:t>nbsp</a:t>
            </a:r>
            <a:r>
              <a:rPr lang="en-US" sz="2800" dirty="0" smtClean="0"/>
              <a:t>;   : for space</a:t>
            </a:r>
          </a:p>
          <a:p>
            <a:r>
              <a:rPr lang="en-US" sz="2800" dirty="0" smtClean="0"/>
              <a:t>&amp;amp;  : for and </a:t>
            </a:r>
          </a:p>
          <a:p>
            <a:r>
              <a:rPr lang="en-US" sz="2800" dirty="0" smtClean="0"/>
              <a:t>&amp;</a:t>
            </a:r>
            <a:r>
              <a:rPr lang="en-US" sz="2800" dirty="0" err="1" smtClean="0"/>
              <a:t>gt</a:t>
            </a:r>
            <a:r>
              <a:rPr lang="en-US" sz="2800" dirty="0" smtClean="0"/>
              <a:t> ; : for &gt;</a:t>
            </a:r>
          </a:p>
          <a:p>
            <a:r>
              <a:rPr lang="en-US" sz="2800" dirty="0" smtClean="0"/>
              <a:t>&amp;</a:t>
            </a:r>
            <a:r>
              <a:rPr lang="en-US" sz="2800" dirty="0" err="1" smtClean="0"/>
              <a:t>lt</a:t>
            </a:r>
            <a:r>
              <a:rPr lang="en-US" sz="2800" dirty="0" smtClean="0"/>
              <a:t>;  : for &lt;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8229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Meta Tags</a:t>
            </a:r>
            <a:endParaRPr lang="en-US" sz="4800" dirty="0">
              <a:solidFill>
                <a:srgbClr val="FF0000"/>
              </a:solidFill>
            </a:endParaRPr>
          </a:p>
          <a:p>
            <a:r>
              <a:rPr lang="en-US" sz="3200" dirty="0" smtClean="0"/>
              <a:t>Meta tags provide information about the html documents.</a:t>
            </a:r>
          </a:p>
          <a:p>
            <a:r>
              <a:rPr lang="en-US" sz="3200" dirty="0" smtClean="0"/>
              <a:t>&lt;meta&gt; tags always goes inside the &lt;head&gt; elements</a:t>
            </a:r>
          </a:p>
          <a:p>
            <a:r>
              <a:rPr lang="en-US" sz="3200" dirty="0" smtClean="0"/>
              <a:t>In HTML &lt;meta&gt; tag has no end tag</a:t>
            </a:r>
          </a:p>
          <a:p>
            <a:endParaRPr lang="en-US" sz="3200" dirty="0"/>
          </a:p>
          <a:p>
            <a:r>
              <a:rPr lang="en-US" sz="3200" dirty="0" smtClean="0"/>
              <a:t>		&lt;meta </a:t>
            </a:r>
            <a:r>
              <a:rPr lang="en-US" sz="3200" dirty="0" err="1" smtClean="0"/>
              <a:t>charset</a:t>
            </a:r>
            <a:r>
              <a:rPr lang="en-US" sz="3200" dirty="0" smtClean="0"/>
              <a:t>="UTF-8"&gt;</a:t>
            </a:r>
          </a:p>
          <a:p>
            <a:r>
              <a:rPr lang="en-US" sz="3200" dirty="0" smtClean="0"/>
              <a:t>UTF= Unicode Transformation Format</a:t>
            </a:r>
          </a:p>
          <a:p>
            <a:r>
              <a:rPr lang="en-US" sz="3200" dirty="0" smtClean="0"/>
              <a:t>UTF-8 : Edit all your sources files as UTF-8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096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‘</a:t>
            </a:r>
            <a:r>
              <a:rPr lang="en-US" sz="4800" dirty="0" err="1" smtClean="0">
                <a:solidFill>
                  <a:srgbClr val="FF0000"/>
                </a:solidFill>
              </a:rPr>
              <a:t>Rel</a:t>
            </a:r>
            <a:r>
              <a:rPr lang="en-US" sz="4800" dirty="0" smtClean="0">
                <a:solidFill>
                  <a:srgbClr val="FF0000"/>
                </a:solidFill>
              </a:rPr>
              <a:t>’ Attributes</a:t>
            </a:r>
            <a:endParaRPr lang="en-US" sz="4800" dirty="0">
              <a:solidFill>
                <a:srgbClr val="FF0000"/>
              </a:solidFill>
            </a:endParaRPr>
          </a:p>
          <a:p>
            <a:r>
              <a:rPr lang="en-US" sz="3200" dirty="0" smtClean="0"/>
              <a:t> The </a:t>
            </a:r>
            <a:r>
              <a:rPr lang="en-US" sz="3200" dirty="0" err="1" smtClean="0"/>
              <a:t>rel</a:t>
            </a:r>
            <a:r>
              <a:rPr lang="en-US" sz="3200" dirty="0" smtClean="0"/>
              <a:t> attributes specific the relationship between the current document and the linked document. </a:t>
            </a:r>
          </a:p>
          <a:p>
            <a:endParaRPr lang="en-US" sz="3200" dirty="0"/>
          </a:p>
          <a:p>
            <a:r>
              <a:rPr lang="en-US" sz="3200" dirty="0" smtClean="0"/>
              <a:t>Only the “</a:t>
            </a:r>
            <a:r>
              <a:rPr lang="en-US" sz="3200" dirty="0" err="1" smtClean="0"/>
              <a:t>stylesheet</a:t>
            </a:r>
            <a:r>
              <a:rPr lang="en-US" sz="3200" dirty="0" smtClean="0"/>
              <a:t>” value of the </a:t>
            </a:r>
            <a:r>
              <a:rPr lang="en-US" sz="3200" dirty="0" err="1" smtClean="0"/>
              <a:t>rel</a:t>
            </a:r>
            <a:r>
              <a:rPr lang="en-US" sz="3200" dirty="0" smtClean="0"/>
              <a:t> attribute is fully supported in all major browsers. 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HTML </a:t>
            </a:r>
            <a:r>
              <a:rPr lang="en-US" sz="4800" b="1" dirty="0" smtClean="0">
                <a:solidFill>
                  <a:srgbClr val="FF0000"/>
                </a:solidFill>
              </a:rPr>
              <a:t>Links</a:t>
            </a:r>
          </a:p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HTML </a:t>
            </a:r>
            <a:r>
              <a:rPr lang="en-US" sz="3200" dirty="0"/>
              <a:t>links are defined with the </a:t>
            </a:r>
            <a:r>
              <a:rPr lang="en-US" sz="3200" b="1" dirty="0"/>
              <a:t>&lt;a&gt;</a:t>
            </a:r>
            <a:r>
              <a:rPr lang="en-US" sz="3200" dirty="0"/>
              <a:t> tag</a:t>
            </a:r>
            <a:r>
              <a:rPr lang="en-US" sz="32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The link's destination is specified in the </a:t>
            </a:r>
            <a:r>
              <a:rPr lang="en-US" sz="3200" b="1" dirty="0" err="1"/>
              <a:t>href</a:t>
            </a:r>
            <a:r>
              <a:rPr lang="en-US" sz="3200" b="1" dirty="0"/>
              <a:t> attribute</a:t>
            </a:r>
            <a:r>
              <a:rPr lang="en-US" sz="3200" dirty="0"/>
              <a:t>. 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Attributes are used to provide additional information about HTML elements</a:t>
            </a:r>
            <a:r>
              <a:rPr lang="en-US" sz="3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r>
              <a:rPr lang="en-US" sz="3200" dirty="0" smtClean="0"/>
              <a:t>&lt;</a:t>
            </a:r>
            <a:r>
              <a:rPr lang="en-US" sz="3200" dirty="0"/>
              <a:t>a </a:t>
            </a:r>
            <a:r>
              <a:rPr lang="en-US" sz="3200" dirty="0" err="1"/>
              <a:t>href</a:t>
            </a:r>
            <a:r>
              <a:rPr lang="en-US" sz="3200" dirty="0" smtClean="0"/>
              <a:t>=“www.google.co.in"&gt;</a:t>
            </a:r>
            <a:r>
              <a:rPr lang="en-US" sz="3200" dirty="0"/>
              <a:t>This is a link&lt;/a&gt;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HTML Images</a:t>
            </a:r>
          </a:p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HTML images are defined with the </a:t>
            </a:r>
            <a:r>
              <a:rPr lang="en-US" sz="3200" b="1" dirty="0"/>
              <a:t>&lt;</a:t>
            </a:r>
            <a:r>
              <a:rPr lang="en-US" sz="3200" b="1" dirty="0" err="1"/>
              <a:t>img</a:t>
            </a:r>
            <a:r>
              <a:rPr lang="en-US" sz="3200" b="1" dirty="0"/>
              <a:t>&gt;</a:t>
            </a:r>
            <a:r>
              <a:rPr lang="en-US" sz="3200" dirty="0"/>
              <a:t> tag.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The source file (</a:t>
            </a:r>
            <a:r>
              <a:rPr lang="en-US" sz="3200" b="1" dirty="0" err="1"/>
              <a:t>src</a:t>
            </a:r>
            <a:r>
              <a:rPr lang="en-US" sz="3200" dirty="0"/>
              <a:t>), alternative text (</a:t>
            </a:r>
            <a:r>
              <a:rPr lang="en-US" sz="3200" b="1" dirty="0"/>
              <a:t>alt</a:t>
            </a:r>
            <a:r>
              <a:rPr lang="en-US" sz="3200" dirty="0"/>
              <a:t>), and size (</a:t>
            </a:r>
            <a:r>
              <a:rPr lang="en-US" sz="3200" b="1" dirty="0"/>
              <a:t>width</a:t>
            </a:r>
            <a:r>
              <a:rPr lang="en-US" sz="3200" dirty="0"/>
              <a:t> and </a:t>
            </a:r>
            <a:r>
              <a:rPr lang="en-US" sz="3200" b="1" dirty="0"/>
              <a:t>height</a:t>
            </a:r>
            <a:r>
              <a:rPr lang="en-US" sz="3200" dirty="0"/>
              <a:t>) are provided as </a:t>
            </a:r>
            <a:r>
              <a:rPr lang="en-US" sz="3200" b="1" dirty="0"/>
              <a:t>attributes</a:t>
            </a:r>
            <a:r>
              <a:rPr lang="en-US" sz="3200" dirty="0"/>
              <a:t>:</a:t>
            </a:r>
          </a:p>
          <a:p>
            <a:r>
              <a:rPr lang="en-US" sz="3200" dirty="0"/>
              <a:t>&lt;</a:t>
            </a:r>
            <a:r>
              <a:rPr lang="en-US" sz="3200" dirty="0" err="1"/>
              <a:t>img</a:t>
            </a:r>
            <a:r>
              <a:rPr lang="en-US" sz="3200" dirty="0"/>
              <a:t> </a:t>
            </a:r>
            <a:r>
              <a:rPr lang="en-US" sz="3200" dirty="0" err="1"/>
              <a:t>src</a:t>
            </a:r>
            <a:r>
              <a:rPr lang="en-US" sz="3200" dirty="0" smtClean="0"/>
              <a:t>=“prolog.jpg</a:t>
            </a:r>
            <a:r>
              <a:rPr lang="en-US" sz="3200" dirty="0"/>
              <a:t>" alt</a:t>
            </a:r>
            <a:r>
              <a:rPr lang="en-US" sz="3200" dirty="0" smtClean="0"/>
              <a:t>=“</a:t>
            </a:r>
            <a:r>
              <a:rPr lang="en-US" sz="3200" dirty="0" err="1" smtClean="0"/>
              <a:t>azam</a:t>
            </a:r>
            <a:r>
              <a:rPr lang="en-US" sz="3200" dirty="0" smtClean="0"/>
              <a:t>"</a:t>
            </a:r>
            <a:r>
              <a:rPr lang="en-US" sz="3200" dirty="0"/>
              <a:t> width="104" height="142"&gt;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HTML Elements</a:t>
            </a:r>
          </a:p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HTML elements are written with a </a:t>
            </a:r>
            <a:r>
              <a:rPr lang="en-US" sz="3200" b="1" dirty="0"/>
              <a:t>start</a:t>
            </a:r>
            <a:r>
              <a:rPr lang="en-US" sz="3200" dirty="0"/>
              <a:t> tag, with an </a:t>
            </a:r>
            <a:r>
              <a:rPr lang="en-US" sz="3200" b="1" dirty="0"/>
              <a:t>end</a:t>
            </a:r>
            <a:r>
              <a:rPr lang="en-US" sz="3200" dirty="0"/>
              <a:t> tag, with the </a:t>
            </a:r>
            <a:r>
              <a:rPr lang="en-US" sz="3200" b="1" dirty="0"/>
              <a:t>content</a:t>
            </a:r>
            <a:r>
              <a:rPr lang="en-US" sz="3200" dirty="0"/>
              <a:t> in between</a:t>
            </a:r>
            <a:r>
              <a:rPr lang="en-US" sz="3200" dirty="0" smtClean="0"/>
              <a:t>: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 algn="ctr"/>
            <a:r>
              <a:rPr lang="en-US" sz="3200" dirty="0"/>
              <a:t>&lt;</a:t>
            </a:r>
            <a:r>
              <a:rPr lang="en-US" sz="3200" dirty="0" err="1"/>
              <a:t>tagname</a:t>
            </a:r>
            <a:r>
              <a:rPr lang="en-US" sz="3200" dirty="0"/>
              <a:t>&gt;content&lt;/</a:t>
            </a:r>
            <a:r>
              <a:rPr lang="en-US" sz="3200" dirty="0" err="1"/>
              <a:t>tagname</a:t>
            </a:r>
            <a:r>
              <a:rPr lang="en-US" sz="3200" dirty="0" smtClean="0"/>
              <a:t>&gt;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The HTML </a:t>
            </a:r>
            <a:r>
              <a:rPr lang="en-US" sz="3200" b="1" dirty="0"/>
              <a:t>element</a:t>
            </a:r>
            <a:r>
              <a:rPr lang="en-US" sz="3200" dirty="0"/>
              <a:t> is everything from the start tag to the end tag</a:t>
            </a:r>
            <a:r>
              <a:rPr lang="en-US" sz="3200" dirty="0" smtClean="0"/>
              <a:t>: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/>
              <a:t>&lt;p&gt;My first HTML paragraph.&lt;/p&gt;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HTML Attributes</a:t>
            </a:r>
          </a:p>
          <a:p>
            <a:pPr algn="ctr"/>
            <a:r>
              <a:rPr lang="en-US" sz="3200" dirty="0" smtClean="0"/>
              <a:t>Attributes </a:t>
            </a:r>
            <a:r>
              <a:rPr lang="en-US" sz="3200" dirty="0"/>
              <a:t>provide additional information about HTML </a:t>
            </a:r>
            <a:r>
              <a:rPr lang="en-US" sz="3200" dirty="0" smtClean="0"/>
              <a:t>elements.</a:t>
            </a:r>
          </a:p>
          <a:p>
            <a:pPr algn="ctr"/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HTML elements can have </a:t>
            </a:r>
            <a:r>
              <a:rPr lang="en-US" sz="2400" b="1" dirty="0"/>
              <a:t>attributes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Attributes provide </a:t>
            </a:r>
            <a:r>
              <a:rPr lang="en-US" sz="2400" b="1" dirty="0"/>
              <a:t>additional information</a:t>
            </a:r>
            <a:r>
              <a:rPr lang="en-US" sz="2400" dirty="0"/>
              <a:t> about an element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Attributes are always specified in </a:t>
            </a:r>
            <a:r>
              <a:rPr lang="en-US" sz="2400" b="1" dirty="0"/>
              <a:t>the start tag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Attributes come in name/value pairs like: </a:t>
            </a:r>
            <a:r>
              <a:rPr lang="en-US" sz="2400" b="1" dirty="0"/>
              <a:t>name="</a:t>
            </a:r>
            <a:r>
              <a:rPr lang="en-US" sz="2400" b="1" dirty="0" smtClean="0"/>
              <a:t>value“</a:t>
            </a:r>
          </a:p>
          <a:p>
            <a:pPr>
              <a:buFont typeface="Arial" pitchFamily="34" charset="0"/>
              <a:buChar char="•"/>
            </a:pPr>
            <a:endParaRPr lang="en-US" sz="2400" b="1" dirty="0"/>
          </a:p>
          <a:p>
            <a:r>
              <a:rPr lang="en-US" sz="2400" dirty="0"/>
              <a:t>&lt;p title="About </a:t>
            </a:r>
            <a:r>
              <a:rPr lang="en-US" sz="2400" dirty="0" smtClean="0"/>
              <a:t>W3Schools“&gt;many </a:t>
            </a:r>
            <a:r>
              <a:rPr lang="en-US" sz="2400" dirty="0"/>
              <a:t>aspects of web programming,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including HTML, CSS, JavaScript, XML, SQL, PHP, ASP, etc.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&lt;/p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HTML links are defined with the </a:t>
            </a:r>
            <a:r>
              <a:rPr lang="en-US" sz="2400" b="1" dirty="0"/>
              <a:t>&lt;a&gt;</a:t>
            </a:r>
            <a:r>
              <a:rPr lang="en-US" sz="2400" dirty="0"/>
              <a:t> tag. The link address is specified in the </a:t>
            </a:r>
            <a:r>
              <a:rPr lang="en-US" sz="2400" b="1" dirty="0" err="1"/>
              <a:t>href</a:t>
            </a:r>
            <a:r>
              <a:rPr lang="en-US" sz="2400" dirty="0"/>
              <a:t> attribute:</a:t>
            </a:r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76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HTML  Formatting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HTML </a:t>
            </a:r>
            <a:r>
              <a:rPr lang="en-US" sz="2400" b="1" dirty="0"/>
              <a:t>&lt;b&gt;</a:t>
            </a:r>
            <a:r>
              <a:rPr lang="en-US" sz="2400" dirty="0"/>
              <a:t> element defines </a:t>
            </a:r>
            <a:r>
              <a:rPr lang="en-US" sz="2400" b="1" dirty="0"/>
              <a:t>bold</a:t>
            </a:r>
            <a:r>
              <a:rPr lang="en-US" sz="2400" dirty="0"/>
              <a:t> text, without any extra importance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&lt;strong&gt;</a:t>
            </a:r>
            <a:r>
              <a:rPr lang="en-US" sz="2400" dirty="0"/>
              <a:t> element defines </a:t>
            </a:r>
            <a:r>
              <a:rPr lang="en-US" sz="2400" b="1" dirty="0"/>
              <a:t>strong</a:t>
            </a:r>
            <a:r>
              <a:rPr lang="en-US" sz="2400" dirty="0"/>
              <a:t> text</a:t>
            </a:r>
            <a:r>
              <a:rPr lang="en-US" sz="2400" dirty="0" smtClean="0"/>
              <a:t>,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</a:t>
            </a:r>
            <a:r>
              <a:rPr lang="en-US" sz="2400" b="1" dirty="0" err="1"/>
              <a:t>i</a:t>
            </a:r>
            <a:r>
              <a:rPr lang="en-US" sz="2400" b="1" dirty="0"/>
              <a:t>&gt;</a:t>
            </a:r>
            <a:r>
              <a:rPr lang="en-US" sz="2400" dirty="0"/>
              <a:t> element defines </a:t>
            </a:r>
            <a:r>
              <a:rPr lang="en-US" sz="2400" i="1" dirty="0"/>
              <a:t>italic</a:t>
            </a:r>
            <a:r>
              <a:rPr lang="en-US" sz="2400" dirty="0"/>
              <a:t> </a:t>
            </a:r>
            <a:r>
              <a:rPr lang="en-US" sz="2400" dirty="0" smtClean="0"/>
              <a:t>text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HTML </a:t>
            </a:r>
            <a:r>
              <a:rPr lang="en-US" sz="2400" b="1" dirty="0"/>
              <a:t>&lt;small&gt;</a:t>
            </a:r>
            <a:r>
              <a:rPr lang="en-US" sz="2400" dirty="0"/>
              <a:t> element defines </a:t>
            </a:r>
            <a:r>
              <a:rPr lang="en-US" sz="2400" b="1" dirty="0"/>
              <a:t>small</a:t>
            </a:r>
            <a:r>
              <a:rPr lang="en-US" sz="2400" dirty="0"/>
              <a:t> text</a:t>
            </a:r>
            <a:r>
              <a:rPr lang="en-US" sz="2400" dirty="0" smtClean="0"/>
              <a:t>:</a:t>
            </a:r>
          </a:p>
          <a:p>
            <a:r>
              <a:rPr lang="en-US" sz="2400" dirty="0"/>
              <a:t>HTML Marked Formatting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&lt;del&gt;</a:t>
            </a:r>
            <a:r>
              <a:rPr lang="en-US" sz="2400" dirty="0"/>
              <a:t> element defines </a:t>
            </a:r>
            <a:r>
              <a:rPr lang="en-US" sz="2400" b="1" dirty="0"/>
              <a:t>deleted</a:t>
            </a:r>
            <a:r>
              <a:rPr lang="en-US" sz="2400" dirty="0"/>
              <a:t> (removed) text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&lt;ins&gt;</a:t>
            </a:r>
            <a:r>
              <a:rPr lang="en-US" sz="2400" dirty="0"/>
              <a:t> element defines </a:t>
            </a:r>
            <a:r>
              <a:rPr lang="en-US" sz="2400" b="1" dirty="0"/>
              <a:t>inserted</a:t>
            </a:r>
            <a:r>
              <a:rPr lang="en-US" sz="2400" dirty="0"/>
              <a:t> (added) text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&lt;sub&gt;</a:t>
            </a:r>
            <a:r>
              <a:rPr lang="en-US" sz="2400" dirty="0"/>
              <a:t> element defines </a:t>
            </a:r>
            <a:r>
              <a:rPr lang="en-US" sz="2400" b="1" dirty="0"/>
              <a:t>subscripted </a:t>
            </a:r>
            <a:r>
              <a:rPr lang="en-US" sz="2400" dirty="0"/>
              <a:t>text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&lt;sup&gt;</a:t>
            </a:r>
            <a:r>
              <a:rPr lang="en-US" sz="2400" dirty="0"/>
              <a:t> element defines </a:t>
            </a:r>
            <a:r>
              <a:rPr lang="en-US" sz="2400" b="1" dirty="0"/>
              <a:t>superscripted</a:t>
            </a:r>
            <a:r>
              <a:rPr lang="en-US" sz="2400" dirty="0"/>
              <a:t> </a:t>
            </a:r>
            <a:r>
              <a:rPr lang="en-US" sz="2400" dirty="0" smtClean="0"/>
              <a:t>text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&lt;q&gt;</a:t>
            </a:r>
            <a:r>
              <a:rPr lang="en-US" sz="2400" dirty="0"/>
              <a:t> element defines a short quotation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HTML </a:t>
            </a:r>
            <a:r>
              <a:rPr lang="en-US" sz="2400" b="1" dirty="0"/>
              <a:t>&lt;address&gt;</a:t>
            </a:r>
            <a:r>
              <a:rPr lang="en-US" sz="2400" dirty="0"/>
              <a:t> element defines contact </a:t>
            </a:r>
            <a:r>
              <a:rPr lang="en-US" sz="2400" dirty="0" smtClean="0"/>
              <a:t>information.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&lt;cite&gt;</a:t>
            </a:r>
            <a:r>
              <a:rPr lang="en-US" sz="2400" dirty="0"/>
              <a:t> element defines the title of a work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HTML </a:t>
            </a:r>
            <a:r>
              <a:rPr lang="en-US" sz="2400" b="1" dirty="0"/>
              <a:t>&lt;</a:t>
            </a:r>
            <a:r>
              <a:rPr lang="en-US" sz="2400" b="1" dirty="0" err="1"/>
              <a:t>bdo</a:t>
            </a:r>
            <a:r>
              <a:rPr lang="en-US" sz="2400" b="1" dirty="0"/>
              <a:t>&gt;</a:t>
            </a:r>
            <a:r>
              <a:rPr lang="en-US" sz="2400" dirty="0"/>
              <a:t> element defines bi-directional override.</a:t>
            </a:r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HTML  </a:t>
            </a:r>
            <a:r>
              <a:rPr lang="en-US" sz="4400" dirty="0" smtClean="0">
                <a:solidFill>
                  <a:srgbClr val="FF0000"/>
                </a:solidFill>
              </a:rPr>
              <a:t>Comment Tags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2400" dirty="0"/>
              <a:t>&lt;!-- Write your comments here --&gt;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188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fariq</dc:creator>
  <cp:lastModifiedBy>ProLog</cp:lastModifiedBy>
  <cp:revision>27</cp:revision>
  <dcterms:created xsi:type="dcterms:W3CDTF">2015-11-22T07:41:04Z</dcterms:created>
  <dcterms:modified xsi:type="dcterms:W3CDTF">2015-11-22T11:35:06Z</dcterms:modified>
</cp:coreProperties>
</file>