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67" r:id="rId3"/>
    <p:sldId id="269" r:id="rId4"/>
    <p:sldId id="257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190" autoAdjust="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28A46-B660-4657-BB80-C41A72BD5D6D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D3A27-F560-4528-BA77-2C4B123A0D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530D42-14E7-4D51-A28E-19F625F23506}" type="slidenum">
              <a:rPr lang="en-US" smtClean="0"/>
              <a:pPr/>
              <a:t>4</a:t>
            </a:fld>
            <a:r>
              <a:rPr lang="en-US" dirty="0" smtClean="0"/>
              <a:t>##</a:t>
            </a:r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6033D-A158-4643-B0CB-9A46D0DC77BD}" type="slidenum">
              <a:rPr lang="en-US" smtClean="0"/>
              <a:pPr/>
              <a:t>5</a:t>
            </a:fld>
            <a:r>
              <a:rPr lang="en-US" dirty="0" smtClean="0"/>
              <a:t>##</a:t>
            </a: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9888D-0E8B-4B3D-B6EC-ABDF79EACAD2}" type="slidenum">
              <a:rPr lang="en-US" smtClean="0"/>
              <a:pPr/>
              <a:t>6</a:t>
            </a:fld>
            <a:r>
              <a:rPr lang="en-US" dirty="0" smtClean="0"/>
              <a:t>##</a:t>
            </a: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E8D3F-F49B-4293-B265-1CCF079F5190}" type="slidenum">
              <a:rPr lang="en-US" smtClean="0"/>
              <a:pPr/>
              <a:t>7</a:t>
            </a:fld>
            <a:r>
              <a:rPr lang="en-US" dirty="0" smtClean="0"/>
              <a:t>##</a:t>
            </a:r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8</a:t>
            </a:fld>
            <a:r>
              <a:rPr lang="en-US" dirty="0" smtClean="0"/>
              <a:t>##</a:t>
            </a: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9</a:t>
            </a:fld>
            <a:r>
              <a:rPr lang="en-US" dirty="0" smtClean="0"/>
              <a:t>##</a:t>
            </a: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  <a:pPr/>
              <a:t>10</a:t>
            </a:fld>
            <a:r>
              <a:rPr lang="en-US" dirty="0" smtClean="0"/>
              <a:t>##</a:t>
            </a: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11</a:t>
            </a:fld>
            <a:r>
              <a:rPr lang="en-US" dirty="0" smtClean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51349-9DF7-4E6A-8600-A2F1DA387C55}" type="slidenum">
              <a:rPr lang="en-US" smtClean="0"/>
              <a:pPr/>
              <a:t>13</a:t>
            </a:fld>
            <a:r>
              <a:rPr lang="en-US" dirty="0" smtClean="0"/>
              <a:t>##</a:t>
            </a:r>
          </a:p>
        </p:txBody>
      </p:sp>
      <p:sp>
        <p:nvSpPr>
          <p:cNvPr id="102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42F2-EDE3-4B3F-A151-74E9F4DE4B6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16D-AC8E-4849-923B-0DB9BC554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42F2-EDE3-4B3F-A151-74E9F4DE4B6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16D-AC8E-4849-923B-0DB9BC554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42F2-EDE3-4B3F-A151-74E9F4DE4B6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16D-AC8E-4849-923B-0DB9BC554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42F2-EDE3-4B3F-A151-74E9F4DE4B6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16D-AC8E-4849-923B-0DB9BC554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42F2-EDE3-4B3F-A151-74E9F4DE4B6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16D-AC8E-4849-923B-0DB9BC554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42F2-EDE3-4B3F-A151-74E9F4DE4B6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16D-AC8E-4849-923B-0DB9BC554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42F2-EDE3-4B3F-A151-74E9F4DE4B6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16D-AC8E-4849-923B-0DB9BC554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42F2-EDE3-4B3F-A151-74E9F4DE4B6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16D-AC8E-4849-923B-0DB9BC554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42F2-EDE3-4B3F-A151-74E9F4DE4B6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16D-AC8E-4849-923B-0DB9BC554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42F2-EDE3-4B3F-A151-74E9F4DE4B6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16D-AC8E-4849-923B-0DB9BC554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42F2-EDE3-4B3F-A151-74E9F4DE4B6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16D-AC8E-4849-923B-0DB9BC554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E42F2-EDE3-4B3F-A151-74E9F4DE4B6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6416D-AC8E-4849-923B-0DB9BC554D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rnersl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286000"/>
            <a:ext cx="2514600" cy="34387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0" y="5638800"/>
            <a:ext cx="373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Tim Berners-Lee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533400"/>
            <a:ext cx="800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1989: Tim Berners-Lee invents the Web with HTML as its publishing language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>
                <a:solidFill>
                  <a:schemeClr val="bg2">
                    <a:lumMod val="10000"/>
                  </a:schemeClr>
                </a:solidFill>
              </a:rPr>
              <a:t>Some Simple Tags – 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bg2">
                    <a:lumMod val="10000"/>
                  </a:schemeClr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93738" y="1494046"/>
            <a:ext cx="7764462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ZA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ZA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ZA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</a:t>
            </a: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 Tags Demo&lt;/title&gt;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href="http://www.telerik.com/"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"Telerik site"&gt;This is a link.&lt;/a&gt;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&lt;strong&gt;Bold&lt;/strong&gt; and &lt;em&gt;italic&lt;/em&gt; text.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  <a:endParaRPr 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19400"/>
            <a:ext cx="39624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dirty="0" smtClean="0">
                <a:solidFill>
                  <a:schemeClr val="bg2">
                    <a:lumMod val="10000"/>
                  </a:schemeClr>
                </a:solidFill>
              </a:rPr>
              <a:t>Headings and Paragraphs</a:t>
            </a:r>
            <a:endParaRPr lang="en-US" sz="38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2923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r>
              <a:rPr lang="en-ZA" dirty="0" smtClean="0">
                <a:solidFill>
                  <a:schemeClr val="bg2">
                    <a:lumMod val="10000"/>
                  </a:schemeClr>
                </a:solidFill>
              </a:rPr>
              <a:t>Heading Tags (h1 – h6)</a:t>
            </a:r>
          </a:p>
          <a:p>
            <a:pPr>
              <a:lnSpc>
                <a:spcPct val="100000"/>
              </a:lnSpc>
              <a:defRPr/>
            </a:pPr>
            <a:endParaRPr lang="en-ZA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00000"/>
              </a:lnSpc>
              <a:defRPr/>
            </a:pPr>
            <a:endParaRPr lang="en-ZA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ZA" dirty="0" smtClean="0">
                <a:solidFill>
                  <a:schemeClr val="bg2">
                    <a:lumMod val="10000"/>
                  </a:schemeClr>
                </a:solidFill>
              </a:rPr>
              <a:t>Paragraph Tags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3600"/>
              </a:spcBef>
              <a:defRPr/>
            </a:pPr>
            <a:r>
              <a:rPr lang="en-ZA" dirty="0" smtClean="0">
                <a:solidFill>
                  <a:schemeClr val="bg2">
                    <a:lumMod val="10000"/>
                  </a:schemeClr>
                </a:solidFill>
              </a:rPr>
              <a:t>Sections: </a:t>
            </a:r>
            <a:r>
              <a:rPr lang="en-ZA" dirty="0" smtClean="0">
                <a:solidFill>
                  <a:schemeClr val="bg2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ZA" dirty="0" smtClean="0">
                <a:solidFill>
                  <a:schemeClr val="bg2">
                    <a:lumMod val="10000"/>
                  </a:schemeClr>
                </a:solidFill>
              </a:rPr>
              <a:t> and </a:t>
            </a:r>
            <a:r>
              <a:rPr lang="en-ZA" dirty="0" smtClean="0">
                <a:solidFill>
                  <a:schemeClr val="bg2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span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bg2">
                    <a:lumMod val="10000"/>
                  </a:schemeClr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755651" y="3892657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755651" y="1773058"/>
            <a:ext cx="76263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  <a:endParaRPr lang="en-US" sz="2400" b="1" noProof="1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  <a:endParaRPr lang="en-US" sz="2400" b="1" noProof="1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755651" y="5492857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style="background: skyblue;"&gt;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 </a:t>
            </a:r>
            <a:r>
              <a:rPr lang="en-US" sz="24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div&lt;/div&gt;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and paragraphs&lt;/title&gt;&lt;/head&gt;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style="background:skyblue"&gt;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000" b="1" noProof="1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800" dirty="0" smtClean="0">
                <a:solidFill>
                  <a:schemeClr val="bg2">
                    <a:lumMod val="10000"/>
                  </a:schemeClr>
                </a:solidFill>
              </a:rPr>
              <a:t>Headings and Paragraphs – Example (2)</a:t>
            </a:r>
            <a:endParaRPr lang="bg-BG" sz="38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bg2">
                    <a:lumMod val="10000"/>
                  </a:schemeClr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  <a:endParaRPr 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9147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&lt;head&gt; Section: &lt;title&gt; tag</a:t>
            </a:r>
          </a:p>
        </p:txBody>
      </p:sp>
      <p:sp>
        <p:nvSpPr>
          <p:cNvPr id="886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bg2">
                    <a:lumMod val="10000"/>
                  </a:schemeClr>
                </a:solidFill>
              </a:rPr>
              <a:t>Title should be placed between </a:t>
            </a:r>
            <a:r>
              <a:rPr lang="en-US" sz="3000" dirty="0" smtClean="0">
                <a:solidFill>
                  <a:schemeClr val="bg2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3000" dirty="0" smtClean="0">
                <a:solidFill>
                  <a:schemeClr val="bg2">
                    <a:lumMod val="10000"/>
                  </a:schemeClr>
                </a:solidFill>
              </a:rPr>
              <a:t> and </a:t>
            </a:r>
            <a:r>
              <a:rPr lang="en-US" sz="3000" dirty="0" smtClean="0">
                <a:solidFill>
                  <a:schemeClr val="bg2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  <a:r>
              <a:rPr lang="en-US" sz="3000" dirty="0" smtClean="0">
                <a:solidFill>
                  <a:schemeClr val="bg2">
                    <a:lumMod val="10000"/>
                  </a:schemeClr>
                </a:solidFill>
              </a:rPr>
              <a:t> tags</a:t>
            </a:r>
          </a:p>
          <a:p>
            <a:pPr>
              <a:lnSpc>
                <a:spcPct val="100000"/>
              </a:lnSpc>
              <a:defRPr/>
            </a:pPr>
            <a:endParaRPr lang="en-US" sz="30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00000"/>
              </a:lnSpc>
              <a:defRPr/>
            </a:pPr>
            <a:endParaRPr lang="en-US" sz="30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00000"/>
              </a:lnSpc>
              <a:defRPr/>
            </a:pPr>
            <a:endParaRPr lang="en-US" sz="30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00000"/>
              </a:lnSpc>
              <a:defRPr/>
            </a:pPr>
            <a:endParaRPr lang="en-US" sz="30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00000"/>
              </a:lnSpc>
              <a:defRPr/>
            </a:pPr>
            <a:endParaRPr lang="en-US" sz="30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dirty="0" smtClean="0">
                <a:solidFill>
                  <a:schemeClr val="bg2">
                    <a:lumMod val="10000"/>
                  </a:schemeClr>
                </a:solidFill>
              </a:rPr>
              <a:t>Used to specify a title in the window title bar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bg2">
                    <a:lumMod val="10000"/>
                  </a:schemeClr>
                </a:solidFill>
              </a:rPr>
              <a:t>Search engines and people rely on titles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bg2">
                    <a:lumMod val="10000"/>
                  </a:schemeClr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92152" y="2286000"/>
            <a:ext cx="7689848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&lt;title&gt;Telerik Academy – Winter Season 2009/2010 &lt;/title&gt;</a:t>
            </a:r>
            <a:endParaRPr lang="en-US" sz="2200" b="1" noProof="1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692152" y="3248247"/>
            <a:ext cx="7689848" cy="1933353"/>
          </a:xfrm>
          <a:prstGeom prst="roundRect">
            <a:avLst>
              <a:gd name="adj" fmla="val 291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Good programming practice to use comments in code to explain code functionality</a:t>
            </a:r>
          </a:p>
          <a:p>
            <a:r>
              <a:rPr lang="en-US"/>
              <a:t>Comments are not displayed in the final web page</a:t>
            </a:r>
          </a:p>
          <a:p>
            <a:r>
              <a:rPr lang="en-US"/>
              <a:t>Begin comment with the string &lt;!-- </a:t>
            </a:r>
          </a:p>
          <a:p>
            <a:r>
              <a:rPr lang="en-US"/>
              <a:t>End comment with the string --&gt;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HTML?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26670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Stands for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Hyper Text Markup Language</a:t>
            </a:r>
          </a:p>
          <a:p>
            <a:r>
              <a:rPr lang="bg-BG" b="1" dirty="0" smtClean="0">
                <a:solidFill>
                  <a:schemeClr val="bg2">
                    <a:lumMod val="10000"/>
                  </a:schemeClr>
                </a:solidFill>
              </a:rPr>
              <a:t>HTML</a:t>
            </a:r>
            <a:r>
              <a:rPr lang="bg-BG" dirty="0" smtClean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is a computer language at the client’s side, which says to the </a:t>
            </a:r>
            <a:r>
              <a:rPr lang="bg-BG" dirty="0" smtClean="0">
                <a:solidFill>
                  <a:schemeClr val="bg2">
                    <a:lumMod val="10000"/>
                  </a:schemeClr>
                </a:solidFill>
              </a:rPr>
              <a:t>web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browser how to pres.ent the document (web page).</a:t>
            </a:r>
            <a:endParaRPr lang="bg-BG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74" name="AutoShape 2" descr="Image result for who invent the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History of HTML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Char char="•"/>
            </a:pPr>
            <a:r>
              <a:rPr lang="de-DE" sz="2400" b="1"/>
              <a:t>HTML 2.0</a:t>
            </a:r>
            <a:r>
              <a:rPr lang="de-DE" sz="2400"/>
              <a:t> </a:t>
            </a:r>
            <a:r>
              <a:rPr lang="de-DE" sz="2400">
                <a:cs typeface="Arial" charset="0"/>
              </a:rPr>
              <a:t>is the official standard, which defines those basic functions of HTML, which are meaningfully represented by all Web Browsern. 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de-DE" sz="2400" b="1"/>
              <a:t>HTML 3.2</a:t>
            </a:r>
            <a:r>
              <a:rPr lang="de-DE" sz="2400"/>
              <a:t> </a:t>
            </a:r>
            <a:r>
              <a:rPr lang="de-DE" sz="2400">
                <a:cs typeface="Arial" charset="0"/>
              </a:rPr>
              <a:t>is the most common used standard, which covers those HTML elements, which are supported to a large extent by nearly all Browser versions (starting from 1996/97). </a:t>
            </a:r>
            <a:endParaRPr lang="de-DE" sz="2400"/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de-DE" sz="2400" b="1"/>
              <a:t>HTML 4.0</a:t>
            </a:r>
            <a:r>
              <a:rPr lang="de-DE" sz="2400"/>
              <a:t> </a:t>
            </a:r>
            <a:r>
              <a:rPr lang="de-DE" sz="2400">
                <a:cs typeface="Arial" charset="0"/>
              </a:rPr>
              <a:t>is a suggestion of the W3-Consortium, which is at least partly supported by newer Browser versions (starting from 1997/98). 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de-DE" sz="2400">
                <a:cs typeface="Arial" charset="0"/>
              </a:rPr>
              <a:t>The advancement of HTML starting from 1999/2000 will go into the direction from XHTML. </a:t>
            </a:r>
          </a:p>
          <a:p>
            <a:pPr>
              <a:lnSpc>
                <a:spcPct val="90000"/>
              </a:lnSpc>
              <a:buFontTx/>
              <a:buNone/>
            </a:pPr>
            <a:endParaRPr lang="de-DE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How the Web Works?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1371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WWW use classical client / server architecture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HTTP is text-based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request-response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protocol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4</a:t>
            </a:fld>
            <a:endParaRPr lang="en-US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971800" y="3174562"/>
            <a:ext cx="3352800" cy="676629"/>
            <a:chOff x="1776" y="1680"/>
            <a:chExt cx="1728" cy="352"/>
          </a:xfrm>
          <a:solidFill>
            <a:schemeClr val="accent5">
              <a:lumMod val="60000"/>
              <a:lumOff val="40000"/>
              <a:alpha val="30000"/>
            </a:schemeClr>
          </a:solidFill>
        </p:grpSpPr>
        <p:sp>
          <p:nvSpPr>
            <p:cNvPr id="874525" name="AutoShape 29"/>
            <p:cNvSpPr>
              <a:spLocks noChangeArrowheads="1"/>
            </p:cNvSpPr>
            <p:nvPr/>
          </p:nvSpPr>
          <p:spPr bwMode="auto">
            <a:xfrm>
              <a:off x="1776" y="1680"/>
              <a:ext cx="1728" cy="35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pFill/>
            <a:ln w="12700" cap="sq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4526" name="Text Box 30"/>
            <p:cNvSpPr txBox="1">
              <a:spLocks noChangeArrowheads="1"/>
            </p:cNvSpPr>
            <p:nvPr/>
          </p:nvSpPr>
          <p:spPr bwMode="auto">
            <a:xfrm>
              <a:off x="2044" y="1751"/>
              <a:ext cx="1008" cy="2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kumimoji="0" lang="en-US" sz="20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Page request</a:t>
              </a:r>
            </a:p>
          </p:txBody>
        </p:sp>
      </p:grpSp>
      <p:sp>
        <p:nvSpPr>
          <p:cNvPr id="874527" name="Text Box 31"/>
          <p:cNvSpPr txBox="1">
            <a:spLocks noChangeArrowheads="1"/>
          </p:cNvSpPr>
          <p:nvPr/>
        </p:nvSpPr>
        <p:spPr bwMode="auto">
          <a:xfrm>
            <a:off x="304800" y="5279648"/>
            <a:ext cx="285115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</a:t>
            </a:r>
            <a:r>
              <a:rPr kumimoji="0" lang="en-US" sz="26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 a </a:t>
            </a:r>
            <a:r>
              <a:rPr kumimoji="0" lang="en-US" sz="2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Browser</a:t>
            </a:r>
          </a:p>
        </p:txBody>
      </p:sp>
      <p:sp>
        <p:nvSpPr>
          <p:cNvPr id="874528" name="Text Box 32"/>
          <p:cNvSpPr txBox="1">
            <a:spLocks noChangeArrowheads="1"/>
          </p:cNvSpPr>
          <p:nvPr/>
        </p:nvSpPr>
        <p:spPr bwMode="auto">
          <a:xfrm>
            <a:off x="5838824" y="5108138"/>
            <a:ext cx="3000376" cy="1292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running Web Server </a:t>
            </a:r>
            <a:r>
              <a:rPr kumimoji="0" lang="en-US" sz="26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  </a:t>
            </a:r>
            <a:r>
              <a:rPr lang="en-US" sz="26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(IIS, Apache, </a:t>
            </a:r>
            <a:r>
              <a:rPr kumimoji="0" lang="en-US" sz="2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etc.)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971800" y="4211200"/>
            <a:ext cx="3352800" cy="698748"/>
            <a:chOff x="3200400" y="3962400"/>
            <a:chExt cx="2895600" cy="485775"/>
          </a:xfrm>
        </p:grpSpPr>
        <p:sp>
          <p:nvSpPr>
            <p:cNvPr id="874530" name="AutoShape 34"/>
            <p:cNvSpPr>
              <a:spLocks noChangeArrowheads="1"/>
            </p:cNvSpPr>
            <p:nvPr/>
          </p:nvSpPr>
          <p:spPr bwMode="auto">
            <a:xfrm flipH="1">
              <a:off x="3200400" y="3962400"/>
              <a:ext cx="2895600" cy="48577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30000"/>
              </a:schemeClr>
            </a:solidFill>
            <a:ln w="12700" cap="sq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4531" name="Text Box 35"/>
            <p:cNvSpPr txBox="1">
              <a:spLocks noChangeArrowheads="1"/>
            </p:cNvSpPr>
            <p:nvPr/>
          </p:nvSpPr>
          <p:spPr bwMode="auto">
            <a:xfrm>
              <a:off x="3810001" y="4071918"/>
              <a:ext cx="1950068" cy="2781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kumimoji="0" lang="en-US" sz="20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Server </a:t>
              </a:r>
              <a:r>
                <a:rPr kumimoji="0" lang="en-US" sz="2000" b="1" dirty="0" smtClean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response</a:t>
              </a:r>
              <a:endParaRPr kumimoji="0" lang="en-US" sz="20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74533" name="Text Box 37"/>
          <p:cNvSpPr txBox="1">
            <a:spLocks noChangeArrowheads="1"/>
          </p:cNvSpPr>
          <p:nvPr/>
        </p:nvSpPr>
        <p:spPr bwMode="auto">
          <a:xfrm>
            <a:off x="3875088" y="2819400"/>
            <a:ext cx="1293812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4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</a:p>
        </p:txBody>
      </p:sp>
      <p:sp>
        <p:nvSpPr>
          <p:cNvPr id="874534" name="Text Box 38"/>
          <p:cNvSpPr txBox="1">
            <a:spLocks noChangeArrowheads="1"/>
          </p:cNvSpPr>
          <p:nvPr/>
        </p:nvSpPr>
        <p:spPr bwMode="auto">
          <a:xfrm>
            <a:off x="4310062" y="3971488"/>
            <a:ext cx="94773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0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</a:p>
        </p:txBody>
      </p:sp>
      <p:grpSp>
        <p:nvGrpSpPr>
          <p:cNvPr id="4" name="Group 2"/>
          <p:cNvGrpSpPr/>
          <p:nvPr/>
        </p:nvGrpSpPr>
        <p:grpSpPr>
          <a:xfrm>
            <a:off x="580803" y="2638165"/>
            <a:ext cx="2438400" cy="2438400"/>
            <a:chOff x="228600" y="224864"/>
            <a:chExt cx="2438400" cy="2438400"/>
          </a:xfrm>
        </p:grpSpPr>
        <p:pic>
          <p:nvPicPr>
            <p:cNvPr id="1026" name="Picture 2" descr="http://askyourpc.com/media/blogs/a/images_2/Computer-256x25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8600" y="22486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6" descr="website-windo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20975723">
              <a:off x="602640" y="904992"/>
              <a:ext cx="1280241" cy="1065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perspectiveContrastingRightFacing" fov="300000">
                <a:rot lat="21510460" lon="300467" rev="21477836"/>
              </a:camera>
              <a:lightRig rig="threePt" dir="t"/>
            </a:scene3d>
          </p:spPr>
        </p:pic>
      </p:grpSp>
      <p:pic>
        <p:nvPicPr>
          <p:cNvPr id="1028" name="Picture 4" descr="http://www.iconarchive.com/icons/visualpharm/hardware/256/server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020134"/>
            <a:ext cx="2011804" cy="201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Creating HTML Pages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 HTML file must have an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.</a:t>
            </a:r>
            <a:r>
              <a:rPr lang="en-US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htm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or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.html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file extension</a:t>
            </a:r>
          </a:p>
          <a:p>
            <a:pPr>
              <a:lnSpc>
                <a:spcPct val="95000"/>
              </a:lnSpc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 files can be created with text editors:</a:t>
            </a:r>
          </a:p>
          <a:p>
            <a:pPr lvl="1">
              <a:lnSpc>
                <a:spcPct val="95000"/>
              </a:lnSpc>
              <a:defRPr/>
            </a:pPr>
            <a:r>
              <a:rPr lang="en-US" noProof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NotePad, NotePad ++, PSPad</a:t>
            </a:r>
          </a:p>
          <a:p>
            <a:pPr>
              <a:lnSpc>
                <a:spcPct val="95000"/>
              </a:lnSpc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 HTML editors (WYSIWYG Editors):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Microsoft FrontPage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Macromedia Dreamweaver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Netscape Composer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Microsoft Word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Visual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52996" name="Rectangle 4"/>
          <p:cNvSpPr>
            <a:spLocks noChangeArrowheads="1"/>
          </p:cNvSpPr>
          <p:nvPr/>
        </p:nvSpPr>
        <p:spPr bwMode="auto">
          <a:xfrm>
            <a:off x="541338" y="1628775"/>
            <a:ext cx="7991475" cy="3250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45" name="Picture 8" descr="My-First-HTML-Page-I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60663" y="4221163"/>
            <a:ext cx="5556250" cy="22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1020554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test.html</a:t>
            </a:r>
            <a:endParaRPr 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ChangeArrowheads="1"/>
          </p:cNvSpPr>
          <p:nvPr/>
        </p:nvSpPr>
        <p:spPr bwMode="auto">
          <a:xfrm>
            <a:off x="539750" y="1676400"/>
            <a:ext cx="8207375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Page: Tags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133600" y="1905000"/>
            <a:ext cx="2209799" cy="527804"/>
          </a:xfrm>
          <a:prstGeom prst="wedgeRoundRectCallout">
            <a:avLst>
              <a:gd name="adj1" fmla="val -51525"/>
              <a:gd name="adj2" fmla="val 1398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172200" y="3663196"/>
            <a:ext cx="2057400" cy="527804"/>
          </a:xfrm>
          <a:prstGeom prst="wedgeRoundRectCallout">
            <a:avLst>
              <a:gd name="adj1" fmla="val -45850"/>
              <a:gd name="adj2" fmla="val -1114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562600"/>
            <a:ext cx="8229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HTML element consists of an opening tag, a closing tag and the content inside.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703082"/>
            <a:ext cx="799464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2514600"/>
            <a:ext cx="7354345" cy="1259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>
                <a:solidFill>
                  <a:schemeClr val="bg2">
                    <a:lumMod val="10000"/>
                  </a:schemeClr>
                </a:solidFill>
              </a:rPr>
              <a:t>First HTML Page: Header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bg2">
                    <a:lumMod val="10000"/>
                  </a:schemeClr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733800" y="1524000"/>
            <a:ext cx="2362200" cy="527804"/>
          </a:xfrm>
          <a:prstGeom prst="wedgeRoundRectCallout">
            <a:avLst>
              <a:gd name="adj1" fmla="val -51100"/>
              <a:gd name="adj2" fmla="val 1483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628775"/>
            <a:ext cx="799464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3657600"/>
            <a:ext cx="7354346" cy="12652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Page: Body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14800" y="5257800"/>
            <a:ext cx="2209800" cy="527804"/>
          </a:xfrm>
          <a:prstGeom prst="wedgeRoundRectCallout">
            <a:avLst>
              <a:gd name="adj1" fmla="val -41697"/>
              <a:gd name="adj2" fmla="val -146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1071</Words>
  <Application>Microsoft Office PowerPoint</Application>
  <PresentationFormat>On-screen Show (4:3)</PresentationFormat>
  <Paragraphs>183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What is HTML?</vt:lpstr>
      <vt:lpstr>History of HTML</vt:lpstr>
      <vt:lpstr>How the Web Works?</vt:lpstr>
      <vt:lpstr>Creating HTML Pages</vt:lpstr>
      <vt:lpstr>First HTML Page</vt:lpstr>
      <vt:lpstr>First HTML Page: Tags</vt:lpstr>
      <vt:lpstr>First HTML Page: Header</vt:lpstr>
      <vt:lpstr>First HTML Page: Body</vt:lpstr>
      <vt:lpstr>Some Simple Tags – Example (2)</vt:lpstr>
      <vt:lpstr>Headings and Paragraphs</vt:lpstr>
      <vt:lpstr>Headings and Paragraphs – Example (2)</vt:lpstr>
      <vt:lpstr>&lt;head&gt; Section: &lt;title&gt; tag</vt:lpstr>
      <vt:lpstr>Comments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Web Works?</dc:title>
  <dc:creator>fariq</dc:creator>
  <cp:lastModifiedBy>fariq</cp:lastModifiedBy>
  <cp:revision>16</cp:revision>
  <dcterms:created xsi:type="dcterms:W3CDTF">2015-11-21T09:04:17Z</dcterms:created>
  <dcterms:modified xsi:type="dcterms:W3CDTF">2015-11-21T09:32:13Z</dcterms:modified>
</cp:coreProperties>
</file>