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9" r:id="rId2"/>
    <p:sldId id="270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07F04-432E-427F-832F-A35819757A68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CB9C8-869E-42CE-AE3D-B2E067668C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D07251-1BA5-4695-9AD4-64C28956E900}" type="slidenum">
              <a:rPr lang="en-US"/>
              <a:pPr/>
              <a:t>5</a:t>
            </a:fld>
            <a:endParaRPr lang="en-US"/>
          </a:p>
        </p:txBody>
      </p:sp>
      <p:sp>
        <p:nvSpPr>
          <p:cNvPr id="3174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750317" y="273679"/>
            <a:ext cx="3634553" cy="27383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0" y="3195005"/>
            <a:ext cx="8092877" cy="565967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107284" tIns="53642" rIns="107284" bIns="53642"/>
          <a:lstStyle/>
          <a:p>
            <a:pPr>
              <a:buFontTx/>
              <a:buChar char="•"/>
            </a:pPr>
            <a:r>
              <a:rPr lang="en-US" sz="1800" dirty="0"/>
              <a:t>  JPEG</a:t>
            </a:r>
          </a:p>
          <a:p>
            <a:pPr lvl="1">
              <a:buFontTx/>
              <a:buChar char="•"/>
            </a:pPr>
            <a:r>
              <a:rPr lang="en-US" sz="1800" dirty="0"/>
              <a:t> Pronounced Jay-Peg</a:t>
            </a:r>
          </a:p>
          <a:p>
            <a:pPr lvl="1">
              <a:buFontTx/>
              <a:buChar char="•"/>
            </a:pPr>
            <a:r>
              <a:rPr lang="en-US" sz="1800" dirty="0"/>
              <a:t>  JPEG actually compression algorithm, not a file format</a:t>
            </a:r>
          </a:p>
          <a:p>
            <a:pPr lvl="1">
              <a:buFontTx/>
              <a:buChar char="•"/>
            </a:pPr>
            <a:r>
              <a:rPr lang="en-US" sz="1800" dirty="0"/>
              <a:t>  JPEG associated with JFIF (JPEG File </a:t>
            </a:r>
          </a:p>
          <a:p>
            <a:pPr lvl="1"/>
            <a:r>
              <a:rPr lang="en-US" sz="1800" dirty="0"/>
              <a:t>   Interchange Format)</a:t>
            </a:r>
          </a:p>
          <a:p>
            <a:pPr>
              <a:buFontTx/>
              <a:buChar char="•"/>
            </a:pPr>
            <a:r>
              <a:rPr lang="en-US" sz="1800" dirty="0"/>
              <a:t>  GIF</a:t>
            </a:r>
          </a:p>
          <a:p>
            <a:pPr lvl="1">
              <a:buFontTx/>
              <a:buChar char="•"/>
            </a:pPr>
            <a:r>
              <a:rPr lang="en-US" sz="1800" dirty="0"/>
              <a:t>  Pronounced Jiff, although most call it </a:t>
            </a:r>
            <a:r>
              <a:rPr lang="en-US" sz="1800" dirty="0" err="1"/>
              <a:t>Giff</a:t>
            </a:r>
            <a:endParaRPr lang="en-US" sz="1800" dirty="0"/>
          </a:p>
          <a:p>
            <a:pPr>
              <a:buFontTx/>
              <a:buChar char="•"/>
            </a:pPr>
            <a:r>
              <a:rPr lang="en-US" sz="1800" dirty="0"/>
              <a:t>  PNG</a:t>
            </a:r>
          </a:p>
          <a:p>
            <a:pPr lvl="1">
              <a:buFontTx/>
              <a:buChar char="•"/>
            </a:pPr>
            <a:r>
              <a:rPr lang="en-US" sz="1800" dirty="0"/>
              <a:t>  Pronounced Ping</a:t>
            </a:r>
          </a:p>
          <a:p>
            <a:pPr lvl="1">
              <a:buFontTx/>
              <a:buChar char="•"/>
            </a:pPr>
            <a:r>
              <a:rPr lang="en-US" sz="1800" dirty="0"/>
              <a:t>  Newer file format</a:t>
            </a:r>
          </a:p>
          <a:p>
            <a:pPr lvl="1">
              <a:buFontTx/>
              <a:buChar char="•"/>
            </a:pPr>
            <a:r>
              <a:rPr lang="en-US" sz="1800" dirty="0"/>
              <a:t>  Will see more in future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1FA30-A035-4883-91F9-59E3820C0450}" type="slidenum">
              <a:rPr lang="en-US"/>
              <a:pPr/>
              <a:t>6</a:t>
            </a:fld>
            <a:endParaRPr lang="en-US"/>
          </a:p>
        </p:txBody>
      </p:sp>
      <p:sp>
        <p:nvSpPr>
          <p:cNvPr id="3379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95945" y="730332"/>
            <a:ext cx="4484796" cy="337797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57691" y="4381989"/>
            <a:ext cx="5394213" cy="410831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107284" tIns="53642" rIns="107284" bIns="53642"/>
          <a:lstStyle/>
          <a:p>
            <a:pPr>
              <a:buFontTx/>
              <a:buChar char="•"/>
            </a:pPr>
            <a:r>
              <a:rPr lang="en-US" dirty="0"/>
              <a:t>  </a:t>
            </a:r>
            <a:r>
              <a:rPr lang="en-US" sz="1400" dirty="0" err="1"/>
              <a:t>Lossy</a:t>
            </a:r>
            <a:r>
              <a:rPr lang="en-US" sz="1400" dirty="0"/>
              <a:t> Compression</a:t>
            </a:r>
          </a:p>
          <a:p>
            <a:pPr lvl="1">
              <a:buFontTx/>
              <a:buChar char="•"/>
            </a:pPr>
            <a:r>
              <a:rPr lang="en-US" sz="1400" dirty="0"/>
              <a:t>  Smaller Files</a:t>
            </a:r>
          </a:p>
          <a:p>
            <a:pPr lvl="1">
              <a:buFontTx/>
              <a:buChar char="•"/>
            </a:pPr>
            <a:r>
              <a:rPr lang="en-US" sz="1400" dirty="0"/>
              <a:t>  Discards Info</a:t>
            </a:r>
          </a:p>
          <a:p>
            <a:pPr lvl="1">
              <a:buFontTx/>
              <a:buChar char="•"/>
            </a:pPr>
            <a:r>
              <a:rPr lang="en-US" sz="1400" dirty="0"/>
              <a:t>  Removes Details &amp; Color</a:t>
            </a:r>
          </a:p>
          <a:p>
            <a:pPr lvl="1">
              <a:buFontTx/>
              <a:buChar char="•"/>
            </a:pPr>
            <a:r>
              <a:rPr lang="en-US" sz="1400" dirty="0"/>
              <a:t>  Eye can’t see</a:t>
            </a:r>
          </a:p>
          <a:p>
            <a:pPr lvl="1">
              <a:buFontTx/>
              <a:buChar char="•"/>
            </a:pPr>
            <a:r>
              <a:rPr lang="en-US" sz="1400" dirty="0"/>
              <a:t>  Will lose quality when adjusting/reducing file size</a:t>
            </a:r>
          </a:p>
          <a:p>
            <a:pPr lvl="1"/>
            <a:endParaRPr lang="en-US" sz="1400" dirty="0"/>
          </a:p>
          <a:p>
            <a:pPr>
              <a:buFontTx/>
              <a:buChar char="•"/>
            </a:pPr>
            <a:r>
              <a:rPr lang="en-US" sz="1400" dirty="0"/>
              <a:t>  Interlacing Effect with Progressive</a:t>
            </a:r>
          </a:p>
          <a:p>
            <a:pPr lvl="1">
              <a:buFontTx/>
              <a:buChar char="•"/>
            </a:pPr>
            <a:r>
              <a:rPr lang="en-US" sz="1400" dirty="0"/>
              <a:t>  Display low resolution image first</a:t>
            </a:r>
          </a:p>
          <a:p>
            <a:pPr lvl="1">
              <a:buFontTx/>
              <a:buChar char="•"/>
            </a:pPr>
            <a:r>
              <a:rPr lang="en-US" sz="1400" dirty="0"/>
              <a:t>  Followed by higher resolution</a:t>
            </a:r>
          </a:p>
          <a:p>
            <a:pPr lvl="1">
              <a:buFontTx/>
              <a:buChar char="•"/>
            </a:pPr>
            <a:r>
              <a:rPr lang="en-US" sz="1400" dirty="0"/>
              <a:t>  Fills in details</a:t>
            </a:r>
          </a:p>
          <a:p>
            <a:pPr lvl="1">
              <a:buFontTx/>
              <a:buChar char="•"/>
            </a:pPr>
            <a:r>
              <a:rPr lang="en-US" sz="1400" dirty="0"/>
              <a:t>  Ends with highest quality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932FE4-DD3A-4BBC-9C32-DA09A0C39B12}" type="slidenum">
              <a:rPr lang="en-US"/>
              <a:pPr/>
              <a:t>7</a:t>
            </a:fld>
            <a:endParaRPr lang="en-US"/>
          </a:p>
        </p:txBody>
      </p:sp>
      <p:sp>
        <p:nvSpPr>
          <p:cNvPr id="35842" name="Rectangle 1026"/>
          <p:cNvSpPr>
            <a:spLocks noChangeArrowheads="1" noTextEdit="1"/>
          </p:cNvSpPr>
          <p:nvPr>
            <p:ph type="sldImg"/>
          </p:nvPr>
        </p:nvSpPr>
        <p:spPr bwMode="auto">
          <a:xfrm>
            <a:off x="1195945" y="730332"/>
            <a:ext cx="4484796" cy="337797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1027"/>
          <p:cNvSpPr>
            <a:spLocks noChangeArrowheads="1"/>
          </p:cNvSpPr>
          <p:nvPr>
            <p:ph type="body" idx="1"/>
          </p:nvPr>
        </p:nvSpPr>
        <p:spPr bwMode="auto">
          <a:xfrm>
            <a:off x="348818" y="4381989"/>
            <a:ext cx="6264699" cy="410831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107284" tIns="53642" rIns="107284" bIns="53642"/>
          <a:lstStyle/>
          <a:p>
            <a:pPr>
              <a:buFontTx/>
              <a:buChar char="•"/>
            </a:pPr>
            <a:r>
              <a:rPr lang="en-US" sz="2000" dirty="0"/>
              <a:t>  Uses Lossless Compression</a:t>
            </a:r>
          </a:p>
          <a:p>
            <a:pPr lvl="1">
              <a:buFontTx/>
              <a:buChar char="•"/>
            </a:pPr>
            <a:r>
              <a:rPr lang="en-US" sz="2000" dirty="0"/>
              <a:t>  Never discards any info about original file</a:t>
            </a:r>
          </a:p>
          <a:p>
            <a:pPr>
              <a:buFontTx/>
              <a:buChar char="•"/>
            </a:pPr>
            <a:endParaRPr lang="en-US" sz="2000" dirty="0"/>
          </a:p>
          <a:p>
            <a:pPr>
              <a:buFontTx/>
              <a:buChar char="•"/>
            </a:pPr>
            <a:r>
              <a:rPr lang="en-US" sz="2000" dirty="0"/>
              <a:t>  Interlacing</a:t>
            </a:r>
          </a:p>
          <a:p>
            <a:pPr lvl="1">
              <a:buFontTx/>
              <a:buChar char="•"/>
            </a:pPr>
            <a:r>
              <a:rPr lang="en-US" sz="2000" dirty="0"/>
              <a:t>  Display low resolution image</a:t>
            </a:r>
          </a:p>
          <a:p>
            <a:pPr lvl="1">
              <a:buFontTx/>
              <a:buChar char="•"/>
            </a:pPr>
            <a:r>
              <a:rPr lang="en-US" sz="2000" dirty="0"/>
              <a:t>  Followed by higher resolution</a:t>
            </a:r>
          </a:p>
          <a:p>
            <a:pPr lvl="1">
              <a:buFontTx/>
              <a:buChar char="•"/>
            </a:pPr>
            <a:r>
              <a:rPr lang="en-US" sz="2000" dirty="0"/>
              <a:t>  Ending with highest quality</a:t>
            </a:r>
          </a:p>
          <a:p>
            <a:pPr lvl="2">
              <a:buFontTx/>
              <a:buChar char="•"/>
            </a:pPr>
            <a:endParaRPr lang="en-US" sz="20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89616C-74FE-43A0-A3C6-725ED36BB5AF}" type="slidenum">
              <a:rPr lang="en-US"/>
              <a:pPr/>
              <a:t>8</a:t>
            </a:fld>
            <a:endParaRPr lang="en-US"/>
          </a:p>
        </p:txBody>
      </p:sp>
      <p:sp>
        <p:nvSpPr>
          <p:cNvPr id="3789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95945" y="730332"/>
            <a:ext cx="4484796" cy="337797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400188-638D-494B-A08A-E717FCB8517C}" type="slidenum">
              <a:rPr lang="en-US"/>
              <a:pPr/>
              <a:t>9</a:t>
            </a:fld>
            <a:endParaRPr lang="en-US"/>
          </a:p>
        </p:txBody>
      </p:sp>
      <p:sp>
        <p:nvSpPr>
          <p:cNvPr id="4198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95945" y="730332"/>
            <a:ext cx="4484796" cy="337797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34465" y="5476704"/>
            <a:ext cx="5917439" cy="410831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107284" tIns="53642" rIns="107284" bIns="53642"/>
          <a:lstStyle/>
          <a:p>
            <a:endParaRPr lang="en-US" sz="24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4A36B-A60D-42E3-AF76-797C383C2C06}" type="slidenum">
              <a:rPr lang="en-US"/>
              <a:pPr/>
              <a:t>10</a:t>
            </a:fld>
            <a:endParaRPr lang="en-US"/>
          </a:p>
        </p:txBody>
      </p:sp>
      <p:sp>
        <p:nvSpPr>
          <p:cNvPr id="4403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95945" y="730332"/>
            <a:ext cx="4484796" cy="337797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34465" y="5476704"/>
            <a:ext cx="5917439" cy="410831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107284" tIns="53642" rIns="107284" bIns="53642"/>
          <a:lstStyle/>
          <a:p>
            <a:endParaRPr lang="en-US" sz="24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468DE-6F83-4BB2-9DE1-C0B28072B92D}" type="slidenum">
              <a:rPr lang="en-US"/>
              <a:pPr/>
              <a:t>11</a:t>
            </a:fld>
            <a:endParaRPr lang="en-US"/>
          </a:p>
        </p:txBody>
      </p:sp>
      <p:sp>
        <p:nvSpPr>
          <p:cNvPr id="2037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Switch from pp to screen – everyone open it up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760F-D4DC-4DCC-BE84-06A6206C201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95E1-E083-4689-B8C5-0A9CA4EB7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760F-D4DC-4DCC-BE84-06A6206C201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95E1-E083-4689-B8C5-0A9CA4EB7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760F-D4DC-4DCC-BE84-06A6206C201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95E1-E083-4689-B8C5-0A9CA4EB7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760F-D4DC-4DCC-BE84-06A6206C201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95E1-E083-4689-B8C5-0A9CA4EB7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760F-D4DC-4DCC-BE84-06A6206C201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95E1-E083-4689-B8C5-0A9CA4EB7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760F-D4DC-4DCC-BE84-06A6206C201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95E1-E083-4689-B8C5-0A9CA4EB7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760F-D4DC-4DCC-BE84-06A6206C201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95E1-E083-4689-B8C5-0A9CA4EB7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760F-D4DC-4DCC-BE84-06A6206C201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95E1-E083-4689-B8C5-0A9CA4EB7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760F-D4DC-4DCC-BE84-06A6206C201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95E1-E083-4689-B8C5-0A9CA4EB7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760F-D4DC-4DCC-BE84-06A6206C201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95E1-E083-4689-B8C5-0A9CA4EB7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760F-D4DC-4DCC-BE84-06A6206C201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95E1-E083-4689-B8C5-0A9CA4EB7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F760F-D4DC-4DCC-BE84-06A6206C201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195E1-E083-4689-B8C5-0A9CA4EB73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3429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Photoshop </a:t>
            </a:r>
            <a:r>
              <a:rPr lang="en-US" sz="4000" dirty="0"/>
              <a:t>was created in 1988 by Thomas and John Knoll. Since then, it has become the </a:t>
            </a:r>
            <a:r>
              <a:rPr lang="en-US" sz="4000" i="1" dirty="0"/>
              <a:t>de facto</a:t>
            </a:r>
            <a:r>
              <a:rPr lang="en-US" sz="4000" dirty="0"/>
              <a:t> industry standard in raster graphics editing, such that the word "</a:t>
            </a:r>
            <a:r>
              <a:rPr lang="en-US" sz="4000" dirty="0" err="1" smtClean="0"/>
              <a:t>photoshop</a:t>
            </a:r>
            <a:r>
              <a:rPr lang="en-US" sz="4000" dirty="0" smtClean="0"/>
              <a:t>”.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81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History of Photoshop 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GIF vs PNG</a:t>
            </a:r>
          </a:p>
        </p:txBody>
      </p:sp>
      <p:sp>
        <p:nvSpPr>
          <p:cNvPr id="43011" name="Line 3"/>
          <p:cNvSpPr>
            <a:spLocks noChangeShapeType="1"/>
          </p:cNvSpPr>
          <p:nvPr/>
        </p:nvSpPr>
        <p:spPr bwMode="auto">
          <a:xfrm>
            <a:off x="457200" y="1752600"/>
            <a:ext cx="8229600" cy="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581400" y="3429000"/>
            <a:ext cx="22860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chemeClr val="bg1"/>
                </a:solidFill>
              </a:rPr>
              <a:t>Comparison of JPEG and PNG</a:t>
            </a:r>
          </a:p>
        </p:txBody>
      </p:sp>
      <p:pic>
        <p:nvPicPr>
          <p:cNvPr id="43013" name="Picture 5" descr="U:\vlw3\Photoshop Series\Photoshop Series\Images for the Web\Screen Captures\Dave Stong's PNG Images 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286000"/>
            <a:ext cx="6781800" cy="2905125"/>
          </a:xfrm>
          <a:prstGeom prst="rect">
            <a:avLst/>
          </a:prstGeom>
          <a:noFill/>
        </p:spPr>
      </p:pic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219200" y="5334000"/>
            <a:ext cx="312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10.8K PNG-8 with 64 colors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5334000" y="5334000"/>
            <a:ext cx="297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9.5K GIF with 64 colors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3115F-7806-4825-80B6-B60E844EED5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Photoshop workspace</a:t>
            </a:r>
          </a:p>
        </p:txBody>
      </p:sp>
      <p:pic>
        <p:nvPicPr>
          <p:cNvPr id="72707" name="Picture 3" descr="wholescree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020888"/>
            <a:ext cx="6400800" cy="4606925"/>
          </a:xfrm>
          <a:prstGeom prst="rect">
            <a:avLst/>
          </a:prstGeom>
          <a:noFill/>
        </p:spPr>
      </p:pic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2743200" y="5867400"/>
            <a:ext cx="83820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image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4572000" y="1447800"/>
            <a:ext cx="190500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Options palette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990600" y="3962400"/>
            <a:ext cx="990600" cy="1827213"/>
            <a:chOff x="384" y="2496"/>
            <a:chExt cx="624" cy="1151"/>
          </a:xfrm>
        </p:grpSpPr>
        <p:sp>
          <p:nvSpPr>
            <p:cNvPr id="72708" name="Text Box 4"/>
            <p:cNvSpPr txBox="1">
              <a:spLocks noChangeArrowheads="1"/>
            </p:cNvSpPr>
            <p:nvPr/>
          </p:nvSpPr>
          <p:spPr bwMode="auto">
            <a:xfrm>
              <a:off x="384" y="3408"/>
              <a:ext cx="624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toolbox</a:t>
              </a:r>
            </a:p>
          </p:txBody>
        </p:sp>
        <p:sp>
          <p:nvSpPr>
            <p:cNvPr id="72713" name="Line 9"/>
            <p:cNvSpPr>
              <a:spLocks noChangeShapeType="1"/>
            </p:cNvSpPr>
            <p:nvPr/>
          </p:nvSpPr>
          <p:spPr bwMode="auto">
            <a:xfrm flipH="1" flipV="1">
              <a:off x="480" y="2496"/>
              <a:ext cx="24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714" name="Line 10"/>
          <p:cNvSpPr>
            <a:spLocks noChangeShapeType="1"/>
          </p:cNvSpPr>
          <p:nvPr/>
        </p:nvSpPr>
        <p:spPr bwMode="auto">
          <a:xfrm flipV="1">
            <a:off x="3124200" y="5410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715" name="Line 11"/>
          <p:cNvSpPr>
            <a:spLocks noChangeShapeType="1"/>
          </p:cNvSpPr>
          <p:nvPr/>
        </p:nvSpPr>
        <p:spPr bwMode="auto">
          <a:xfrm flipH="1">
            <a:off x="4419600" y="18288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477000" y="2743200"/>
            <a:ext cx="2514600" cy="762000"/>
            <a:chOff x="3936" y="1728"/>
            <a:chExt cx="1584" cy="480"/>
          </a:xfrm>
        </p:grpSpPr>
        <p:sp>
          <p:nvSpPr>
            <p:cNvPr id="72711" name="Text Box 7"/>
            <p:cNvSpPr txBox="1">
              <a:spLocks noChangeArrowheads="1"/>
            </p:cNvSpPr>
            <p:nvPr/>
          </p:nvSpPr>
          <p:spPr bwMode="auto">
            <a:xfrm>
              <a:off x="4416" y="1728"/>
              <a:ext cx="1104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History palette</a:t>
              </a:r>
            </a:p>
          </p:txBody>
        </p:sp>
        <p:sp>
          <p:nvSpPr>
            <p:cNvPr id="72716" name="Line 12"/>
            <p:cNvSpPr>
              <a:spLocks noChangeShapeType="1"/>
            </p:cNvSpPr>
            <p:nvPr/>
          </p:nvSpPr>
          <p:spPr bwMode="auto">
            <a:xfrm flipH="1">
              <a:off x="3936" y="1872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324600" y="5029200"/>
            <a:ext cx="2743200" cy="914400"/>
            <a:chOff x="3840" y="3168"/>
            <a:chExt cx="1728" cy="576"/>
          </a:xfrm>
        </p:grpSpPr>
        <p:sp>
          <p:nvSpPr>
            <p:cNvPr id="72712" name="Text Box 8"/>
            <p:cNvSpPr txBox="1">
              <a:spLocks noChangeArrowheads="1"/>
            </p:cNvSpPr>
            <p:nvPr/>
          </p:nvSpPr>
          <p:spPr bwMode="auto">
            <a:xfrm>
              <a:off x="4464" y="3168"/>
              <a:ext cx="1104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Layers palette</a:t>
              </a:r>
            </a:p>
          </p:txBody>
        </p:sp>
        <p:sp>
          <p:nvSpPr>
            <p:cNvPr id="72717" name="Line 13"/>
            <p:cNvSpPr>
              <a:spLocks noChangeShapeType="1"/>
            </p:cNvSpPr>
            <p:nvPr/>
          </p:nvSpPr>
          <p:spPr bwMode="auto">
            <a:xfrm flipH="1">
              <a:off x="3840" y="3264"/>
              <a:ext cx="62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Photoshop Version History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5715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CS  The </a:t>
            </a:r>
            <a:r>
              <a:rPr lang="en-US" sz="2800" dirty="0"/>
              <a:t>first Photoshop CS was commercially released in October 2003 as the eighth major version of </a:t>
            </a:r>
            <a:r>
              <a:rPr lang="en-US" sz="2800" dirty="0" smtClean="0"/>
              <a:t>Photoshop.</a:t>
            </a:r>
          </a:p>
          <a:p>
            <a:r>
              <a:rPr lang="en-US" sz="2800" dirty="0"/>
              <a:t>Photoshop CS2, released in May 2005</a:t>
            </a:r>
            <a:r>
              <a:rPr lang="en-US" sz="2800" dirty="0" smtClean="0"/>
              <a:t>,</a:t>
            </a:r>
          </a:p>
          <a:p>
            <a:r>
              <a:rPr lang="en-US" sz="2800" dirty="0"/>
              <a:t>CS3 </a:t>
            </a:r>
            <a:r>
              <a:rPr lang="en-US" sz="2800" dirty="0" smtClean="0"/>
              <a:t>released </a:t>
            </a:r>
            <a:r>
              <a:rPr lang="en-US" sz="2800" dirty="0"/>
              <a:t>in April </a:t>
            </a:r>
            <a:r>
              <a:rPr lang="en-US" sz="2800" dirty="0" smtClean="0"/>
              <a:t>2007</a:t>
            </a:r>
          </a:p>
          <a:p>
            <a:r>
              <a:rPr lang="en-US" sz="2800" dirty="0"/>
              <a:t>CS4 </a:t>
            </a:r>
            <a:r>
              <a:rPr lang="en-US" sz="2800" dirty="0" smtClean="0"/>
              <a:t>released </a:t>
            </a:r>
            <a:r>
              <a:rPr lang="en-US" sz="2800" dirty="0"/>
              <a:t>on 15 October </a:t>
            </a:r>
            <a:r>
              <a:rPr lang="en-US" sz="2800" dirty="0" smtClean="0"/>
              <a:t>2008.</a:t>
            </a:r>
          </a:p>
          <a:p>
            <a:r>
              <a:rPr lang="en-US" sz="2800" dirty="0"/>
              <a:t>Photoshop CS5 was launched on 12 April </a:t>
            </a:r>
            <a:r>
              <a:rPr lang="en-US" sz="2800" dirty="0" smtClean="0"/>
              <a:t>2010.</a:t>
            </a:r>
          </a:p>
          <a:p>
            <a:r>
              <a:rPr lang="en-US" sz="2800" dirty="0"/>
              <a:t>Photoshop CS6, released in May </a:t>
            </a:r>
            <a:r>
              <a:rPr lang="en-US" sz="2800" dirty="0" smtClean="0"/>
              <a:t>2012.</a:t>
            </a:r>
          </a:p>
          <a:p>
            <a:r>
              <a:rPr lang="en-US" sz="2800" dirty="0"/>
              <a:t>Photoshop CC </a:t>
            </a:r>
            <a:r>
              <a:rPr lang="en-US" sz="2800" dirty="0" smtClean="0"/>
              <a:t>was </a:t>
            </a:r>
            <a:r>
              <a:rPr lang="en-US" sz="2800" dirty="0"/>
              <a:t>launched on 18 June 2013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Photoshop CC 2014 </a:t>
            </a:r>
            <a:r>
              <a:rPr lang="en-US" sz="2800" dirty="0" smtClean="0"/>
              <a:t> </a:t>
            </a:r>
            <a:r>
              <a:rPr lang="en-US" sz="2800" dirty="0"/>
              <a:t>was released on 18 June </a:t>
            </a:r>
            <a:r>
              <a:rPr lang="en-US" sz="2800" dirty="0" smtClean="0"/>
              <a:t>2014</a:t>
            </a:r>
          </a:p>
          <a:p>
            <a:r>
              <a:rPr lang="en-US" sz="2800" dirty="0" smtClean="0"/>
              <a:t>Photoshop </a:t>
            </a:r>
            <a:r>
              <a:rPr lang="en-US" sz="2800" dirty="0"/>
              <a:t>CC 2015 was released on 15 June 2015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What is Photoshop?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458200" cy="4572000"/>
          </a:xfrm>
        </p:spPr>
        <p:txBody>
          <a:bodyPr/>
          <a:lstStyle/>
          <a:p>
            <a:pPr>
              <a:lnSpc>
                <a:spcPct val="75000"/>
              </a:lnSpc>
              <a:buFontTx/>
              <a:buNone/>
            </a:pPr>
            <a:r>
              <a:rPr lang="en-US" sz="3600">
                <a:solidFill>
                  <a:schemeClr val="accent2"/>
                </a:solidFill>
              </a:rPr>
              <a:t>Photo retouching, image editing, and color 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3600">
                <a:solidFill>
                  <a:schemeClr val="accent2"/>
                </a:solidFill>
              </a:rPr>
              <a:t>painting program; graphic design tool</a:t>
            </a:r>
          </a:p>
          <a:p>
            <a:pPr>
              <a:lnSpc>
                <a:spcPct val="75000"/>
              </a:lnSpc>
              <a:buFontTx/>
              <a:buNone/>
            </a:pPr>
            <a:endParaRPr lang="en-US" sz="3600">
              <a:solidFill>
                <a:schemeClr val="accent2"/>
              </a:solidFill>
            </a:endParaRPr>
          </a:p>
          <a:p>
            <a:pPr>
              <a:lnSpc>
                <a:spcPct val="75000"/>
              </a:lnSpc>
            </a:pPr>
            <a:r>
              <a:rPr lang="en-US" sz="2800">
                <a:solidFill>
                  <a:schemeClr val="accent2"/>
                </a:solidFill>
              </a:rPr>
              <a:t>Create high-quality digital images</a:t>
            </a:r>
          </a:p>
          <a:p>
            <a:pPr>
              <a:lnSpc>
                <a:spcPct val="75000"/>
              </a:lnSpc>
            </a:pPr>
            <a:r>
              <a:rPr lang="en-US" sz="2800">
                <a:solidFill>
                  <a:schemeClr val="accent2"/>
                </a:solidFill>
              </a:rPr>
              <a:t>Tools &amp; special effects capabilities</a:t>
            </a:r>
          </a:p>
          <a:p>
            <a:pPr>
              <a:lnSpc>
                <a:spcPct val="75000"/>
              </a:lnSpc>
            </a:pPr>
            <a:r>
              <a:rPr lang="en-US" sz="2800">
                <a:solidFill>
                  <a:schemeClr val="accent2"/>
                </a:solidFill>
              </a:rPr>
              <a:t>Manipulate scanned images, slides, &amp; original artwork</a:t>
            </a:r>
          </a:p>
          <a:p>
            <a:pPr>
              <a:lnSpc>
                <a:spcPct val="75000"/>
              </a:lnSpc>
            </a:pPr>
            <a:r>
              <a:rPr lang="en-US" sz="2800">
                <a:solidFill>
                  <a:schemeClr val="accent2"/>
                </a:solidFill>
              </a:rPr>
              <a:t>Isolate parts of an image for experimentation &amp; individual editing</a:t>
            </a:r>
          </a:p>
          <a:p>
            <a:pPr>
              <a:lnSpc>
                <a:spcPct val="75000"/>
              </a:lnSpc>
            </a:pPr>
            <a:r>
              <a:rPr lang="en-US" sz="2800">
                <a:solidFill>
                  <a:schemeClr val="accent2"/>
                </a:solidFill>
              </a:rPr>
              <a:t>And lots more…..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457200" y="1600200"/>
            <a:ext cx="8229600" cy="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accent2"/>
                </a:solidFill>
              </a:rPr>
              <a:t>Uses of Photoshop</a:t>
            </a:r>
            <a:br>
              <a:rPr lang="en-US">
                <a:solidFill>
                  <a:schemeClr val="accent2"/>
                </a:solidFill>
              </a:rPr>
            </a:b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chemeClr val="accent2"/>
                </a:solidFill>
              </a:rPr>
              <a:t>Art (line drawings, charcoal, color original)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accent2"/>
                </a:solidFill>
              </a:rPr>
              <a:t>Photographic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accent2"/>
                </a:solidFill>
              </a:rPr>
              <a:t>Restoration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accent2"/>
                </a:solidFill>
              </a:rPr>
              <a:t>WWW (GIFS, JPEGS, etc.)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accent2"/>
                </a:solidFill>
              </a:rPr>
              <a:t>Montage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accent2"/>
                </a:solidFill>
              </a:rPr>
              <a:t>Halftones, Duotones, Tritones, Quadtones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accent2"/>
                </a:solidFill>
              </a:rPr>
              <a:t>Color Separations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accent2"/>
                </a:solidFill>
              </a:rPr>
              <a:t>Posterizations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accent2"/>
                </a:solidFill>
              </a:rPr>
              <a:t>Special Effects</a:t>
            </a: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457200" y="1524000"/>
            <a:ext cx="8229600" cy="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File Formats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305800" cy="4114800"/>
          </a:xfrm>
        </p:spPr>
        <p:txBody>
          <a:bodyPr/>
          <a:lstStyle/>
          <a:p>
            <a:r>
              <a:rPr lang="en-US" sz="3600">
                <a:solidFill>
                  <a:schemeClr val="accent2"/>
                </a:solidFill>
              </a:rPr>
              <a:t>JPEG – Joint Photographic Experts Group</a:t>
            </a:r>
          </a:p>
          <a:p>
            <a:r>
              <a:rPr lang="en-US" sz="3600">
                <a:solidFill>
                  <a:schemeClr val="accent2"/>
                </a:solidFill>
              </a:rPr>
              <a:t>GIF – Graphics Interchange Format</a:t>
            </a:r>
          </a:p>
          <a:p>
            <a:r>
              <a:rPr lang="en-US" sz="3600">
                <a:solidFill>
                  <a:schemeClr val="accent2"/>
                </a:solidFill>
              </a:rPr>
              <a:t>PNG – Portable Network Graphics</a:t>
            </a: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457200" y="1600200"/>
            <a:ext cx="8229600" cy="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JPEG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Best for photos or continuous tone, full-color images</a:t>
            </a:r>
          </a:p>
          <a:p>
            <a:r>
              <a:rPr lang="en-US">
                <a:solidFill>
                  <a:schemeClr val="accent2"/>
                </a:solidFill>
              </a:rPr>
              <a:t>Uses 16 million colors</a:t>
            </a:r>
          </a:p>
          <a:p>
            <a:r>
              <a:rPr lang="en-US">
                <a:solidFill>
                  <a:schemeClr val="accent2"/>
                </a:solidFill>
              </a:rPr>
              <a:t>Browsers use reasonable approximations</a:t>
            </a:r>
          </a:p>
          <a:p>
            <a:r>
              <a:rPr lang="en-US">
                <a:solidFill>
                  <a:schemeClr val="accent2"/>
                </a:solidFill>
              </a:rPr>
              <a:t>Work in RGB mode</a:t>
            </a:r>
          </a:p>
          <a:p>
            <a:r>
              <a:rPr lang="en-US">
                <a:solidFill>
                  <a:schemeClr val="accent2"/>
                </a:solidFill>
              </a:rPr>
              <a:t>Uses lossy compression</a:t>
            </a:r>
          </a:p>
          <a:p>
            <a:r>
              <a:rPr lang="en-US">
                <a:solidFill>
                  <a:schemeClr val="accent2"/>
                </a:solidFill>
              </a:rPr>
              <a:t>Saving (Standard, Optimized, Progressive)</a:t>
            </a:r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457200" y="1676400"/>
            <a:ext cx="8229600" cy="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GIF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Best for solid color images (buttons, logos)</a:t>
            </a:r>
          </a:p>
          <a:p>
            <a:r>
              <a:rPr lang="en-US">
                <a:solidFill>
                  <a:schemeClr val="accent2"/>
                </a:solidFill>
              </a:rPr>
              <a:t>Uses 256 colors</a:t>
            </a:r>
          </a:p>
          <a:p>
            <a:r>
              <a:rPr lang="en-US">
                <a:solidFill>
                  <a:schemeClr val="accent2"/>
                </a:solidFill>
              </a:rPr>
              <a:t>Browsers uses 216 colors</a:t>
            </a:r>
          </a:p>
          <a:p>
            <a:r>
              <a:rPr lang="en-US">
                <a:solidFill>
                  <a:schemeClr val="accent2"/>
                </a:solidFill>
              </a:rPr>
              <a:t>Work in Indexed mode</a:t>
            </a:r>
          </a:p>
          <a:p>
            <a:r>
              <a:rPr lang="en-US">
                <a:solidFill>
                  <a:schemeClr val="accent2"/>
                </a:solidFill>
              </a:rPr>
              <a:t>Good compression</a:t>
            </a:r>
          </a:p>
          <a:p>
            <a:r>
              <a:rPr lang="en-US">
                <a:solidFill>
                  <a:schemeClr val="accent2"/>
                </a:solidFill>
              </a:rPr>
              <a:t>Interlaced</a:t>
            </a: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457200" y="1676400"/>
            <a:ext cx="8229600" cy="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PNG (8-bit)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accent2"/>
                </a:solidFill>
              </a:rPr>
              <a:t>Best for line art (logos)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accent2"/>
                </a:solidFill>
              </a:rPr>
              <a:t>Compresses solid areas of color well and maintains sharp detail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accent2"/>
                </a:solidFill>
              </a:rPr>
              <a:t>Generally, has better compression than GIF (10-30% smaller)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accent2"/>
                </a:solidFill>
              </a:rPr>
              <a:t>If considering saving as GIF, also consider saving as PNG (8-bit)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accent2"/>
                </a:solidFill>
              </a:rPr>
              <a:t>Not supported by older browsers</a:t>
            </a:r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457200" y="1676400"/>
            <a:ext cx="8229600" cy="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JPEG vs PNG</a:t>
            </a:r>
          </a:p>
        </p:txBody>
      </p:sp>
      <p:sp>
        <p:nvSpPr>
          <p:cNvPr id="40963" name="Line 3"/>
          <p:cNvSpPr>
            <a:spLocks noChangeShapeType="1"/>
          </p:cNvSpPr>
          <p:nvPr/>
        </p:nvSpPr>
        <p:spPr bwMode="auto">
          <a:xfrm>
            <a:off x="457200" y="1752600"/>
            <a:ext cx="8229600" cy="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581400" y="3429000"/>
            <a:ext cx="22860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chemeClr val="bg1"/>
                </a:solidFill>
              </a:rPr>
              <a:t>Comparison of JPEG and PNG</a:t>
            </a:r>
          </a:p>
        </p:txBody>
      </p:sp>
      <p:pic>
        <p:nvPicPr>
          <p:cNvPr id="40965" name="Picture 5" descr="U:\vlw3\Photoshop Series\Photoshop Series\Images for the Web\Screen Captures\Dave Stong's PNG 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2057400"/>
            <a:ext cx="5181600" cy="3676650"/>
          </a:xfrm>
          <a:prstGeom prst="rect">
            <a:avLst/>
          </a:prstGeom>
          <a:noFill/>
        </p:spPr>
      </p:pic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2743200" y="58674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68K PNG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5334000" y="58674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31K JPG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513</Words>
  <Application>Microsoft Office PowerPoint</Application>
  <PresentationFormat>On-screen Show (4:3)</PresentationFormat>
  <Paragraphs>108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Photoshop Version History</vt:lpstr>
      <vt:lpstr>What is Photoshop?</vt:lpstr>
      <vt:lpstr>Uses of Photoshop </vt:lpstr>
      <vt:lpstr>File Formats</vt:lpstr>
      <vt:lpstr>JPEG</vt:lpstr>
      <vt:lpstr>GIF</vt:lpstr>
      <vt:lpstr>PNG (8-bit)</vt:lpstr>
      <vt:lpstr>JPEG vs PNG</vt:lpstr>
      <vt:lpstr>GIF vs PNG</vt:lpstr>
      <vt:lpstr>The Photoshop workspace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Photoshop?</dc:title>
  <dc:creator>fariq</dc:creator>
  <cp:lastModifiedBy>fariq</cp:lastModifiedBy>
  <cp:revision>8</cp:revision>
  <dcterms:created xsi:type="dcterms:W3CDTF">2015-11-01T07:48:23Z</dcterms:created>
  <dcterms:modified xsi:type="dcterms:W3CDTF">2015-11-01T09:42:44Z</dcterms:modified>
</cp:coreProperties>
</file>