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3" r:id="rId20"/>
    <p:sldId id="281" r:id="rId21"/>
    <p:sldId id="274" r:id="rId22"/>
    <p:sldId id="275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Play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h9ACDuiEWgtd6z8TVFnfEhNXum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535"/>
    <a:srgbClr val="00A09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bb2dbf817_5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1bb2dbf817_5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21bb2dbf817_5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bb2dbf817_5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bb2dbf817_5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1bb2dbf817_5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bb2dbf817_5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1bb2dbf817_5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bb2dbf817_5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1bb2dbf817_5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1bb2dbf817_5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21bb2dbf817_5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1bb2dbf817_5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21bb2dbf817_5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9444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1bb2dbf817_5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21bb2dbf817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146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1bb2dbf817_5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21bb2dbf817_5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0785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499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7698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3823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bb2dbf817_5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1bb2dbf817_5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1bb2dbf817_5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bb2dbf817_5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bb2dbf817_5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1bb2dbf817_5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6" name="Google Shape;106;p3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2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1" name="Google Shape;121;p3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35" name="Google Shape;135;p3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49" name="Google Shape;149;p36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0" name="Google Shape;150;p36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7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7" name="Google Shape;157;p37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58" name="Google Shape;158;p37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65" name="Google Shape;165;p3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9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ctrTitle"/>
          </p:nvPr>
        </p:nvSpPr>
        <p:spPr>
          <a:xfrm>
            <a:off x="1189585" y="1513114"/>
            <a:ext cx="98127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ct val="100000"/>
              <a:buFont typeface="Play"/>
              <a:buNone/>
            </a:pPr>
            <a:r>
              <a:rPr lang="en-US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Exploring the Influence of Opinion Dynamics on Infectious Disease Spread</a:t>
            </a:r>
            <a:endParaRPr sz="4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Google Shape;181;p1"/>
          <p:cNvSpPr txBox="1">
            <a:spLocks noGrp="1"/>
          </p:cNvSpPr>
          <p:nvPr>
            <p:ph type="subTitle" idx="1"/>
          </p:nvPr>
        </p:nvSpPr>
        <p:spPr>
          <a:xfrm>
            <a:off x="1523999" y="2362613"/>
            <a:ext cx="9144000" cy="3999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090"/>
              </a:buClr>
              <a:buSzPts val="2400"/>
              <a:buNone/>
            </a:pPr>
            <a:r>
              <a:rPr lang="en-US" b="1" dirty="0">
                <a:solidFill>
                  <a:srgbClr val="C925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Mathematical Modeling, Simulation and Optimization</a:t>
            </a:r>
            <a:endParaRPr b="1" dirty="0">
              <a:solidFill>
                <a:srgbClr val="C9253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090"/>
              </a:buClr>
              <a:buSzPts val="2400"/>
              <a:buNone/>
            </a:pPr>
            <a:r>
              <a:rPr lang="en-US" b="1" dirty="0">
                <a:solidFill>
                  <a:srgbClr val="C925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 of Koblenz</a:t>
            </a:r>
            <a:endParaRPr b="1" dirty="0">
              <a:solidFill>
                <a:srgbClr val="C9253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By: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Mohd Kashif Ansari (223201222)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Amirhossein </a:t>
            </a:r>
            <a:r>
              <a:rPr lang="en-US" sz="1600" dirty="0" err="1">
                <a:latin typeface="Open Sans"/>
                <a:ea typeface="Open Sans"/>
                <a:cs typeface="Open Sans"/>
                <a:sym typeface="Open Sans"/>
              </a:rPr>
              <a:t>Baharilashkari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1600" dirty="0"/>
              <a:t>(220201606)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M </a:t>
            </a:r>
            <a:r>
              <a:rPr lang="en-US" sz="1600" dirty="0" err="1">
                <a:latin typeface="Open Sans"/>
                <a:ea typeface="Open Sans"/>
                <a:cs typeface="Open Sans"/>
                <a:sym typeface="Open Sans"/>
              </a:rPr>
              <a:t>Rashedul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latin typeface="Open Sans"/>
                <a:ea typeface="Open Sans"/>
                <a:cs typeface="Open Sans"/>
                <a:sym typeface="Open Sans"/>
              </a:rPr>
              <a:t>Hasnat</a:t>
            </a:r>
            <a:r>
              <a:rPr lang="en-US" sz="1600" dirty="0"/>
              <a:t>  (220202415)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 err="1">
                <a:latin typeface="Open Sans"/>
                <a:ea typeface="Open Sans"/>
                <a:cs typeface="Open Sans"/>
                <a:sym typeface="Open Sans"/>
              </a:rPr>
              <a:t>Sidhant</a:t>
            </a:r>
            <a:r>
              <a:rPr lang="en-US" sz="1600" dirty="0">
                <a:latin typeface="Open Sans"/>
                <a:ea typeface="Open Sans"/>
                <a:cs typeface="Open Sans"/>
                <a:sym typeface="Open Sans"/>
              </a:rPr>
              <a:t> Makin </a:t>
            </a:r>
            <a:r>
              <a:rPr lang="en-US" sz="1600" dirty="0"/>
              <a:t>(222202551)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Supervised By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dirty="0"/>
              <a:t>Dr. </a:t>
            </a:r>
            <a:r>
              <a:rPr lang="en-US" sz="1600" dirty="0" err="1"/>
              <a:t>Radomir</a:t>
            </a:r>
            <a:r>
              <a:rPr lang="en-US" sz="1600" dirty="0"/>
              <a:t> </a:t>
            </a:r>
            <a:r>
              <a:rPr lang="en-US" sz="1600" dirty="0" err="1"/>
              <a:t>Pestow</a:t>
            </a:r>
            <a:endParaRPr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E951F-A66A-E741-0F67-B84007378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C92535"/>
                </a:solidFill>
              </a:rPr>
              <a:t>System of Equations</a:t>
            </a:r>
            <a:endParaRPr/>
          </a:p>
        </p:txBody>
      </p:sp>
      <p:sp>
        <p:nvSpPr>
          <p:cNvPr id="278" name="Google Shape;278;p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22/07/2024</a:t>
            </a:r>
            <a:endParaRPr dirty="0"/>
          </a:p>
        </p:txBody>
      </p:sp>
      <p:sp>
        <p:nvSpPr>
          <p:cNvPr id="5" name="Google Shape;189;p2">
            <a:extLst>
              <a:ext uri="{FF2B5EF4-FFF2-40B4-BE49-F238E27FC236}">
                <a16:creationId xmlns:a16="http://schemas.microsoft.com/office/drawing/2014/main" id="{E580229A-B46F-B257-88C2-F8031AB38A2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82" name="Google Shape;28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275" y="2423200"/>
            <a:ext cx="10512699" cy="2330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8"/>
          <p:cNvSpPr txBox="1"/>
          <p:nvPr/>
        </p:nvSpPr>
        <p:spPr>
          <a:xfrm>
            <a:off x="1138700" y="1752200"/>
            <a:ext cx="919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Transition Matrix yields the following System of Equations (For Opinion 0 &amp; 1):</a:t>
            </a:r>
            <a:endParaRPr sz="2000" b="1" dirty="0">
              <a:solidFill>
                <a:srgbClr val="C92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53ECD-EC19-C6E1-E017-B7728BD0EA95}"/>
              </a:ext>
            </a:extLst>
          </p:cNvPr>
          <p:cNvSpPr txBox="1"/>
          <p:nvPr/>
        </p:nvSpPr>
        <p:spPr>
          <a:xfrm>
            <a:off x="2525879" y="254637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39DA4-D982-1D17-74FA-970B1B9A0C8D}"/>
              </a:ext>
            </a:extLst>
          </p:cNvPr>
          <p:cNvSpPr txBox="1"/>
          <p:nvPr/>
        </p:nvSpPr>
        <p:spPr>
          <a:xfrm>
            <a:off x="1813085" y="254637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5FA264-EA81-508C-8454-FFC8A7CBC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bb2dbf817_5_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92535"/>
                </a:solidFill>
              </a:rPr>
              <a:t>Transition Matrix For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opinions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Google Shape;278;p8">
            <a:extLst>
              <a:ext uri="{FF2B5EF4-FFF2-40B4-BE49-F238E27FC236}">
                <a16:creationId xmlns:a16="http://schemas.microsoft.com/office/drawing/2014/main" id="{19B18B11-98BA-CC40-7141-98310A4830A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22/07/2024</a:t>
            </a:r>
            <a:endParaRPr dirty="0"/>
          </a:p>
        </p:txBody>
      </p:sp>
      <p:sp>
        <p:nvSpPr>
          <p:cNvPr id="2" name="Google Shape;189;p2">
            <a:extLst>
              <a:ext uri="{FF2B5EF4-FFF2-40B4-BE49-F238E27FC236}">
                <a16:creationId xmlns:a16="http://schemas.microsoft.com/office/drawing/2014/main" id="{A0DD1B89-D806-96B9-5B13-F5445446C94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290" name="Google Shape;290;g21bb2dbf817_5_6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91" name="Google Shape;291;g21bb2dbf817_5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813603"/>
            <a:ext cx="9775224" cy="441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40083C-7E1C-281D-69F7-4331E5DC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bb2dbf817_5_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92535"/>
                </a:solidFill>
              </a:rPr>
              <a:t>System of Equations for </a:t>
            </a:r>
            <a:r>
              <a:rPr lang="en-US" sz="4000" b="1" dirty="0" err="1">
                <a:solidFill>
                  <a:schemeClr val="tx1"/>
                </a:solidFill>
              </a:rPr>
              <a:t>i</a:t>
            </a:r>
            <a:r>
              <a:rPr lang="en-US" sz="4000" b="1" dirty="0">
                <a:solidFill>
                  <a:schemeClr val="tx1"/>
                </a:solidFill>
              </a:rPr>
              <a:t> opinions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3" name="Google Shape;303;g21bb2dbf817_5_71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5" name="Google Shape;189;p2">
            <a:extLst>
              <a:ext uri="{FF2B5EF4-FFF2-40B4-BE49-F238E27FC236}">
                <a16:creationId xmlns:a16="http://schemas.microsoft.com/office/drawing/2014/main" id="{977950EE-5627-8EC7-B5E0-E77E9FB9F6F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299" name="Google Shape;299;g21bb2dbf817_5_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00" name="Google Shape;300;g21bb2dbf817_5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875" y="1966000"/>
            <a:ext cx="8381299" cy="42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21bb2dbf817_5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275" y="1897300"/>
            <a:ext cx="1756600" cy="426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095324-FC24-9544-F3A2-0EBB6710E96C}"/>
              </a:ext>
            </a:extLst>
          </p:cNvPr>
          <p:cNvSpPr txBox="1"/>
          <p:nvPr/>
        </p:nvSpPr>
        <p:spPr>
          <a:xfrm>
            <a:off x="3569580" y="180610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44CD0-FEEB-BADA-F8BC-81A7801242B6}"/>
              </a:ext>
            </a:extLst>
          </p:cNvPr>
          <p:cNvSpPr txBox="1"/>
          <p:nvPr/>
        </p:nvSpPr>
        <p:spPr>
          <a:xfrm>
            <a:off x="2426238" y="180610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51DA4C-6164-500B-2BE8-75B95EB50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92535"/>
                </a:solidFill>
              </a:rPr>
              <a:t>Results</a:t>
            </a:r>
            <a:endParaRPr dirty="0"/>
          </a:p>
        </p:txBody>
      </p:sp>
      <p:sp>
        <p:nvSpPr>
          <p:cNvPr id="310" name="Google Shape;310;p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2" name="Google Shape;189;p2">
            <a:extLst>
              <a:ext uri="{FF2B5EF4-FFF2-40B4-BE49-F238E27FC236}">
                <a16:creationId xmlns:a16="http://schemas.microsoft.com/office/drawing/2014/main" id="{157ADC25-E807-CAEB-2B63-DC4B932CB1B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312" name="Google Shape;312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15" name="Google Shape;315;p9"/>
          <p:cNvSpPr txBox="1"/>
          <p:nvPr/>
        </p:nvSpPr>
        <p:spPr>
          <a:xfrm>
            <a:off x="1138700" y="1752200"/>
            <a:ext cx="919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Dynamics of Susceptible, Infected, and Recovered of different Opinion groups</a:t>
            </a:r>
            <a:endParaRPr sz="2000" b="1" dirty="0">
              <a:solidFill>
                <a:srgbClr val="C92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9"/>
          <p:cNvSpPr txBox="1"/>
          <p:nvPr/>
        </p:nvSpPr>
        <p:spPr>
          <a:xfrm>
            <a:off x="1097279" y="5120528"/>
            <a:ext cx="10855527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Then we can observe that all opinion groups behave </a:t>
            </a:r>
            <a:r>
              <a:rPr lang="en-US" sz="20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equally</a:t>
            </a: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towards infection. resulting, the S, I, and R curves for all opinion groups overlaps each other. Which is strange, right? This happened because of </a:t>
            </a:r>
            <a:r>
              <a:rPr lang="en-US" sz="20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No Dominating Opinion </a:t>
            </a: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0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equal</a:t>
            </a: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population among all opinions (which are very trivial).</a:t>
            </a:r>
            <a:endParaRPr sz="20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16FAFA1-F897-B9F6-6D70-78465758DF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DE4B54-9A70-AE74-CC0B-EA233CD7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444" y="2232412"/>
            <a:ext cx="8081985" cy="280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7545B5-1AFE-C769-0A68-F682775ED822}"/>
              </a:ext>
            </a:extLst>
          </p:cNvPr>
          <p:cNvSpPr txBox="1"/>
          <p:nvPr/>
        </p:nvSpPr>
        <p:spPr>
          <a:xfrm>
            <a:off x="9406429" y="2028279"/>
            <a:ext cx="2717684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rgbClr val="C92535"/>
                </a:solidFill>
              </a:rPr>
              <a:t>Assumed 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 (opinions) = 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 (Population) = 1000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en-US" sz="1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= 0.7, </a:t>
            </a:r>
            <a:r>
              <a:rPr lang="en-US" sz="1400" b="1" dirty="0">
                <a:solidFill>
                  <a:srgbClr val="00A09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sz="14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b="1" dirty="0">
                <a:solidFill>
                  <a:srgbClr val="00A09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 0.1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92535"/>
                </a:solidFill>
              </a:rPr>
              <a:t>Divided population equally among all opinions: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S0 = S1 = … = S4 = 198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I0 = I1 = … = I4 =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R0 = R1 = … = R4 = 0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4FCCA-962F-5F0D-20E6-CC98F8ABB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bb2dbf817_5_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C92535"/>
                </a:solidFill>
              </a:rPr>
              <a:t>Results</a:t>
            </a:r>
            <a:endParaRPr/>
          </a:p>
        </p:txBody>
      </p:sp>
      <p:sp>
        <p:nvSpPr>
          <p:cNvPr id="322" name="Google Shape;322;g21bb2dbf817_5_9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2" name="Google Shape;189;p2">
            <a:extLst>
              <a:ext uri="{FF2B5EF4-FFF2-40B4-BE49-F238E27FC236}">
                <a16:creationId xmlns:a16="http://schemas.microsoft.com/office/drawing/2014/main" id="{083B4BA2-883C-A509-577E-337F9CF66FB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324" name="Google Shape;324;g21bb2dbf817_5_9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26" name="Google Shape;326;g21bb2dbf817_5_98"/>
          <p:cNvSpPr txBox="1"/>
          <p:nvPr/>
        </p:nvSpPr>
        <p:spPr>
          <a:xfrm>
            <a:off x="1138700" y="1752200"/>
            <a:ext cx="919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Dynamics of Basic and aggregated (Summed of Opinion) SIR</a:t>
            </a:r>
            <a:endParaRPr sz="2000" b="1" dirty="0">
              <a:solidFill>
                <a:srgbClr val="C92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21bb2dbf817_5_98"/>
          <p:cNvSpPr txBox="1"/>
          <p:nvPr/>
        </p:nvSpPr>
        <p:spPr>
          <a:xfrm>
            <a:off x="1138700" y="4961025"/>
            <a:ext cx="955843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observe, despite the trivial conditions the aggregated model </a:t>
            </a:r>
            <a:r>
              <a:rPr lang="en-US" sz="20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damps</a:t>
            </a: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spread of infection than the Basic SIR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AE603-BFF8-C4B1-73CF-E2D596D02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98" y="2261025"/>
            <a:ext cx="9558432" cy="280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F0EFBC-0144-FC3D-BE6B-B9AFF1F48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1bb2dbf817_5_1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C92535"/>
                </a:solidFill>
              </a:rPr>
              <a:t>Results</a:t>
            </a:r>
            <a:endParaRPr/>
          </a:p>
        </p:txBody>
      </p:sp>
      <p:sp>
        <p:nvSpPr>
          <p:cNvPr id="334" name="Google Shape;334;g21bb2dbf817_5_11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3" name="Google Shape;189;p2">
            <a:extLst>
              <a:ext uri="{FF2B5EF4-FFF2-40B4-BE49-F238E27FC236}">
                <a16:creationId xmlns:a16="http://schemas.microsoft.com/office/drawing/2014/main" id="{6B58E95B-F474-5F21-31B7-0DDA360D1A9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336" name="Google Shape;336;g21bb2dbf817_5_1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38" name="Google Shape;338;g21bb2dbf817_5_117"/>
          <p:cNvSpPr txBox="1"/>
          <p:nvPr/>
        </p:nvSpPr>
        <p:spPr>
          <a:xfrm>
            <a:off x="1138700" y="1752200"/>
            <a:ext cx="919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Dynamics of Basic ,aggregated , and Fitted SIR in 3D Space</a:t>
            </a:r>
            <a:endParaRPr sz="2000" b="1" dirty="0">
              <a:solidFill>
                <a:srgbClr val="C92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21bb2dbf817_5_117"/>
          <p:cNvSpPr txBox="1"/>
          <p:nvPr/>
        </p:nvSpPr>
        <p:spPr>
          <a:xfrm>
            <a:off x="8236479" y="2284833"/>
            <a:ext cx="3224684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observe, that the fitted curve between Basic and Aggregated Opinion based SIR Model. For, </a:t>
            </a:r>
            <a:endParaRPr sz="20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43;g21bb2dbf817_5_117">
            <a:extLst>
              <a:ext uri="{FF2B5EF4-FFF2-40B4-BE49-F238E27FC236}">
                <a16:creationId xmlns:a16="http://schemas.microsoft.com/office/drawing/2014/main" id="{C9D160D8-E110-E633-D18B-F94568BB20C0}"/>
              </a:ext>
            </a:extLst>
          </p:cNvPr>
          <p:cNvSpPr txBox="1"/>
          <p:nvPr/>
        </p:nvSpPr>
        <p:spPr>
          <a:xfrm>
            <a:off x="9417830" y="4113092"/>
            <a:ext cx="65751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A902C-210E-D4A0-6CA6-544BDBC23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679" y="2334808"/>
            <a:ext cx="3864526" cy="3271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3DDA6D-4DA6-88A6-C03A-A713B2533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512" y="2349794"/>
            <a:ext cx="3864526" cy="3271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31DED-FDFE-D42C-549F-9DB568E51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503" y="3992292"/>
            <a:ext cx="691327" cy="72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F5AFDC-F0D7-B5C4-281B-7E8CF65D5E00}"/>
              </a:ext>
            </a:extLst>
          </p:cNvPr>
          <p:cNvSpPr txBox="1"/>
          <p:nvPr/>
        </p:nvSpPr>
        <p:spPr>
          <a:xfrm>
            <a:off x="7987674" y="4844365"/>
            <a:ext cx="347348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order to the aggregated model to perform as </a:t>
            </a:r>
            <a:r>
              <a:rPr lang="en-US" sz="1800" kern="100" dirty="0">
                <a:solidFill>
                  <a:srgbClr val="C925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no opinion model, the </a:t>
            </a:r>
            <a:r>
              <a:rPr lang="en-US" sz="18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should be greater than one.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BE245-6C70-65A2-4A9A-07832506F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382590-57F5-7B0C-8478-8CB1E63314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9776" y="3959605"/>
            <a:ext cx="1123449" cy="72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1bb2dbf817_5_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92535"/>
                </a:solidFill>
              </a:rPr>
              <a:t>Results</a:t>
            </a:r>
            <a:endParaRPr dirty="0"/>
          </a:p>
        </p:txBody>
      </p:sp>
      <p:sp>
        <p:nvSpPr>
          <p:cNvPr id="350" name="Google Shape;350;g21bb2dbf817_5_1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29" name="Google Shape;189;p2">
            <a:extLst>
              <a:ext uri="{FF2B5EF4-FFF2-40B4-BE49-F238E27FC236}">
                <a16:creationId xmlns:a16="http://schemas.microsoft.com/office/drawing/2014/main" id="{30EF1605-BB88-EEF2-AFEE-7FC8E6C8571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352" name="Google Shape;352;g21bb2dbf817_5_1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54" name="Google Shape;354;g21bb2dbf817_5_133"/>
          <p:cNvSpPr txBox="1"/>
          <p:nvPr/>
        </p:nvSpPr>
        <p:spPr>
          <a:xfrm>
            <a:off x="1138700" y="1752200"/>
            <a:ext cx="9190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Error Estimations for Varying q (sets) – Implying Different Sections of Society</a:t>
            </a:r>
            <a:endParaRPr b="1" dirty="0">
              <a:solidFill>
                <a:srgbClr val="C92535"/>
              </a:solidFill>
              <a:highlight>
                <a:srgbClr val="E4E8E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C92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21bb2dbf817_5_133"/>
          <p:cNvSpPr txBox="1"/>
          <p:nvPr/>
        </p:nvSpPr>
        <p:spPr>
          <a:xfrm>
            <a:off x="1097280" y="5002169"/>
            <a:ext cx="1005839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result indicates that the population with higher opinions can withstand higher infection rate  (optimized </a:t>
            </a:r>
            <a:r>
              <a:rPr lang="en-US" sz="1800" b="1" i="0" dirty="0">
                <a:solidFill>
                  <a:srgbClr val="C9253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) than population with no Opinion dynamics.</a:t>
            </a:r>
            <a:endParaRPr sz="20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190306-5F46-E91A-90DA-3F8C5D9831F1}"/>
              </a:ext>
            </a:extLst>
          </p:cNvPr>
          <p:cNvSpPr txBox="1"/>
          <p:nvPr/>
        </p:nvSpPr>
        <p:spPr>
          <a:xfrm>
            <a:off x="5468123" y="3310572"/>
            <a:ext cx="396290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For, </a:t>
            </a:r>
            <a:r>
              <a:rPr lang="en-US" sz="14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en-US" sz="1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= 0.35, </a:t>
            </a:r>
            <a:r>
              <a:rPr lang="en-US" sz="1400" b="1" dirty="0">
                <a:solidFill>
                  <a:srgbClr val="00A09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sz="14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b="1" dirty="0">
                <a:solidFill>
                  <a:srgbClr val="00A09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 0.1</a:t>
            </a:r>
            <a:endParaRPr lang="en-US" b="1" dirty="0">
              <a:solidFill>
                <a:srgbClr val="00A09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92535"/>
                </a:solidFill>
              </a:rPr>
              <a:t>Optimized values for each q(set) are:</a:t>
            </a:r>
            <a:endParaRPr lang="en-IN" b="1" dirty="0">
              <a:solidFill>
                <a:srgbClr val="C92535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1D90401-9193-9E99-DD87-B433E204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66" y="4079355"/>
            <a:ext cx="1196202" cy="900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A4EBCF6-8021-9A69-A7EE-CD5F46E7D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658" y="4102169"/>
            <a:ext cx="1311971" cy="900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34DE2F2-7ABE-24E8-06F5-FA5829237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474" y="4090762"/>
            <a:ext cx="1273026" cy="90000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2EB8381-B673-6794-B44D-E2561A7E919A}"/>
              </a:ext>
            </a:extLst>
          </p:cNvPr>
          <p:cNvCxnSpPr>
            <a:endCxn id="41" idx="2"/>
          </p:cNvCxnSpPr>
          <p:nvPr/>
        </p:nvCxnSpPr>
        <p:spPr>
          <a:xfrm>
            <a:off x="5393080" y="4979355"/>
            <a:ext cx="829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C364901-D6B7-3360-F6A4-AF3BB73BE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805" y="2152400"/>
            <a:ext cx="4064375" cy="288477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17D292B-0EDF-4617-20CD-0A8BE04B40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6479" y="2169464"/>
            <a:ext cx="1080000" cy="1099938"/>
          </a:xfrm>
          <a:prstGeom prst="rect">
            <a:avLst/>
          </a:prstGeom>
        </p:spPr>
      </p:pic>
      <p:pic>
        <p:nvPicPr>
          <p:cNvPr id="321" name="Picture 320">
            <a:extLst>
              <a:ext uri="{FF2B5EF4-FFF2-40B4-BE49-F238E27FC236}">
                <a16:creationId xmlns:a16="http://schemas.microsoft.com/office/drawing/2014/main" id="{F95146F8-BC91-8EFC-AAE5-539B4CBA67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6658" y="2234770"/>
            <a:ext cx="1080000" cy="1060304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F932D5E6-D6AF-6A57-4D06-64EECB3B69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6991" y="2148910"/>
            <a:ext cx="1080000" cy="1232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DE45F-070A-A2B7-71A5-AC7B5137EEFF}"/>
              </a:ext>
            </a:extLst>
          </p:cNvPr>
          <p:cNvSpPr txBox="1"/>
          <p:nvPr/>
        </p:nvSpPr>
        <p:spPr>
          <a:xfrm>
            <a:off x="1767294" y="3592196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570092-B659-8D58-F4C2-73CAC8F43DE8}"/>
              </a:ext>
            </a:extLst>
          </p:cNvPr>
          <p:cNvSpPr txBox="1"/>
          <p:nvPr/>
        </p:nvSpPr>
        <p:spPr>
          <a:xfrm>
            <a:off x="2820983" y="3130531"/>
            <a:ext cx="110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Non-Med</a:t>
            </a:r>
          </a:p>
          <a:p>
            <a:pPr algn="ctr"/>
            <a:r>
              <a:rPr lang="en-US" sz="1200" dirty="0"/>
              <a:t>Professionals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D9525-F221-54C3-A361-5C7749B6A5E5}"/>
              </a:ext>
            </a:extLst>
          </p:cNvPr>
          <p:cNvSpPr txBox="1"/>
          <p:nvPr/>
        </p:nvSpPr>
        <p:spPr>
          <a:xfrm>
            <a:off x="4046106" y="2446738"/>
            <a:ext cx="110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Medical</a:t>
            </a:r>
          </a:p>
          <a:p>
            <a:pPr algn="ctr"/>
            <a:r>
              <a:rPr lang="en-US" sz="1200" dirty="0"/>
              <a:t>Professionals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8F3AE-226E-E101-8071-9DF64420E9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1bb2dbf817_5_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92535"/>
                </a:solidFill>
              </a:rPr>
              <a:t>Results</a:t>
            </a:r>
            <a:endParaRPr dirty="0"/>
          </a:p>
        </p:txBody>
      </p:sp>
      <p:sp>
        <p:nvSpPr>
          <p:cNvPr id="350" name="Google Shape;350;g21bb2dbf817_5_1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29" name="Google Shape;189;p2">
            <a:extLst>
              <a:ext uri="{FF2B5EF4-FFF2-40B4-BE49-F238E27FC236}">
                <a16:creationId xmlns:a16="http://schemas.microsoft.com/office/drawing/2014/main" id="{30EF1605-BB88-EEF2-AFEE-7FC8E6C8571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352" name="Google Shape;352;g21bb2dbf817_5_1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54" name="Google Shape;354;g21bb2dbf817_5_133"/>
          <p:cNvSpPr txBox="1"/>
          <p:nvPr/>
        </p:nvSpPr>
        <p:spPr>
          <a:xfrm>
            <a:off x="1138700" y="1752200"/>
            <a:ext cx="91908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Dynamics for Varying q (sets)</a:t>
            </a:r>
            <a:endParaRPr b="1" dirty="0">
              <a:solidFill>
                <a:srgbClr val="C92535"/>
              </a:solidFill>
              <a:highlight>
                <a:srgbClr val="E4E8E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C92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21bb2dbf817_5_133"/>
          <p:cNvSpPr txBox="1"/>
          <p:nvPr/>
        </p:nvSpPr>
        <p:spPr>
          <a:xfrm>
            <a:off x="1097280" y="4912120"/>
            <a:ext cx="10732514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This result indicates: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Reduced Peak Intensity: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Higher opinion  group correlates with a lower peak in infection rates.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Extended Timeframe: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peak occur later for groups with higher opinion.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2EB8381-B673-6794-B44D-E2561A7E919A}"/>
              </a:ext>
            </a:extLst>
          </p:cNvPr>
          <p:cNvCxnSpPr>
            <a:cxnSpLocks/>
          </p:cNvCxnSpPr>
          <p:nvPr/>
        </p:nvCxnSpPr>
        <p:spPr>
          <a:xfrm>
            <a:off x="5396354" y="5067261"/>
            <a:ext cx="829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DD9497-E0AA-15B2-C3D4-ECD37170F49D}"/>
              </a:ext>
            </a:extLst>
          </p:cNvPr>
          <p:cNvCxnSpPr>
            <a:cxnSpLocks/>
          </p:cNvCxnSpPr>
          <p:nvPr/>
        </p:nvCxnSpPr>
        <p:spPr>
          <a:xfrm>
            <a:off x="10612893" y="3414203"/>
            <a:ext cx="675642" cy="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F746AF-458D-8B79-8CDC-497B0A80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52400"/>
            <a:ext cx="8368643" cy="2759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2BF8B4-6FD3-A3E5-DDE9-5CC4F0F4B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923" y="1796220"/>
            <a:ext cx="1080000" cy="1067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CD0B94-7D8D-0650-2F7E-CAACAC986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5923" y="2863892"/>
            <a:ext cx="1080000" cy="1008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CDC6A0-B9AB-3FE5-81EF-D616B39B1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6493" y="3901741"/>
            <a:ext cx="1080000" cy="1165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3577775-E761-1F58-40AE-A833960F38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95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92535"/>
                </a:solidFill>
              </a:rPr>
              <a:t>Conclusion</a:t>
            </a:r>
            <a:endParaRPr dirty="0"/>
          </a:p>
        </p:txBody>
      </p:sp>
      <p:sp>
        <p:nvSpPr>
          <p:cNvPr id="375" name="Google Shape;375;p1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2" name="Google Shape;189;p2">
            <a:extLst>
              <a:ext uri="{FF2B5EF4-FFF2-40B4-BE49-F238E27FC236}">
                <a16:creationId xmlns:a16="http://schemas.microsoft.com/office/drawing/2014/main" id="{3299AC45-EC7C-9D88-7D52-4F7C8144507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377" name="Google Shape;37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79" name="Google Shape;379;p13"/>
          <p:cNvSpPr txBox="1"/>
          <p:nvPr/>
        </p:nvSpPr>
        <p:spPr>
          <a:xfrm>
            <a:off x="1209088" y="2084485"/>
            <a:ext cx="9946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❑"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AD429-0CBA-D00D-FC4F-2E73C03DD359}"/>
              </a:ext>
            </a:extLst>
          </p:cNvPr>
          <p:cNvSpPr txBox="1"/>
          <p:nvPr/>
        </p:nvSpPr>
        <p:spPr>
          <a:xfrm>
            <a:off x="1097280" y="1887481"/>
            <a:ext cx="10115078" cy="3141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Opinion-based Model effectively captures the dynamics of infectious disease spread across different opinions in population.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model </a:t>
            </a:r>
            <a:r>
              <a:rPr lang="en-US" sz="2000" b="1" dirty="0">
                <a:solidFill>
                  <a:srgbClr val="C925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Infection</a:t>
            </a:r>
            <a:r>
              <a:rPr lang="en-US" sz="2000" dirty="0">
                <a:solidFill>
                  <a:srgbClr val="C925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Spread,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therby</a:t>
            </a:r>
            <a:r>
              <a:rPr lang="en-US" sz="2000" dirty="0">
                <a:solidFill>
                  <a:srgbClr val="C925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Increasing public opinion (cautiousness) significantly decreases infection rates.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has potential applications for a wide range of infectious diseases, offering valuable insights for public health.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continuously adapting and refining the model, we can gain deeper insights into disease control and optimize public health interventions for future outbreaks.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CF3C7-586B-8C8C-764C-509C0C4B6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bb2dbf817_5_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92535"/>
                </a:solidFill>
              </a:rPr>
              <a:t>Further Potential Research Topics</a:t>
            </a:r>
            <a:endParaRPr dirty="0"/>
          </a:p>
        </p:txBody>
      </p:sp>
      <p:sp>
        <p:nvSpPr>
          <p:cNvPr id="385" name="Google Shape;385;g21bb2dbf817_5_85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2" name="Google Shape;189;p2">
            <a:extLst>
              <a:ext uri="{FF2B5EF4-FFF2-40B4-BE49-F238E27FC236}">
                <a16:creationId xmlns:a16="http://schemas.microsoft.com/office/drawing/2014/main" id="{5236B88A-21F6-677E-FACA-C8F953D79D7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387" name="Google Shape;387;g21bb2dbf817_5_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7C914-1184-A15A-B339-62E5B025ABA6}"/>
              </a:ext>
            </a:extLst>
          </p:cNvPr>
          <p:cNvSpPr txBox="1"/>
          <p:nvPr/>
        </p:nvSpPr>
        <p:spPr>
          <a:xfrm>
            <a:off x="1097280" y="1887481"/>
            <a:ext cx="10115078" cy="4295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925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of Population Size on Opinion Dynamics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Investigate how different population sizes for each opinion influence the overall dynamics of disease spread and opinion shifts.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925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Dynamics of Adapting Opinions Under Dominance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Explore how the presence of dominant opinions can lead to different adaptation mechanisms for other opinions, resulting in significant changes in disease spread patterns.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925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 Disease Spread with SIS Framework</a:t>
            </a:r>
            <a:r>
              <a:rPr lang="en-US" sz="2000" b="1" dirty="0">
                <a:solidFill>
                  <a:srgbClr val="00A09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Analyze the dynamics of disease spread assuming a Susceptible-Infectious-Susceptible (SIS) model, and how opinion dynamics integrate within this framework.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9253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Utilizing SoftMax Functions for Opinion Calculation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Evaluate the impact of using different SoftMax functions to calculate opinion strengths and transitions, and how these influence the spread of infectious diseases.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85D64-D87E-732D-67AB-A4CC8613E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7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>
            <a:spLocks noGrp="1"/>
          </p:cNvSpPr>
          <p:nvPr>
            <p:ph type="title"/>
          </p:nvPr>
        </p:nvSpPr>
        <p:spPr>
          <a:xfrm>
            <a:off x="1097280" y="1115514"/>
            <a:ext cx="9546163" cy="621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92535"/>
                </a:solidFill>
              </a:rPr>
              <a:t>Contents</a:t>
            </a:r>
            <a:endParaRPr sz="4000" b="1" dirty="0">
              <a:solidFill>
                <a:srgbClr val="C92535"/>
              </a:solidFill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189" name="Google Shape;189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190" name="Google Shape;19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92" name="Google Shape;192;p2"/>
          <p:cNvSpPr txBox="1"/>
          <p:nvPr/>
        </p:nvSpPr>
        <p:spPr>
          <a:xfrm>
            <a:off x="1097280" y="1737360"/>
            <a:ext cx="10075800" cy="455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2705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25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Introduction</a:t>
            </a:r>
            <a:endParaRPr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  <a:p>
            <a:pPr marL="52705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25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SIR Model</a:t>
            </a:r>
            <a:endParaRPr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  <a:p>
            <a:pPr marL="52705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25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SIR Model with Opinion Dynamics</a:t>
            </a:r>
            <a:endParaRPr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  <a:p>
            <a:pPr marL="52705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25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Results</a:t>
            </a:r>
            <a:endParaRPr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  <a:p>
            <a:pPr marL="52705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25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Conclusion</a:t>
            </a:r>
            <a:endParaRPr lang="en-IN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  <a:p>
            <a:pPr marL="52705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2500"/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Further Research Topics</a:t>
            </a:r>
            <a:endParaRPr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  <a:p>
            <a:pPr marL="52705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25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References</a:t>
            </a:r>
          </a:p>
          <a:p>
            <a:pPr marL="52705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25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Appendix – I</a:t>
            </a:r>
          </a:p>
          <a:p>
            <a:pPr marL="52705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2500"/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Appendix - II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FDF82-B10A-3EC0-1898-35111B380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bb2dbf817_5_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C92535"/>
                </a:solidFill>
              </a:rPr>
              <a:t>References</a:t>
            </a:r>
            <a:endParaRPr/>
          </a:p>
        </p:txBody>
      </p:sp>
      <p:sp>
        <p:nvSpPr>
          <p:cNvPr id="385" name="Google Shape;385;g21bb2dbf817_5_85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2" name="Google Shape;189;p2">
            <a:extLst>
              <a:ext uri="{FF2B5EF4-FFF2-40B4-BE49-F238E27FC236}">
                <a16:creationId xmlns:a16="http://schemas.microsoft.com/office/drawing/2014/main" id="{5236B88A-21F6-677E-FACA-C8F953D79D7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387" name="Google Shape;387;g21bb2dbf817_5_8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A3228-AC40-8366-20E4-C85FE7362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90" y="1887481"/>
            <a:ext cx="9968190" cy="4226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0275C9-185E-D9C7-570A-9436C60CB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92535"/>
                </a:solidFill>
              </a:rPr>
              <a:t>Appendix - I</a:t>
            </a:r>
            <a:endParaRPr dirty="0"/>
          </a:p>
        </p:txBody>
      </p:sp>
      <p:sp>
        <p:nvSpPr>
          <p:cNvPr id="394" name="Google Shape;394;p1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2" name="Google Shape;189;p2">
            <a:extLst>
              <a:ext uri="{FF2B5EF4-FFF2-40B4-BE49-F238E27FC236}">
                <a16:creationId xmlns:a16="http://schemas.microsoft.com/office/drawing/2014/main" id="{985D840F-65CF-B00D-3331-342A02C56DC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396" name="Google Shape;396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98" name="Google Shape;398;p14"/>
          <p:cNvSpPr txBox="1"/>
          <p:nvPr/>
        </p:nvSpPr>
        <p:spPr>
          <a:xfrm>
            <a:off x="1200480" y="1948716"/>
            <a:ext cx="99552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In the above simulation, we assumed the population is divided equally among all Opinions. By adjusting this assumption, we can observe(for opinions 0 &amp; 1): </a:t>
            </a:r>
            <a:endParaRPr sz="1600" b="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C6E7C-63E0-F6BC-8C69-D7D5FA5AA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80" y="2572617"/>
            <a:ext cx="8603644" cy="2848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4C7A5-8BE7-6A90-8057-CA5EA3807C6E}"/>
              </a:ext>
            </a:extLst>
          </p:cNvPr>
          <p:cNvSpPr txBox="1"/>
          <p:nvPr/>
        </p:nvSpPr>
        <p:spPr>
          <a:xfrm>
            <a:off x="9955086" y="2634641"/>
            <a:ext cx="4138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</a:t>
            </a:r>
          </a:p>
          <a:p>
            <a:r>
              <a:rPr lang="en-US" dirty="0"/>
              <a:t>S1</a:t>
            </a:r>
          </a:p>
          <a:p>
            <a:r>
              <a:rPr lang="en-US" dirty="0"/>
              <a:t>I0</a:t>
            </a:r>
          </a:p>
          <a:p>
            <a:r>
              <a:rPr lang="en-US" dirty="0"/>
              <a:t>I1</a:t>
            </a:r>
          </a:p>
          <a:p>
            <a:r>
              <a:rPr lang="en-US" dirty="0"/>
              <a:t>R0</a:t>
            </a:r>
          </a:p>
          <a:p>
            <a:r>
              <a:rPr lang="en-US" dirty="0"/>
              <a:t>R1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A2416-9142-85F6-9941-B60C7A1403BE}"/>
              </a:ext>
            </a:extLst>
          </p:cNvPr>
          <p:cNvSpPr txBox="1"/>
          <p:nvPr/>
        </p:nvSpPr>
        <p:spPr>
          <a:xfrm>
            <a:off x="10171225" y="2380976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Initially,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012A4-AA07-275B-28CC-27C5D51B464A}"/>
              </a:ext>
            </a:extLst>
          </p:cNvPr>
          <p:cNvSpPr txBox="1"/>
          <p:nvPr/>
        </p:nvSpPr>
        <p:spPr>
          <a:xfrm>
            <a:off x="10418088" y="316748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A212E4-B6A1-1A8F-DD79-F81B0B16E9AC}"/>
              </a:ext>
            </a:extLst>
          </p:cNvPr>
          <p:cNvSpPr txBox="1"/>
          <p:nvPr/>
        </p:nvSpPr>
        <p:spPr>
          <a:xfrm>
            <a:off x="10674912" y="2639853"/>
            <a:ext cx="4828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  <a:p>
            <a:r>
              <a:rPr lang="en-US" dirty="0"/>
              <a:t>200</a:t>
            </a:r>
          </a:p>
          <a:p>
            <a:r>
              <a:rPr lang="en-US" dirty="0"/>
              <a:t> 50</a:t>
            </a:r>
          </a:p>
          <a:p>
            <a:r>
              <a:rPr lang="en-US" dirty="0"/>
              <a:t> 50</a:t>
            </a:r>
          </a:p>
          <a:p>
            <a:r>
              <a:rPr lang="en-US" dirty="0"/>
              <a:t> 0</a:t>
            </a:r>
          </a:p>
          <a:p>
            <a:r>
              <a:rPr lang="en-US" dirty="0"/>
              <a:t> 0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7BDC70-37A1-E12E-5914-F23FCDEE21CE}"/>
              </a:ext>
            </a:extLst>
          </p:cNvPr>
          <p:cNvSpPr txBox="1"/>
          <p:nvPr/>
        </p:nvSpPr>
        <p:spPr>
          <a:xfrm>
            <a:off x="9987124" y="4752030"/>
            <a:ext cx="4138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</a:t>
            </a:r>
          </a:p>
          <a:p>
            <a:r>
              <a:rPr lang="en-US" dirty="0"/>
              <a:t>S1</a:t>
            </a:r>
          </a:p>
          <a:p>
            <a:r>
              <a:rPr lang="en-US" dirty="0"/>
              <a:t>I0</a:t>
            </a:r>
          </a:p>
          <a:p>
            <a:r>
              <a:rPr lang="en-US" dirty="0"/>
              <a:t>I1</a:t>
            </a:r>
          </a:p>
          <a:p>
            <a:r>
              <a:rPr lang="en-US" dirty="0"/>
              <a:t>R0</a:t>
            </a:r>
          </a:p>
          <a:p>
            <a:r>
              <a:rPr lang="en-US" dirty="0"/>
              <a:t>R1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4CC10-7704-54BA-2BBF-AB6E561C8F01}"/>
              </a:ext>
            </a:extLst>
          </p:cNvPr>
          <p:cNvSpPr txBox="1"/>
          <p:nvPr/>
        </p:nvSpPr>
        <p:spPr>
          <a:xfrm>
            <a:off x="10203263" y="4498365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End,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0444E1-3A68-13C0-B4FF-3EF4E53DB3E3}"/>
              </a:ext>
            </a:extLst>
          </p:cNvPr>
          <p:cNvSpPr txBox="1"/>
          <p:nvPr/>
        </p:nvSpPr>
        <p:spPr>
          <a:xfrm>
            <a:off x="10450126" y="528487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083DEB-FB14-3633-FBEB-BAEB16ED39B8}"/>
              </a:ext>
            </a:extLst>
          </p:cNvPr>
          <p:cNvSpPr txBox="1"/>
          <p:nvPr/>
        </p:nvSpPr>
        <p:spPr>
          <a:xfrm>
            <a:off x="10706950" y="4757242"/>
            <a:ext cx="5325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1</a:t>
            </a:r>
          </a:p>
          <a:p>
            <a:r>
              <a:rPr lang="en-US" dirty="0"/>
              <a:t>  2</a:t>
            </a:r>
          </a:p>
          <a:p>
            <a:r>
              <a:rPr lang="en-US" dirty="0"/>
              <a:t>  0</a:t>
            </a:r>
          </a:p>
          <a:p>
            <a:r>
              <a:rPr lang="en-US" dirty="0"/>
              <a:t>  0</a:t>
            </a:r>
          </a:p>
          <a:p>
            <a:r>
              <a:rPr lang="en-US" dirty="0"/>
              <a:t> 149</a:t>
            </a:r>
          </a:p>
          <a:p>
            <a:r>
              <a:rPr lang="en-US" dirty="0"/>
              <a:t> 248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83DD8-1492-C6B3-427E-C042D9A7E130}"/>
              </a:ext>
            </a:extLst>
          </p:cNvPr>
          <p:cNvSpPr txBox="1"/>
          <p:nvPr/>
        </p:nvSpPr>
        <p:spPr>
          <a:xfrm>
            <a:off x="1394152" y="5553648"/>
            <a:ext cx="801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result</a:t>
            </a:r>
            <a:r>
              <a:rPr lang="en-US" b="1" dirty="0">
                <a:solidFill>
                  <a:srgbClr val="00A090"/>
                </a:solidFill>
              </a:rPr>
              <a:t> Implies</a:t>
            </a:r>
            <a:r>
              <a:rPr lang="en-US" dirty="0"/>
              <a:t> that disease spread dynamics differ when the population sizes of Opinions vary.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2E928-3502-92A2-E450-BCD6339F146F}"/>
              </a:ext>
            </a:extLst>
          </p:cNvPr>
          <p:cNvSpPr txBox="1"/>
          <p:nvPr/>
        </p:nvSpPr>
        <p:spPr>
          <a:xfrm>
            <a:off x="9804124" y="4091990"/>
            <a:ext cx="166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For, </a:t>
            </a:r>
            <a:r>
              <a:rPr lang="en-US" sz="14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en-US" sz="1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= 0.8, </a:t>
            </a:r>
            <a:r>
              <a:rPr lang="en-US" sz="1400" b="1" dirty="0">
                <a:solidFill>
                  <a:srgbClr val="00A09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sz="14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b="1" dirty="0">
                <a:solidFill>
                  <a:srgbClr val="00A09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 0.2</a:t>
            </a:r>
            <a:endParaRPr lang="en-US" b="1" dirty="0">
              <a:solidFill>
                <a:srgbClr val="00A0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34B013-6F29-0DD8-981F-B5C52D1ED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92535"/>
                </a:solidFill>
              </a:rPr>
              <a:t>Appendix - II</a:t>
            </a:r>
            <a:endParaRPr dirty="0"/>
          </a:p>
        </p:txBody>
      </p:sp>
      <p:sp>
        <p:nvSpPr>
          <p:cNvPr id="394" name="Google Shape;394;p1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2" name="Google Shape;189;p2">
            <a:extLst>
              <a:ext uri="{FF2B5EF4-FFF2-40B4-BE49-F238E27FC236}">
                <a16:creationId xmlns:a16="http://schemas.microsoft.com/office/drawing/2014/main" id="{985D840F-65CF-B00D-3331-342A02C56DC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396" name="Google Shape;396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98" name="Google Shape;398;p14"/>
          <p:cNvSpPr txBox="1"/>
          <p:nvPr/>
        </p:nvSpPr>
        <p:spPr>
          <a:xfrm>
            <a:off x="1200480" y="1948716"/>
            <a:ext cx="99552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In the above model, we assumed that when agent 1 meets the agent 2 ,agent 1 adopts agent2’s opinion. However, what if there is dominance in the opinion dynamics? Here, we assumed that agent with a higher opinion will not adopt a lower opinion. By adjusting this assumption, we can observe (for opinions 0 &amp; 1):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83DD8-1492-C6B3-427E-C042D9A7E130}"/>
              </a:ext>
            </a:extLst>
          </p:cNvPr>
          <p:cNvSpPr txBox="1"/>
          <p:nvPr/>
        </p:nvSpPr>
        <p:spPr>
          <a:xfrm>
            <a:off x="1370209" y="2801943"/>
            <a:ext cx="1529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rgbClr val="C92535"/>
                </a:solidFill>
              </a:rPr>
              <a:t>Markov Chain</a:t>
            </a:r>
            <a:endParaRPr lang="en-IN" sz="1600" u="sng" dirty="0">
              <a:solidFill>
                <a:srgbClr val="C9253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666CFA-7885-7B3A-D078-666C2A17D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342" y="3141027"/>
            <a:ext cx="1629321" cy="28502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B5E83A-BB8D-618B-E28E-06524D5F2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663" y="3141027"/>
            <a:ext cx="4656669" cy="19796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5357F45-5BD9-26A4-8F92-D1E3B78C2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667" y="5120686"/>
            <a:ext cx="1128812" cy="2628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270AB8-D83C-C609-5880-1C23DCEE15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4154" y="5118088"/>
            <a:ext cx="590103" cy="2654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FC9CA61-0764-5A22-E46D-B26A002355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9663" y="5400924"/>
            <a:ext cx="4656669" cy="84684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D03D6CE-B945-1048-A8F2-76E11011A0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5760" y="3140355"/>
            <a:ext cx="4207059" cy="31074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3BA9903-B225-08E8-32EA-70BCADC4A3DD}"/>
              </a:ext>
            </a:extLst>
          </p:cNvPr>
          <p:cNvSpPr txBox="1"/>
          <p:nvPr/>
        </p:nvSpPr>
        <p:spPr>
          <a:xfrm>
            <a:off x="2899795" y="2797097"/>
            <a:ext cx="2536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rgbClr val="C92535"/>
                </a:solidFill>
              </a:rPr>
              <a:t>Transition Probabilities:</a:t>
            </a:r>
            <a:endParaRPr lang="en-IN" sz="1600" b="1" u="sng" dirty="0">
              <a:solidFill>
                <a:srgbClr val="C9253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26DDAB-0CB7-6AAE-B3B2-413AF173F8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90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92535"/>
                </a:solidFill>
              </a:rPr>
              <a:t>Appendix - II</a:t>
            </a:r>
            <a:endParaRPr dirty="0"/>
          </a:p>
        </p:txBody>
      </p:sp>
      <p:sp>
        <p:nvSpPr>
          <p:cNvPr id="394" name="Google Shape;394;p1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2" name="Google Shape;189;p2">
            <a:extLst>
              <a:ext uri="{FF2B5EF4-FFF2-40B4-BE49-F238E27FC236}">
                <a16:creationId xmlns:a16="http://schemas.microsoft.com/office/drawing/2014/main" id="{985D840F-65CF-B00D-3331-342A02C56DC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396" name="Google Shape;396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6262E-3245-EDDA-E9D2-E04A6208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89" y="2161731"/>
            <a:ext cx="10028969" cy="2220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B02D60-15AF-3F08-C2F9-027CB3A1D7B3}"/>
              </a:ext>
            </a:extLst>
          </p:cNvPr>
          <p:cNvSpPr txBox="1"/>
          <p:nvPr/>
        </p:nvSpPr>
        <p:spPr>
          <a:xfrm>
            <a:off x="1097280" y="1786608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rgbClr val="C92535"/>
                </a:solidFill>
              </a:rPr>
              <a:t>Transition Matrix :</a:t>
            </a:r>
            <a:endParaRPr lang="en-IN" sz="1600" u="sng" dirty="0">
              <a:solidFill>
                <a:srgbClr val="C9253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77052B-1034-90A1-A587-96B91D0B6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89" y="4944445"/>
            <a:ext cx="10028969" cy="1247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8A29E2-40C6-6252-3E74-C6CF7AFA51F6}"/>
              </a:ext>
            </a:extLst>
          </p:cNvPr>
          <p:cNvSpPr txBox="1"/>
          <p:nvPr/>
        </p:nvSpPr>
        <p:spPr>
          <a:xfrm>
            <a:off x="1692258" y="4967758"/>
            <a:ext cx="275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</a:t>
            </a:r>
            <a:endParaRPr lang="en-IN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60A6DC-38D2-A8A6-FFD7-E8E523958A1E}"/>
              </a:ext>
            </a:extLst>
          </p:cNvPr>
          <p:cNvSpPr txBox="1"/>
          <p:nvPr/>
        </p:nvSpPr>
        <p:spPr>
          <a:xfrm>
            <a:off x="2201127" y="4967758"/>
            <a:ext cx="275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</a:t>
            </a:r>
            <a:endParaRPr lang="en-IN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DB5731-015E-4AFA-7061-B14ABB26B36B}"/>
              </a:ext>
            </a:extLst>
          </p:cNvPr>
          <p:cNvSpPr txBox="1"/>
          <p:nvPr/>
        </p:nvSpPr>
        <p:spPr>
          <a:xfrm>
            <a:off x="1097280" y="4448271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sng" dirty="0">
                <a:solidFill>
                  <a:srgbClr val="C9253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System of Equations :</a:t>
            </a:r>
            <a:endParaRPr lang="en-IN" sz="1600" u="sng" dirty="0">
              <a:solidFill>
                <a:srgbClr val="C9253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38D0F-052D-AF86-C27B-4D8927D25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63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92535"/>
                </a:solidFill>
              </a:rPr>
              <a:t>Appendix - II</a:t>
            </a:r>
            <a:endParaRPr dirty="0"/>
          </a:p>
        </p:txBody>
      </p:sp>
      <p:sp>
        <p:nvSpPr>
          <p:cNvPr id="394" name="Google Shape;394;p1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2" name="Google Shape;189;p2">
            <a:extLst>
              <a:ext uri="{FF2B5EF4-FFF2-40B4-BE49-F238E27FC236}">
                <a16:creationId xmlns:a16="http://schemas.microsoft.com/office/drawing/2014/main" id="{985D840F-65CF-B00D-3331-342A02C56DC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396" name="Google Shape;396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02D60-15AF-3F08-C2F9-027CB3A1D7B3}"/>
              </a:ext>
            </a:extLst>
          </p:cNvPr>
          <p:cNvSpPr txBox="1"/>
          <p:nvPr/>
        </p:nvSpPr>
        <p:spPr>
          <a:xfrm>
            <a:off x="1097280" y="1786608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rgbClr val="C92535"/>
                </a:solidFill>
              </a:rPr>
              <a:t>Result</a:t>
            </a:r>
            <a:endParaRPr lang="en-IN" sz="1600" u="sng" dirty="0">
              <a:solidFill>
                <a:srgbClr val="C9253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A105D-A6F3-BDD8-9581-ED32B6BC8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25162"/>
            <a:ext cx="8287006" cy="35200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E8BF9D-E50D-F5D4-6B6C-59BEC4F91C8D}"/>
              </a:ext>
            </a:extLst>
          </p:cNvPr>
          <p:cNvSpPr txBox="1"/>
          <p:nvPr/>
        </p:nvSpPr>
        <p:spPr>
          <a:xfrm>
            <a:off x="9622949" y="2378827"/>
            <a:ext cx="4138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</a:t>
            </a:r>
          </a:p>
          <a:p>
            <a:r>
              <a:rPr lang="en-US" dirty="0"/>
              <a:t>S1</a:t>
            </a:r>
          </a:p>
          <a:p>
            <a:r>
              <a:rPr lang="en-US" dirty="0"/>
              <a:t>I0</a:t>
            </a:r>
          </a:p>
          <a:p>
            <a:r>
              <a:rPr lang="en-US" dirty="0"/>
              <a:t>I1</a:t>
            </a:r>
          </a:p>
          <a:p>
            <a:r>
              <a:rPr lang="en-US" dirty="0"/>
              <a:t>R0</a:t>
            </a:r>
          </a:p>
          <a:p>
            <a:r>
              <a:rPr lang="en-US" dirty="0"/>
              <a:t>R1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E6288-9803-94C4-CB51-0631C5DBB2D9}"/>
              </a:ext>
            </a:extLst>
          </p:cNvPr>
          <p:cNvSpPr txBox="1"/>
          <p:nvPr/>
        </p:nvSpPr>
        <p:spPr>
          <a:xfrm>
            <a:off x="9839088" y="2125162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Initially,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8CED4-B169-FF55-45E5-2CFE8DB2539A}"/>
              </a:ext>
            </a:extLst>
          </p:cNvPr>
          <p:cNvSpPr txBox="1"/>
          <p:nvPr/>
        </p:nvSpPr>
        <p:spPr>
          <a:xfrm>
            <a:off x="10085951" y="2911668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DE706A-7906-15CE-0F43-9CA1D1B65E33}"/>
              </a:ext>
            </a:extLst>
          </p:cNvPr>
          <p:cNvSpPr txBox="1"/>
          <p:nvPr/>
        </p:nvSpPr>
        <p:spPr>
          <a:xfrm>
            <a:off x="10342775" y="2384039"/>
            <a:ext cx="4828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  <a:p>
            <a:r>
              <a:rPr lang="en-US" dirty="0"/>
              <a:t>100</a:t>
            </a:r>
          </a:p>
          <a:p>
            <a:r>
              <a:rPr lang="en-US" dirty="0"/>
              <a:t> 50</a:t>
            </a:r>
          </a:p>
          <a:p>
            <a:r>
              <a:rPr lang="en-US" dirty="0"/>
              <a:t> 50</a:t>
            </a:r>
          </a:p>
          <a:p>
            <a:r>
              <a:rPr lang="en-US" dirty="0"/>
              <a:t> 0</a:t>
            </a:r>
          </a:p>
          <a:p>
            <a:r>
              <a:rPr lang="en-US" dirty="0"/>
              <a:t> 0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01C7E-EBC8-E3E0-DE53-ECECC19001D2}"/>
              </a:ext>
            </a:extLst>
          </p:cNvPr>
          <p:cNvSpPr txBox="1"/>
          <p:nvPr/>
        </p:nvSpPr>
        <p:spPr>
          <a:xfrm>
            <a:off x="9654987" y="4496216"/>
            <a:ext cx="4138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S0</a:t>
            </a:r>
          </a:p>
          <a:p>
            <a:r>
              <a:rPr lang="en-US" dirty="0"/>
              <a:t>S1</a:t>
            </a:r>
          </a:p>
          <a:p>
            <a:r>
              <a:rPr lang="en-US" dirty="0"/>
              <a:t>I0</a:t>
            </a:r>
          </a:p>
          <a:p>
            <a:r>
              <a:rPr lang="en-US" dirty="0"/>
              <a:t>I1</a:t>
            </a:r>
          </a:p>
          <a:p>
            <a:r>
              <a:rPr lang="en-US" dirty="0"/>
              <a:t>R0</a:t>
            </a:r>
          </a:p>
          <a:p>
            <a:r>
              <a:rPr lang="en-US" dirty="0"/>
              <a:t>R1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1912C-F12E-1404-0349-B8EA9B3E49EF}"/>
              </a:ext>
            </a:extLst>
          </p:cNvPr>
          <p:cNvSpPr txBox="1"/>
          <p:nvPr/>
        </p:nvSpPr>
        <p:spPr>
          <a:xfrm>
            <a:off x="9871126" y="4242551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End,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4ED2DC-4962-1163-EFA9-3FE36BA656BE}"/>
              </a:ext>
            </a:extLst>
          </p:cNvPr>
          <p:cNvSpPr txBox="1"/>
          <p:nvPr/>
        </p:nvSpPr>
        <p:spPr>
          <a:xfrm>
            <a:off x="10117989" y="5029057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F9C884-62EE-2681-F74A-83F506BA1AE6}"/>
              </a:ext>
            </a:extLst>
          </p:cNvPr>
          <p:cNvSpPr txBox="1"/>
          <p:nvPr/>
        </p:nvSpPr>
        <p:spPr>
          <a:xfrm>
            <a:off x="10374813" y="4501428"/>
            <a:ext cx="5325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0</a:t>
            </a:r>
          </a:p>
          <a:p>
            <a:r>
              <a:rPr lang="en-US" dirty="0"/>
              <a:t>  2</a:t>
            </a:r>
          </a:p>
          <a:p>
            <a:r>
              <a:rPr lang="en-US" dirty="0"/>
              <a:t>  0</a:t>
            </a:r>
          </a:p>
          <a:p>
            <a:r>
              <a:rPr lang="en-US" dirty="0"/>
              <a:t>  0</a:t>
            </a:r>
          </a:p>
          <a:p>
            <a:r>
              <a:rPr lang="en-US" dirty="0"/>
              <a:t>  0</a:t>
            </a:r>
          </a:p>
          <a:p>
            <a:r>
              <a:rPr lang="en-US" dirty="0"/>
              <a:t> 298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7C7382-DEA3-5C78-F941-6D93B37DE097}"/>
              </a:ext>
            </a:extLst>
          </p:cNvPr>
          <p:cNvSpPr txBox="1"/>
          <p:nvPr/>
        </p:nvSpPr>
        <p:spPr>
          <a:xfrm>
            <a:off x="9425789" y="3854510"/>
            <a:ext cx="1668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For, </a:t>
            </a:r>
            <a:r>
              <a:rPr lang="en-US" sz="14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en-US" sz="1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= 0.8, </a:t>
            </a:r>
            <a:r>
              <a:rPr lang="en-US" sz="1400" b="1" dirty="0">
                <a:solidFill>
                  <a:srgbClr val="00A09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l-GR" sz="14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 0.2</a:t>
            </a:r>
            <a:endParaRPr lang="en-US" b="1" dirty="0">
              <a:solidFill>
                <a:srgbClr val="00A09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626830-D898-A092-E999-93940CC3F369}"/>
              </a:ext>
            </a:extLst>
          </p:cNvPr>
          <p:cNvSpPr txBox="1"/>
          <p:nvPr/>
        </p:nvSpPr>
        <p:spPr>
          <a:xfrm>
            <a:off x="1097280" y="5725182"/>
            <a:ext cx="7555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result</a:t>
            </a:r>
            <a:r>
              <a:rPr lang="en-US" b="1" dirty="0">
                <a:solidFill>
                  <a:srgbClr val="00A090"/>
                </a:solidFill>
              </a:rPr>
              <a:t> </a:t>
            </a:r>
            <a:r>
              <a:rPr lang="en-US" b="1" dirty="0">
                <a:solidFill>
                  <a:srgbClr val="C92535"/>
                </a:solidFill>
              </a:rPr>
              <a:t>Implies</a:t>
            </a:r>
            <a:r>
              <a:rPr lang="en-US" dirty="0"/>
              <a:t> that due to the dominating opinion, the lower opinion vanishes completely.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BB44D-3540-C2E2-4526-86FF9E1E1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>
            <a:spLocks noGrp="1"/>
          </p:cNvSpPr>
          <p:nvPr>
            <p:ph type="title"/>
          </p:nvPr>
        </p:nvSpPr>
        <p:spPr>
          <a:xfrm>
            <a:off x="1154080" y="3787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92535"/>
                </a:solidFill>
              </a:rPr>
              <a:t>Introduction</a:t>
            </a:r>
            <a:endParaRPr sz="4000" b="1" dirty="0">
              <a:solidFill>
                <a:srgbClr val="C92535"/>
              </a:solidFill>
            </a:endParaRPr>
          </a:p>
        </p:txBody>
      </p:sp>
      <p:sp>
        <p:nvSpPr>
          <p:cNvPr id="198" name="Google Shape;198;p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2" name="Google Shape;189;p2">
            <a:extLst>
              <a:ext uri="{FF2B5EF4-FFF2-40B4-BE49-F238E27FC236}">
                <a16:creationId xmlns:a16="http://schemas.microsoft.com/office/drawing/2014/main" id="{824F616A-743C-9597-ED10-8D50C68114B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200" name="Google Shape;20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2" name="Google Shape;202;p3"/>
          <p:cNvSpPr txBox="1"/>
          <p:nvPr/>
        </p:nvSpPr>
        <p:spPr>
          <a:xfrm>
            <a:off x="1049465" y="2004776"/>
            <a:ext cx="10093200" cy="406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55600" algn="just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integration of Mathematics and Epidemiology plays a significant role in comprehending disease evolution. </a:t>
            </a:r>
            <a:endParaRPr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556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our project, we develop a modified SIR model that incorporates behavioral practices and captures the joint evolution of disease and opinions in a computationally tractable manner.</a:t>
            </a:r>
            <a:endParaRPr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556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enhanced model seeks to understand the interplay between the disease spread and opinion dynamics. </a:t>
            </a:r>
            <a:endParaRPr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5560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</a:pPr>
            <a:r>
              <a:rPr lang="en-US" sz="2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demonstrate how individuals transition between states (susceptible, infected, &amp; recovered) and adapt opinions through interactions, highlighting the impact on disease dynamics.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99966-FDA9-26F6-E273-B17726EAE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92535"/>
                </a:solidFill>
              </a:rPr>
              <a:t>SIR Model</a:t>
            </a:r>
            <a:endParaRPr sz="4000" b="1" dirty="0">
              <a:solidFill>
                <a:srgbClr val="C92535"/>
              </a:solidFill>
            </a:endParaRPr>
          </a:p>
        </p:txBody>
      </p:sp>
      <p:sp>
        <p:nvSpPr>
          <p:cNvPr id="208" name="Google Shape;208;p4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2" name="Google Shape;189;p2">
            <a:extLst>
              <a:ext uri="{FF2B5EF4-FFF2-40B4-BE49-F238E27FC236}">
                <a16:creationId xmlns:a16="http://schemas.microsoft.com/office/drawing/2014/main" id="{83271427-04FF-B9FE-91C5-1FC7D67EBA8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210" name="Google Shape;210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12" name="Google Shape;212;p4"/>
          <p:cNvSpPr txBox="1"/>
          <p:nvPr/>
        </p:nvSpPr>
        <p:spPr>
          <a:xfrm>
            <a:off x="1097275" y="1718384"/>
            <a:ext cx="9192300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Model Overview</a:t>
            </a:r>
          </a:p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SIR model is a mathematical representation used in epidemiology to forecast the spread of infectious diseases within a population.</a:t>
            </a:r>
            <a:endParaRPr sz="2000" dirty="0">
              <a:solidFill>
                <a:srgbClr val="00A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Three Compartments</a:t>
            </a:r>
            <a:endParaRPr sz="2000" b="1" dirty="0">
              <a:solidFill>
                <a:srgbClr val="C925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Susceptible (S)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Individuals who can be infected.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Infected (I)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Individuals who are currently infected and can spread the disease.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Recovered (R)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Individuals who have recovered and are immune.</a:t>
            </a:r>
            <a:endParaRPr sz="2000" dirty="0">
              <a:solidFill>
                <a:srgbClr val="00A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Parameters and Population Dynamics</a:t>
            </a:r>
            <a:endParaRPr sz="2000" b="1" dirty="0">
              <a:solidFill>
                <a:srgbClr val="C925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model assumes a constant total population (N = S + I + R) and is governed by the infection rate (β) and recovery rate (γ).</a:t>
            </a:r>
            <a:endParaRPr sz="2000" dirty="0">
              <a:solidFill>
                <a:srgbClr val="00A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82A44-EF13-4310-AFE3-F08DDBE9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92535"/>
                </a:solidFill>
              </a:rPr>
              <a:t>SIR Model With Opinion Dynamics</a:t>
            </a:r>
            <a:endParaRPr sz="4000" b="1" dirty="0">
              <a:solidFill>
                <a:srgbClr val="C92535"/>
              </a:solidFill>
            </a:endParaRPr>
          </a:p>
        </p:txBody>
      </p:sp>
      <p:sp>
        <p:nvSpPr>
          <p:cNvPr id="218" name="Google Shape;218;p5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2" name="Google Shape;189;p2">
            <a:extLst>
              <a:ext uri="{FF2B5EF4-FFF2-40B4-BE49-F238E27FC236}">
                <a16:creationId xmlns:a16="http://schemas.microsoft.com/office/drawing/2014/main" id="{34DF784D-8E97-C16F-0676-BCCD0CFA251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220" name="Google Shape;220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22" name="Google Shape;222;p5"/>
          <p:cNvSpPr txBox="1"/>
          <p:nvPr/>
        </p:nvSpPr>
        <p:spPr>
          <a:xfrm>
            <a:off x="1097275" y="2050125"/>
            <a:ext cx="10058400" cy="349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extended SIR model simulates virus spread across different opinion groups, capturing the impact on each group within the population.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Unlike the traditional SIR model with a homogeneous population and three compartments (S, I, R), this model divides the population into opinion groups on the level of </a:t>
            </a:r>
            <a:r>
              <a:rPr lang="en-US" sz="2000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Cautiousness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total population (N) is given by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 = S(t) + I(t) + R(t),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With opinions array q, where </a:t>
            </a:r>
            <a:r>
              <a:rPr lang="en-US" sz="2000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sign indicates </a:t>
            </a:r>
            <a:r>
              <a:rPr lang="en-US" sz="2000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cautiousness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magnitude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indicates the </a:t>
            </a:r>
            <a:r>
              <a:rPr lang="en-US" sz="2000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degree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of cautiousness, higher magnitudes correspond to lower infection chances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2860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q = [ - q1, - q2 , - q3</a:t>
            </a:r>
            <a:r>
              <a:rPr lang="en-US" sz="2000" baseline="30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……., - qn</a:t>
            </a:r>
            <a:r>
              <a:rPr lang="en-US" sz="2000" baseline="30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7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DA312D-6B71-41DC-D0A4-E41228ACB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C92535"/>
                </a:solidFill>
              </a:rPr>
              <a:t>Modeling Assumptions</a:t>
            </a:r>
            <a:endParaRPr sz="4000" b="1">
              <a:solidFill>
                <a:srgbClr val="C92535"/>
              </a:solidFill>
            </a:endParaRPr>
          </a:p>
        </p:txBody>
      </p:sp>
      <p:sp>
        <p:nvSpPr>
          <p:cNvPr id="228" name="Google Shape;228;p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11" name="Google Shape;189;p2">
            <a:extLst>
              <a:ext uri="{FF2B5EF4-FFF2-40B4-BE49-F238E27FC236}">
                <a16:creationId xmlns:a16="http://schemas.microsoft.com/office/drawing/2014/main" id="{E3445391-9393-2205-1138-EC625F47151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230" name="Google Shape;230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32" name="Google Shape;232;p6"/>
          <p:cNvSpPr txBox="1"/>
          <p:nvPr/>
        </p:nvSpPr>
        <p:spPr>
          <a:xfrm>
            <a:off x="1097400" y="1737360"/>
            <a:ext cx="10058280" cy="403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One-Way Flow:</a:t>
            </a:r>
            <a:r>
              <a:rPr lang="en-US" sz="2000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Population flows from Susceptible to Infected to Recovered, achieving immunity after recovery. </a:t>
            </a: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Ø"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Opinion Adaption:</a:t>
            </a:r>
            <a:r>
              <a:rPr lang="en-US" sz="2000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When individuals interact, the first agent adopts the opinion of the second agent. </a:t>
            </a:r>
          </a:p>
          <a:p>
            <a:pPr marL="45720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C925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Actions (∏1,∏2): </a:t>
            </a:r>
            <a:r>
              <a:rPr lang="en-US" sz="2000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Two action are defined as </a:t>
            </a: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∏1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Doing Nothing, </a:t>
            </a:r>
            <a:r>
              <a:rPr lang="en-U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∏2-</a:t>
            </a:r>
            <a:r>
              <a:rPr lang="en-US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Full Protection. Their affect can be calculated by:</a:t>
            </a:r>
          </a:p>
        </p:txBody>
      </p:sp>
      <p:pic>
        <p:nvPicPr>
          <p:cNvPr id="233" name="Google Shape;23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007" y="2592789"/>
            <a:ext cx="3782322" cy="78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DEC1F4-51C7-B4A6-412F-DA6133BCF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007" y="3770060"/>
            <a:ext cx="3782322" cy="1002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E299AC-62AB-94CF-D5A9-A70B3DCC2C51}"/>
              </a:ext>
            </a:extLst>
          </p:cNvPr>
          <p:cNvSpPr txBox="1"/>
          <p:nvPr/>
        </p:nvSpPr>
        <p:spPr>
          <a:xfrm>
            <a:off x="7368153" y="5580678"/>
            <a:ext cx="234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,</a:t>
            </a:r>
            <a:endParaRPr lang="en-IN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074C66-D227-FD47-10FC-AE34DC21E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183" y="5214494"/>
            <a:ext cx="2009004" cy="9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A1750E-C2D4-754B-8404-C3D065E2E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9479" y="5319203"/>
            <a:ext cx="1835683" cy="90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14E497-F6F0-22D3-4BC6-7DE4A70CD0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92535"/>
                </a:solidFill>
              </a:rPr>
              <a:t>Interaction Patterns</a:t>
            </a:r>
            <a:endParaRPr dirty="0"/>
          </a:p>
        </p:txBody>
      </p:sp>
      <p:sp>
        <p:nvSpPr>
          <p:cNvPr id="239" name="Google Shape;239;p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2" name="Google Shape;189;p2">
            <a:extLst>
              <a:ext uri="{FF2B5EF4-FFF2-40B4-BE49-F238E27FC236}">
                <a16:creationId xmlns:a16="http://schemas.microsoft.com/office/drawing/2014/main" id="{E75DA3AD-F40E-EBAE-C27C-18C4DD69E32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241" name="Google Shape;241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43" name="Google Shape;2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175" y="2259650"/>
            <a:ext cx="3550100" cy="40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7"/>
          <p:cNvSpPr txBox="1"/>
          <p:nvPr/>
        </p:nvSpPr>
        <p:spPr>
          <a:xfrm>
            <a:off x="1138700" y="1752200"/>
            <a:ext cx="721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Interactions Patterns for S I R compartments with Opinion 0 &amp; 1</a:t>
            </a:r>
            <a:endParaRPr sz="2000" b="1" dirty="0">
              <a:solidFill>
                <a:srgbClr val="C92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750" y="2144625"/>
            <a:ext cx="2692925" cy="41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7725" y="2259650"/>
            <a:ext cx="2748900" cy="407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FD384E-7504-8D85-8F23-1C1B91634D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bb2dbf817_5_46"/>
          <p:cNvSpPr txBox="1">
            <a:spLocks noGrp="1"/>
          </p:cNvSpPr>
          <p:nvPr>
            <p:ph type="title"/>
          </p:nvPr>
        </p:nvSpPr>
        <p:spPr>
          <a:xfrm>
            <a:off x="1097275" y="286600"/>
            <a:ext cx="106611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92535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92535"/>
                </a:solidFill>
              </a:rPr>
              <a:t>Markov Chain</a:t>
            </a:r>
            <a:endParaRPr dirty="0"/>
          </a:p>
        </p:txBody>
      </p:sp>
      <p:sp>
        <p:nvSpPr>
          <p:cNvPr id="254" name="Google Shape;254;g21bb2dbf817_5_4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3" name="Google Shape;189;p2">
            <a:extLst>
              <a:ext uri="{FF2B5EF4-FFF2-40B4-BE49-F238E27FC236}">
                <a16:creationId xmlns:a16="http://schemas.microsoft.com/office/drawing/2014/main" id="{61153A4A-78DF-B987-19FE-6CD1FFA3FDD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253" name="Google Shape;253;g21bb2dbf817_5_4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56" name="Google Shape;256;g21bb2dbf817_5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792200"/>
            <a:ext cx="3235500" cy="459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21bb2dbf817_5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100" y="2268450"/>
            <a:ext cx="4068176" cy="40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21bb2dbf817_5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08975" y="2213638"/>
            <a:ext cx="3211925" cy="39893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ED360C-16FE-A2FF-46F9-DA67B076CF36}"/>
              </a:ext>
            </a:extLst>
          </p:cNvPr>
          <p:cNvSpPr txBox="1"/>
          <p:nvPr/>
        </p:nvSpPr>
        <p:spPr>
          <a:xfrm>
            <a:off x="4226100" y="1808054"/>
            <a:ext cx="3703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92535"/>
                </a:solidFill>
              </a:rPr>
              <a:t>Transition Probabilities:</a:t>
            </a:r>
            <a:endParaRPr lang="en-IN" sz="2400" b="1" u="sng" dirty="0">
              <a:solidFill>
                <a:srgbClr val="C9253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83846-D5BE-B2A4-B104-411330858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bb2dbf817_5_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C92535"/>
                </a:solidFill>
              </a:rPr>
              <a:t>Transition Matrix</a:t>
            </a:r>
            <a:endParaRPr/>
          </a:p>
        </p:txBody>
      </p:sp>
      <p:sp>
        <p:nvSpPr>
          <p:cNvPr id="268" name="Google Shape;268;g21bb2dbf817_5_1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22/07/2024</a:t>
            </a:r>
            <a:endParaRPr/>
          </a:p>
        </p:txBody>
      </p:sp>
      <p:sp>
        <p:nvSpPr>
          <p:cNvPr id="2" name="Google Shape;189;p2">
            <a:extLst>
              <a:ext uri="{FF2B5EF4-FFF2-40B4-BE49-F238E27FC236}">
                <a16:creationId xmlns:a16="http://schemas.microsoft.com/office/drawing/2014/main" id="{8CAA50DC-297F-A676-260B-FCB5F16BEA3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1"/>
                </a:solidFill>
              </a:rPr>
              <a:t>Exploring the Influence of Opinion Dynamics on Infectious Disease Spread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267" name="Google Shape;267;g21bb2dbf817_5_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70" name="Google Shape;270;g21bb2dbf817_5_17"/>
          <p:cNvSpPr txBox="1"/>
          <p:nvPr/>
        </p:nvSpPr>
        <p:spPr>
          <a:xfrm>
            <a:off x="1138700" y="1752200"/>
            <a:ext cx="826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92535"/>
                </a:solidFill>
                <a:latin typeface="Calibri"/>
                <a:ea typeface="Calibri"/>
                <a:cs typeface="Calibri"/>
                <a:sym typeface="Calibri"/>
              </a:rPr>
              <a:t>Markov chain yields the following Transition matrix (For Opinion 0 &amp; 1):</a:t>
            </a:r>
            <a:endParaRPr sz="2000" b="1" dirty="0">
              <a:solidFill>
                <a:srgbClr val="C925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21bb2dbf817_5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700" y="2252300"/>
            <a:ext cx="10016974" cy="31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D85A13-5669-074D-D251-D2275EFA4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663" y="131009"/>
            <a:ext cx="2088000" cy="612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Custom 7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FFFFFF"/>
      </a:accent1>
      <a:accent2>
        <a:srgbClr val="8A001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1591</Words>
  <Application>Microsoft Office PowerPoint</Application>
  <PresentationFormat>Widescreen</PresentationFormat>
  <Paragraphs>257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Play</vt:lpstr>
      <vt:lpstr>Calibri</vt:lpstr>
      <vt:lpstr>Arial</vt:lpstr>
      <vt:lpstr>Noto Sans Symbols</vt:lpstr>
      <vt:lpstr>Wingdings</vt:lpstr>
      <vt:lpstr>Open Sans</vt:lpstr>
      <vt:lpstr>Symbol</vt:lpstr>
      <vt:lpstr>Office Theme</vt:lpstr>
      <vt:lpstr>Retrospect</vt:lpstr>
      <vt:lpstr>Exploring the Influence of Opinion Dynamics on Infectious Disease Spread</vt:lpstr>
      <vt:lpstr>Contents</vt:lpstr>
      <vt:lpstr>Introduction</vt:lpstr>
      <vt:lpstr>SIR Model</vt:lpstr>
      <vt:lpstr>SIR Model With Opinion Dynamics</vt:lpstr>
      <vt:lpstr>Modeling Assumptions</vt:lpstr>
      <vt:lpstr>Interaction Patterns</vt:lpstr>
      <vt:lpstr>Markov Chain</vt:lpstr>
      <vt:lpstr>Transition Matrix</vt:lpstr>
      <vt:lpstr>System of Equations</vt:lpstr>
      <vt:lpstr>Transition Matrix For i opinions</vt:lpstr>
      <vt:lpstr>System of Equations for i opinions</vt:lpstr>
      <vt:lpstr>Results</vt:lpstr>
      <vt:lpstr>Results</vt:lpstr>
      <vt:lpstr>Results</vt:lpstr>
      <vt:lpstr>Results</vt:lpstr>
      <vt:lpstr>Results</vt:lpstr>
      <vt:lpstr>Conclusion</vt:lpstr>
      <vt:lpstr>Further Potential Research Topics</vt:lpstr>
      <vt:lpstr>References</vt:lpstr>
      <vt:lpstr>Appendix - I</vt:lpstr>
      <vt:lpstr>Appendix - II</vt:lpstr>
      <vt:lpstr>Appendix - II</vt:lpstr>
      <vt:lpstr>Appendix -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Umang Gondaliya</dc:creator>
  <cp:lastModifiedBy>Kashif Ansari</cp:lastModifiedBy>
  <cp:revision>26</cp:revision>
  <dcterms:created xsi:type="dcterms:W3CDTF">2024-07-09T15:43:18Z</dcterms:created>
  <dcterms:modified xsi:type="dcterms:W3CDTF">2024-08-04T21:22:17Z</dcterms:modified>
</cp:coreProperties>
</file>