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3" r:id="rId2"/>
    <p:sldId id="344" r:id="rId3"/>
    <p:sldId id="369" r:id="rId4"/>
    <p:sldId id="352" r:id="rId5"/>
    <p:sldId id="348" r:id="rId6"/>
    <p:sldId id="349" r:id="rId7"/>
    <p:sldId id="350" r:id="rId8"/>
    <p:sldId id="351" r:id="rId9"/>
    <p:sldId id="299" r:id="rId10"/>
    <p:sldId id="353" r:id="rId11"/>
    <p:sldId id="364" r:id="rId12"/>
    <p:sldId id="366" r:id="rId13"/>
    <p:sldId id="367" r:id="rId14"/>
    <p:sldId id="368" r:id="rId15"/>
    <p:sldId id="373" r:id="rId16"/>
    <p:sldId id="357" r:id="rId17"/>
    <p:sldId id="358" r:id="rId18"/>
    <p:sldId id="359" r:id="rId19"/>
    <p:sldId id="374" r:id="rId20"/>
    <p:sldId id="360" r:id="rId21"/>
    <p:sldId id="361" r:id="rId22"/>
    <p:sldId id="362" r:id="rId23"/>
    <p:sldId id="363" r:id="rId24"/>
    <p:sldId id="370" r:id="rId25"/>
    <p:sldId id="371" r:id="rId26"/>
    <p:sldId id="372" r:id="rId27"/>
    <p:sldId id="34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88" y="1143720"/>
            <a:ext cx="10993549" cy="1475013"/>
          </a:xfrm>
        </p:spPr>
        <p:txBody>
          <a:bodyPr/>
          <a:lstStyle/>
          <a:p>
            <a:r>
              <a:rPr lang="en-US" dirty="0"/>
              <a:t>STOCK MARKET ANALYSIS</a:t>
            </a:r>
          </a:p>
        </p:txBody>
      </p:sp>
      <p:sp>
        <p:nvSpPr>
          <p:cNvPr id="3" name="Subtitle 2"/>
          <p:cNvSpPr>
            <a:spLocks noGrp="1"/>
          </p:cNvSpPr>
          <p:nvPr>
            <p:ph type="subTitle" idx="1"/>
          </p:nvPr>
        </p:nvSpPr>
        <p:spPr>
          <a:xfrm>
            <a:off x="581191" y="2618733"/>
            <a:ext cx="10993546" cy="590321"/>
          </a:xfrm>
        </p:spPr>
        <p:txBody>
          <a:bodyPr>
            <a:normAutofit/>
          </a:bodyPr>
          <a:lstStyle/>
          <a:p>
            <a:r>
              <a:rPr lang="en-US" dirty="0"/>
              <a:t>MOHD </a:t>
            </a:r>
            <a:r>
              <a:rPr lang="en-US" dirty="0" err="1"/>
              <a:t>laraib</a:t>
            </a:r>
            <a:r>
              <a:rPr lang="en-US" dirty="0"/>
              <a:t> </a:t>
            </a:r>
            <a:r>
              <a:rPr lang="en-US" dirty="0" err="1"/>
              <a:t>momin</a:t>
            </a:r>
            <a:endParaRPr lang="en-US" dirty="0"/>
          </a:p>
          <a:p>
            <a:endParaRPr lang="en-US" dirty="0"/>
          </a:p>
          <a:p>
            <a:endParaRPr lang="en-US" dirty="0"/>
          </a:p>
        </p:txBody>
      </p:sp>
      <p:pic>
        <p:nvPicPr>
          <p:cNvPr id="1026" name="Picture 2" descr="Futurense | The Godfather of Talent">
            <a:extLst>
              <a:ext uri="{FF2B5EF4-FFF2-40B4-BE49-F238E27FC236}">
                <a16:creationId xmlns:a16="http://schemas.microsoft.com/office/drawing/2014/main" id="{71701632-B5E5-E20E-F424-0FFBFB496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0689" y="701374"/>
            <a:ext cx="2120080" cy="147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86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698A-5646-99E8-DD30-9643BC2EF62B}"/>
              </a:ext>
            </a:extLst>
          </p:cNvPr>
          <p:cNvSpPr>
            <a:spLocks noGrp="1"/>
          </p:cNvSpPr>
          <p:nvPr>
            <p:ph type="title"/>
          </p:nvPr>
        </p:nvSpPr>
        <p:spPr>
          <a:xfrm>
            <a:off x="581191" y="732072"/>
            <a:ext cx="11029616" cy="1013800"/>
          </a:xfrm>
        </p:spPr>
        <p:txBody>
          <a:bodyPr>
            <a:normAutofit fontScale="90000"/>
          </a:bodyPr>
          <a:lstStyle/>
          <a:p>
            <a:r>
              <a:rPr lang="en-US" dirty="0"/>
              <a:t>Hive Scenario1:</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200" kern="100" dirty="0">
                <a:latin typeface="Calibri" panose="020F0502020204030204" pitchFamily="34" charset="0"/>
                <a:ea typeface="Calibri" panose="020F0502020204030204" pitchFamily="34" charset="0"/>
                <a:cs typeface="Calibri" panose="020F0502020204030204" pitchFamily="34" charset="0"/>
              </a:rPr>
              <a:t>Write a Hive query to identify the top three dates that experienced the largest percentage change in stock price (from open to close) for every stock</a:t>
            </a:r>
            <a:r>
              <a:rPr lang="en-US" sz="2200" kern="1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2200" dirty="0"/>
          </a:p>
        </p:txBody>
      </p:sp>
      <p:sp>
        <p:nvSpPr>
          <p:cNvPr id="5" name="TextBox 4">
            <a:extLst>
              <a:ext uri="{FF2B5EF4-FFF2-40B4-BE49-F238E27FC236}">
                <a16:creationId xmlns:a16="http://schemas.microsoft.com/office/drawing/2014/main" id="{14C649FF-7E79-C9D6-825A-0D2A89585F6F}"/>
              </a:ext>
            </a:extLst>
          </p:cNvPr>
          <p:cNvSpPr txBox="1"/>
          <p:nvPr/>
        </p:nvSpPr>
        <p:spPr>
          <a:xfrm>
            <a:off x="832207" y="1989973"/>
            <a:ext cx="9904288" cy="375552"/>
          </a:xfrm>
          <a:prstGeom prst="rect">
            <a:avLst/>
          </a:prstGeom>
          <a:noFill/>
        </p:spPr>
        <p:txBody>
          <a:bodyPr wrap="square">
            <a:spAutoFit/>
          </a:bodyPr>
          <a:lstStyle/>
          <a:p>
            <a:pPr marL="0" marR="0" indent="457200">
              <a:lnSpc>
                <a:spcPct val="107000"/>
              </a:lnSpc>
              <a:spcBef>
                <a:spcPts val="0"/>
              </a:spcBef>
              <a:spcAft>
                <a:spcPts val="800"/>
              </a:spcAft>
            </a:pP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select date, (abs(close-open)/open)*100 as per from aal/</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aaoi</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abio</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abmd</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order by per desc limit 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F53E035-86F3-81D8-136B-4062AA6D6F91}"/>
              </a:ext>
            </a:extLst>
          </p:cNvPr>
          <p:cNvPicPr>
            <a:picLocks noChangeAspect="1"/>
          </p:cNvPicPr>
          <p:nvPr/>
        </p:nvPicPr>
        <p:blipFill>
          <a:blip r:embed="rId2"/>
          <a:stretch>
            <a:fillRect/>
          </a:stretch>
        </p:blipFill>
        <p:spPr>
          <a:xfrm>
            <a:off x="3032241" y="2609627"/>
            <a:ext cx="5187084" cy="3842543"/>
          </a:xfrm>
          <a:prstGeom prst="rect">
            <a:avLst/>
          </a:prstGeom>
        </p:spPr>
      </p:pic>
    </p:spTree>
    <p:extLst>
      <p:ext uri="{BB962C8B-B14F-4D97-AF65-F5344CB8AC3E}">
        <p14:creationId xmlns:p14="http://schemas.microsoft.com/office/powerpoint/2010/main" val="193838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59FF9D-B4C0-2F65-8406-730800F7BE25}"/>
              </a:ext>
            </a:extLst>
          </p:cNvPr>
          <p:cNvPicPr>
            <a:picLocks noChangeAspect="1"/>
          </p:cNvPicPr>
          <p:nvPr/>
        </p:nvPicPr>
        <p:blipFill>
          <a:blip r:embed="rId2"/>
          <a:stretch>
            <a:fillRect/>
          </a:stretch>
        </p:blipFill>
        <p:spPr>
          <a:xfrm>
            <a:off x="581192" y="2612882"/>
            <a:ext cx="11029615" cy="3911207"/>
          </a:xfrm>
          <a:prstGeom prst="rect">
            <a:avLst/>
          </a:prstGeom>
        </p:spPr>
      </p:pic>
      <p:sp>
        <p:nvSpPr>
          <p:cNvPr id="8" name="TextBox 7">
            <a:extLst>
              <a:ext uri="{FF2B5EF4-FFF2-40B4-BE49-F238E27FC236}">
                <a16:creationId xmlns:a16="http://schemas.microsoft.com/office/drawing/2014/main" id="{31A733D5-36AD-E0D3-260C-1D5A50E0ED2E}"/>
              </a:ext>
            </a:extLst>
          </p:cNvPr>
          <p:cNvSpPr txBox="1"/>
          <p:nvPr/>
        </p:nvSpPr>
        <p:spPr>
          <a:xfrm rot="10800000" flipV="1">
            <a:off x="657544" y="940734"/>
            <a:ext cx="9894014" cy="523220"/>
          </a:xfrm>
          <a:prstGeom prst="rect">
            <a:avLst/>
          </a:prstGeom>
          <a:noFill/>
        </p:spPr>
        <p:txBody>
          <a:bodyPr wrap="square" rtlCol="0">
            <a:spAutoFit/>
          </a:bodyPr>
          <a:lstStyle/>
          <a:p>
            <a:r>
              <a:rPr lang="en-US" sz="2800" dirty="0">
                <a:solidFill>
                  <a:schemeClr val="bg1"/>
                </a:solidFill>
              </a:rPr>
              <a:t>Hive Scenario 7:</a:t>
            </a:r>
            <a:r>
              <a:rPr lang="en-US"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8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Find the median of volume for ABIO</a:t>
            </a:r>
            <a:r>
              <a:rPr lang="en-US" sz="2800" kern="1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bg1"/>
              </a:solidFill>
            </a:endParaRPr>
          </a:p>
        </p:txBody>
      </p:sp>
      <p:sp>
        <p:nvSpPr>
          <p:cNvPr id="10" name="TextBox 9">
            <a:extLst>
              <a:ext uri="{FF2B5EF4-FFF2-40B4-BE49-F238E27FC236}">
                <a16:creationId xmlns:a16="http://schemas.microsoft.com/office/drawing/2014/main" id="{561C1F1D-2D17-AEBB-7E2C-D0C353EC5C4B}"/>
              </a:ext>
            </a:extLst>
          </p:cNvPr>
          <p:cNvSpPr txBox="1"/>
          <p:nvPr/>
        </p:nvSpPr>
        <p:spPr>
          <a:xfrm>
            <a:off x="2185827" y="2023159"/>
            <a:ext cx="7471881" cy="375552"/>
          </a:xfrm>
          <a:prstGeom prst="rect">
            <a:avLst/>
          </a:prstGeom>
          <a:noFill/>
        </p:spPr>
        <p:txBody>
          <a:bodyPr wrap="square">
            <a:spAutoFit/>
          </a:bodyPr>
          <a:lstStyle/>
          <a:p>
            <a:pPr marL="0" marR="0" indent="457200">
              <a:lnSpc>
                <a:spcPct val="107000"/>
              </a:lnSpc>
              <a:spcBef>
                <a:spcPts val="0"/>
              </a:spcBef>
              <a:spcAft>
                <a:spcPts val="800"/>
              </a:spcAft>
            </a:pPr>
            <a:r>
              <a:rPr lang="en-US" sz="1800" kern="10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select percentile(</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volume, 0.5) as median from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abio</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216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524695-59F8-0C61-50B4-11DA66092E96}"/>
              </a:ext>
            </a:extLst>
          </p:cNvPr>
          <p:cNvPicPr>
            <a:picLocks noChangeAspect="1"/>
          </p:cNvPicPr>
          <p:nvPr/>
        </p:nvPicPr>
        <p:blipFill>
          <a:blip r:embed="rId2"/>
          <a:stretch>
            <a:fillRect/>
          </a:stretch>
        </p:blipFill>
        <p:spPr>
          <a:xfrm>
            <a:off x="410966" y="2024009"/>
            <a:ext cx="11342670" cy="4674742"/>
          </a:xfrm>
          <a:prstGeom prst="rect">
            <a:avLst/>
          </a:prstGeom>
        </p:spPr>
      </p:pic>
      <p:sp>
        <p:nvSpPr>
          <p:cNvPr id="9" name="TextBox 8">
            <a:extLst>
              <a:ext uri="{FF2B5EF4-FFF2-40B4-BE49-F238E27FC236}">
                <a16:creationId xmlns:a16="http://schemas.microsoft.com/office/drawing/2014/main" id="{B99285F8-3EB1-486D-62F1-F78DD53153AD}"/>
              </a:ext>
            </a:extLst>
          </p:cNvPr>
          <p:cNvSpPr txBox="1"/>
          <p:nvPr/>
        </p:nvSpPr>
        <p:spPr>
          <a:xfrm>
            <a:off x="593332" y="1263989"/>
            <a:ext cx="9742469" cy="523220"/>
          </a:xfrm>
          <a:prstGeom prst="rect">
            <a:avLst/>
          </a:prstGeom>
          <a:noFill/>
        </p:spPr>
        <p:txBody>
          <a:bodyPr wrap="square">
            <a:spAutoFit/>
          </a:bodyPr>
          <a:lstStyle/>
          <a:p>
            <a:r>
              <a:rPr lang="en-US" sz="2800" dirty="0">
                <a:solidFill>
                  <a:schemeClr val="bg1"/>
                </a:solidFill>
              </a:rPr>
              <a:t>LOADING DATA FROM LOCAL SYSTEM TO MYSQL</a:t>
            </a:r>
          </a:p>
        </p:txBody>
      </p:sp>
    </p:spTree>
    <p:extLst>
      <p:ext uri="{BB962C8B-B14F-4D97-AF65-F5344CB8AC3E}">
        <p14:creationId xmlns:p14="http://schemas.microsoft.com/office/powerpoint/2010/main" val="241417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C262-D753-26A3-19DC-C76B52A3CA18}"/>
              </a:ext>
            </a:extLst>
          </p:cNvPr>
          <p:cNvSpPr>
            <a:spLocks noGrp="1"/>
          </p:cNvSpPr>
          <p:nvPr>
            <p:ph type="title"/>
          </p:nvPr>
        </p:nvSpPr>
        <p:spPr/>
        <p:txBody>
          <a:bodyPr/>
          <a:lstStyle/>
          <a:p>
            <a:r>
              <a:rPr lang="en-US" dirty="0"/>
              <a:t>Loading data into HBase :</a:t>
            </a:r>
          </a:p>
        </p:txBody>
      </p:sp>
      <p:pic>
        <p:nvPicPr>
          <p:cNvPr id="5" name="Picture 4">
            <a:extLst>
              <a:ext uri="{FF2B5EF4-FFF2-40B4-BE49-F238E27FC236}">
                <a16:creationId xmlns:a16="http://schemas.microsoft.com/office/drawing/2014/main" id="{488482FB-F095-6FDA-01BD-874DBFDEA33A}"/>
              </a:ext>
            </a:extLst>
          </p:cNvPr>
          <p:cNvPicPr>
            <a:picLocks noChangeAspect="1"/>
          </p:cNvPicPr>
          <p:nvPr/>
        </p:nvPicPr>
        <p:blipFill>
          <a:blip r:embed="rId2"/>
          <a:stretch>
            <a:fillRect/>
          </a:stretch>
        </p:blipFill>
        <p:spPr>
          <a:xfrm>
            <a:off x="483074" y="1863777"/>
            <a:ext cx="11127734" cy="4877051"/>
          </a:xfrm>
          <a:prstGeom prst="rect">
            <a:avLst/>
          </a:prstGeom>
        </p:spPr>
      </p:pic>
    </p:spTree>
    <p:extLst>
      <p:ext uri="{BB962C8B-B14F-4D97-AF65-F5344CB8AC3E}">
        <p14:creationId xmlns:p14="http://schemas.microsoft.com/office/powerpoint/2010/main" val="166694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4DD7-DDD6-CE44-2051-EC2E610E1B42}"/>
              </a:ext>
            </a:extLst>
          </p:cNvPr>
          <p:cNvSpPr>
            <a:spLocks noGrp="1"/>
          </p:cNvSpPr>
          <p:nvPr>
            <p:ph type="title"/>
          </p:nvPr>
        </p:nvSpPr>
        <p:spPr/>
        <p:txBody>
          <a:bodyPr/>
          <a:lstStyle/>
          <a:p>
            <a:r>
              <a:rPr lang="en-US" dirty="0"/>
              <a:t>HBase SCENARIO : PRINT OUT FIRST 5 COLUMNS</a:t>
            </a:r>
          </a:p>
        </p:txBody>
      </p:sp>
      <p:pic>
        <p:nvPicPr>
          <p:cNvPr id="11" name="Picture 10">
            <a:extLst>
              <a:ext uri="{FF2B5EF4-FFF2-40B4-BE49-F238E27FC236}">
                <a16:creationId xmlns:a16="http://schemas.microsoft.com/office/drawing/2014/main" id="{36DC1895-D6CB-2933-A782-87B46B9F2362}"/>
              </a:ext>
            </a:extLst>
          </p:cNvPr>
          <p:cNvPicPr>
            <a:picLocks noChangeAspect="1"/>
          </p:cNvPicPr>
          <p:nvPr/>
        </p:nvPicPr>
        <p:blipFill>
          <a:blip r:embed="rId2"/>
          <a:stretch>
            <a:fillRect/>
          </a:stretch>
        </p:blipFill>
        <p:spPr>
          <a:xfrm>
            <a:off x="511995" y="2979506"/>
            <a:ext cx="11168009" cy="3801438"/>
          </a:xfrm>
          <a:prstGeom prst="rect">
            <a:avLst/>
          </a:prstGeom>
        </p:spPr>
      </p:pic>
      <p:pic>
        <p:nvPicPr>
          <p:cNvPr id="13" name="Picture 12">
            <a:extLst>
              <a:ext uri="{FF2B5EF4-FFF2-40B4-BE49-F238E27FC236}">
                <a16:creationId xmlns:a16="http://schemas.microsoft.com/office/drawing/2014/main" id="{05B47185-770B-9FD7-48C0-E0E12C0C027E}"/>
              </a:ext>
            </a:extLst>
          </p:cNvPr>
          <p:cNvPicPr>
            <a:picLocks noChangeAspect="1"/>
          </p:cNvPicPr>
          <p:nvPr/>
        </p:nvPicPr>
        <p:blipFill>
          <a:blip r:embed="rId3"/>
          <a:stretch>
            <a:fillRect/>
          </a:stretch>
        </p:blipFill>
        <p:spPr>
          <a:xfrm>
            <a:off x="581192" y="2350597"/>
            <a:ext cx="10884768" cy="498450"/>
          </a:xfrm>
          <a:prstGeom prst="rect">
            <a:avLst/>
          </a:prstGeom>
        </p:spPr>
      </p:pic>
    </p:spTree>
    <p:extLst>
      <p:ext uri="{BB962C8B-B14F-4D97-AF65-F5344CB8AC3E}">
        <p14:creationId xmlns:p14="http://schemas.microsoft.com/office/powerpoint/2010/main" val="409972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D57B-2732-A30F-BD0C-8BDC12211981}"/>
              </a:ext>
            </a:extLst>
          </p:cNvPr>
          <p:cNvSpPr>
            <a:spLocks noGrp="1"/>
          </p:cNvSpPr>
          <p:nvPr>
            <p:ph type="title"/>
          </p:nvPr>
        </p:nvSpPr>
        <p:spPr/>
        <p:txBody>
          <a:bodyPr/>
          <a:lstStyle/>
          <a:p>
            <a:r>
              <a:rPr lang="en-US" dirty="0"/>
              <a:t>SPARK PIPELINE:</a:t>
            </a:r>
          </a:p>
        </p:txBody>
      </p:sp>
      <p:pic>
        <p:nvPicPr>
          <p:cNvPr id="4" name="Picture 3">
            <a:extLst>
              <a:ext uri="{FF2B5EF4-FFF2-40B4-BE49-F238E27FC236}">
                <a16:creationId xmlns:a16="http://schemas.microsoft.com/office/drawing/2014/main" id="{6F17FC69-788D-1BBC-78EE-DBD7C50FA2CC}"/>
              </a:ext>
            </a:extLst>
          </p:cNvPr>
          <p:cNvPicPr>
            <a:picLocks noChangeAspect="1"/>
          </p:cNvPicPr>
          <p:nvPr/>
        </p:nvPicPr>
        <p:blipFill>
          <a:blip r:embed="rId2"/>
          <a:stretch>
            <a:fillRect/>
          </a:stretch>
        </p:blipFill>
        <p:spPr>
          <a:xfrm>
            <a:off x="445214" y="2661781"/>
            <a:ext cx="11301572" cy="4960527"/>
          </a:xfrm>
          <a:prstGeom prst="rect">
            <a:avLst/>
          </a:prstGeom>
        </p:spPr>
      </p:pic>
    </p:spTree>
    <p:extLst>
      <p:ext uri="{BB962C8B-B14F-4D97-AF65-F5344CB8AC3E}">
        <p14:creationId xmlns:p14="http://schemas.microsoft.com/office/powerpoint/2010/main" val="222207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01C5-BEF2-98E1-D4C2-608B38D6205B}"/>
              </a:ext>
            </a:extLst>
          </p:cNvPr>
          <p:cNvSpPr>
            <a:spLocks noGrp="1"/>
          </p:cNvSpPr>
          <p:nvPr>
            <p:ph type="title"/>
          </p:nvPr>
        </p:nvSpPr>
        <p:spPr/>
        <p:txBody>
          <a:bodyPr/>
          <a:lstStyle/>
          <a:p>
            <a:r>
              <a:rPr lang="en-US" dirty="0"/>
              <a:t>PYSPARK &amp; Spark SQL SCENARIOs:</a:t>
            </a:r>
          </a:p>
        </p:txBody>
      </p:sp>
      <p:sp>
        <p:nvSpPr>
          <p:cNvPr id="5" name="TextBox 4">
            <a:extLst>
              <a:ext uri="{FF2B5EF4-FFF2-40B4-BE49-F238E27FC236}">
                <a16:creationId xmlns:a16="http://schemas.microsoft.com/office/drawing/2014/main" id="{FC313057-DE47-9FC3-1096-085D6285AF6E}"/>
              </a:ext>
            </a:extLst>
          </p:cNvPr>
          <p:cNvSpPr txBox="1"/>
          <p:nvPr/>
        </p:nvSpPr>
        <p:spPr>
          <a:xfrm>
            <a:off x="490590" y="1921939"/>
            <a:ext cx="11029615" cy="830997"/>
          </a:xfrm>
          <a:prstGeom prst="rect">
            <a:avLst/>
          </a:prstGeom>
          <a:noFill/>
        </p:spPr>
        <p:txBody>
          <a:bodyPr wrap="square">
            <a:spAutoFit/>
          </a:bodyPr>
          <a:lstStyle/>
          <a:p>
            <a:pPr marL="0" marR="0">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Scenario 2:</a:t>
            </a:r>
            <a:r>
              <a:rPr lang="en-US" sz="2400" b="1" dirty="0">
                <a:solidFill>
                  <a:srgbClr val="000000"/>
                </a:solidFill>
                <a:effectLst/>
                <a:latin typeface="Arial" panose="020B0604020202020204" pitchFamily="34" charset="0"/>
                <a:ea typeface="Times New Roman" panose="02020603050405020304" pitchFamily="18" charset="0"/>
              </a:rPr>
              <a:t> </a:t>
            </a:r>
            <a:r>
              <a:rPr lang="en-US" sz="2400" dirty="0">
                <a:solidFill>
                  <a:srgbClr val="000000"/>
                </a:solidFill>
                <a:effectLst/>
                <a:latin typeface="Calibri" panose="020F0502020204030204" pitchFamily="34" charset="0"/>
                <a:ea typeface="Calibri" panose="020F0502020204030204" pitchFamily="34" charset="0"/>
              </a:rPr>
              <a:t>There are too many decimal places for mean and </a:t>
            </a:r>
            <a:r>
              <a:rPr lang="en-US" sz="2400" dirty="0" err="1">
                <a:solidFill>
                  <a:srgbClr val="000000"/>
                </a:solidFill>
                <a:effectLst/>
                <a:latin typeface="Calibri" panose="020F0502020204030204" pitchFamily="34" charset="0"/>
                <a:ea typeface="Calibri" panose="020F0502020204030204" pitchFamily="34" charset="0"/>
              </a:rPr>
              <a:t>stddev</a:t>
            </a:r>
            <a:r>
              <a:rPr lang="en-US" sz="2400" dirty="0">
                <a:solidFill>
                  <a:srgbClr val="000000"/>
                </a:solidFill>
                <a:effectLst/>
                <a:latin typeface="Calibri" panose="020F0502020204030204" pitchFamily="34" charset="0"/>
                <a:ea typeface="Calibri" panose="020F0502020204030204" pitchFamily="34" charset="0"/>
              </a:rPr>
              <a:t> in the describe() data frame. Format the numbers to just show up to two decimal places.</a:t>
            </a:r>
            <a:endParaRPr lang="en-US" sz="24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B10D9FB2-FF83-C8BE-DDB8-32882DD400CC}"/>
              </a:ext>
            </a:extLst>
          </p:cNvPr>
          <p:cNvPicPr>
            <a:picLocks noChangeAspect="1"/>
          </p:cNvPicPr>
          <p:nvPr/>
        </p:nvPicPr>
        <p:blipFill>
          <a:blip r:embed="rId2"/>
          <a:stretch>
            <a:fillRect/>
          </a:stretch>
        </p:blipFill>
        <p:spPr>
          <a:xfrm>
            <a:off x="581192" y="2958919"/>
            <a:ext cx="10740929" cy="3646864"/>
          </a:xfrm>
          <a:prstGeom prst="rect">
            <a:avLst/>
          </a:prstGeom>
        </p:spPr>
      </p:pic>
    </p:spTree>
    <p:extLst>
      <p:ext uri="{BB962C8B-B14F-4D97-AF65-F5344CB8AC3E}">
        <p14:creationId xmlns:p14="http://schemas.microsoft.com/office/powerpoint/2010/main" val="339014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2C3479-E617-143D-18E6-D0F8FD34279F}"/>
              </a:ext>
            </a:extLst>
          </p:cNvPr>
          <p:cNvPicPr>
            <a:picLocks noChangeAspect="1"/>
          </p:cNvPicPr>
          <p:nvPr/>
        </p:nvPicPr>
        <p:blipFill>
          <a:blip r:embed="rId2"/>
          <a:stretch>
            <a:fillRect/>
          </a:stretch>
        </p:blipFill>
        <p:spPr>
          <a:xfrm>
            <a:off x="275690" y="297319"/>
            <a:ext cx="11640620" cy="6263362"/>
          </a:xfrm>
          <a:prstGeom prst="rect">
            <a:avLst/>
          </a:prstGeom>
        </p:spPr>
      </p:pic>
    </p:spTree>
    <p:extLst>
      <p:ext uri="{BB962C8B-B14F-4D97-AF65-F5344CB8AC3E}">
        <p14:creationId xmlns:p14="http://schemas.microsoft.com/office/powerpoint/2010/main" val="376707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D4F99-60B3-97F2-BCEC-F6E729DEF92B}"/>
              </a:ext>
            </a:extLst>
          </p:cNvPr>
          <p:cNvSpPr txBox="1"/>
          <p:nvPr/>
        </p:nvSpPr>
        <p:spPr>
          <a:xfrm>
            <a:off x="367301" y="555073"/>
            <a:ext cx="7512978" cy="461665"/>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Scenario 4:</a:t>
            </a:r>
            <a:r>
              <a:rPr lang="en-US" sz="2400" b="1" dirty="0">
                <a:solidFill>
                  <a:srgbClr val="000000"/>
                </a:solidFill>
                <a:effectLst/>
                <a:latin typeface="Arial" panose="020B0604020202020204" pitchFamily="34" charset="0"/>
                <a:ea typeface="Calibri" panose="020F0502020204030204" pitchFamily="34" charset="0"/>
              </a:rPr>
              <a:t> </a:t>
            </a:r>
            <a:r>
              <a:rPr lang="en-US" sz="2400" dirty="0">
                <a:solidFill>
                  <a:srgbClr val="000000"/>
                </a:solidFill>
                <a:effectLst/>
                <a:latin typeface="Calibri" panose="020F0502020204030204" pitchFamily="34" charset="0"/>
                <a:ea typeface="Calibri" panose="020F0502020204030204" pitchFamily="34" charset="0"/>
              </a:rPr>
              <a:t>What day had the Peak High in Price?</a:t>
            </a:r>
            <a:endParaRPr lang="en-US" sz="2400" dirty="0"/>
          </a:p>
        </p:txBody>
      </p:sp>
      <p:pic>
        <p:nvPicPr>
          <p:cNvPr id="4" name="Picture 3">
            <a:extLst>
              <a:ext uri="{FF2B5EF4-FFF2-40B4-BE49-F238E27FC236}">
                <a16:creationId xmlns:a16="http://schemas.microsoft.com/office/drawing/2014/main" id="{373D855C-AF96-1809-A54F-BACB1ED9AEF6}"/>
              </a:ext>
            </a:extLst>
          </p:cNvPr>
          <p:cNvPicPr>
            <a:picLocks noChangeAspect="1"/>
          </p:cNvPicPr>
          <p:nvPr/>
        </p:nvPicPr>
        <p:blipFill>
          <a:blip r:embed="rId2"/>
          <a:stretch>
            <a:fillRect/>
          </a:stretch>
        </p:blipFill>
        <p:spPr>
          <a:xfrm>
            <a:off x="441789" y="1350783"/>
            <a:ext cx="11024171" cy="4952144"/>
          </a:xfrm>
          <a:prstGeom prst="rect">
            <a:avLst/>
          </a:prstGeom>
        </p:spPr>
      </p:pic>
    </p:spTree>
    <p:extLst>
      <p:ext uri="{BB962C8B-B14F-4D97-AF65-F5344CB8AC3E}">
        <p14:creationId xmlns:p14="http://schemas.microsoft.com/office/powerpoint/2010/main" val="139330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0CF9-2A73-E93E-1C9F-2EA7227E39CB}"/>
              </a:ext>
            </a:extLst>
          </p:cNvPr>
          <p:cNvSpPr>
            <a:spLocks noGrp="1"/>
          </p:cNvSpPr>
          <p:nvPr>
            <p:ph type="title"/>
          </p:nvPr>
        </p:nvSpPr>
        <p:spPr>
          <a:xfrm>
            <a:off x="581192" y="1090048"/>
            <a:ext cx="11029616" cy="1013800"/>
          </a:xfrm>
        </p:spPr>
        <p:txBody>
          <a:bodyPr>
            <a:normAutofit fontScale="90000"/>
          </a:bodyPr>
          <a:lstStyle/>
          <a:p>
            <a:r>
              <a:rPr lang="en-US" b="1" u="sng" dirty="0"/>
              <a:t>Directed Acyclic Graph (DAG) </a:t>
            </a:r>
            <a:r>
              <a:rPr lang="en-US" dirty="0"/>
              <a:t>: </a:t>
            </a:r>
            <a:r>
              <a:rPr kumimoji="0" lang="en-US" altLang="en-US" sz="2200" b="0" i="0" u="none" strike="noStrike" cap="none" normalizeH="0" baseline="0" dirty="0">
                <a:ln>
                  <a:noFill/>
                </a:ln>
                <a:effectLst/>
                <a:latin typeface="Google Sans"/>
              </a:rPr>
              <a:t>A DAG, or directed acyclic graph, is a data structure that represents a sequence of operations. In the context of Spark, a DAG represents a sequence of Spark jobs.</a:t>
            </a:r>
            <a:br>
              <a:rPr kumimoji="0" lang="en-US" altLang="en-US" b="0" i="0" u="none" strike="noStrike" cap="none" normalizeH="0" baseline="0" dirty="0">
                <a:ln>
                  <a:noFill/>
                </a:ln>
                <a:solidFill>
                  <a:schemeClr val="tx1"/>
                </a:solidFill>
                <a:effectLst/>
              </a:rPr>
            </a:br>
            <a:endParaRPr lang="en-US" dirty="0"/>
          </a:p>
        </p:txBody>
      </p:sp>
      <p:sp>
        <p:nvSpPr>
          <p:cNvPr id="4" name="Rectangle 1">
            <a:extLst>
              <a:ext uri="{FF2B5EF4-FFF2-40B4-BE49-F238E27FC236}">
                <a16:creationId xmlns:a16="http://schemas.microsoft.com/office/drawing/2014/main" id="{E92C5C67-9838-9A72-7F92-F63417D86B06}"/>
              </a:ext>
            </a:extLst>
          </p:cNvPr>
          <p:cNvSpPr>
            <a:spLocks noChangeArrowheads="1"/>
          </p:cNvSpPr>
          <p:nvPr/>
        </p:nvSpPr>
        <p:spPr bwMode="auto">
          <a:xfrm>
            <a:off x="753437" y="1898769"/>
            <a:ext cx="10500189" cy="4206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1F1F1F"/>
                </a:solidFill>
                <a:effectLst/>
                <a:latin typeface="Google Sans"/>
              </a:rPr>
            </a:br>
            <a:r>
              <a:rPr kumimoji="0" lang="en-US" altLang="en-US" b="0" i="0" u="none" strike="noStrike" cap="none" normalizeH="0" baseline="0" dirty="0">
                <a:ln>
                  <a:noFill/>
                </a:ln>
                <a:solidFill>
                  <a:srgbClr val="1F1F1F"/>
                </a:solidFill>
                <a:effectLst/>
                <a:latin typeface="Google Sans"/>
              </a:rPr>
              <a:t>There will be 3 DAGs created in my code.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The first DAG will be created when the </a:t>
            </a:r>
            <a:r>
              <a:rPr kumimoji="0" lang="en-US" altLang="en-US" b="0" i="0" u="none" strike="noStrike" cap="none" normalizeH="0" baseline="0" dirty="0" err="1">
                <a:ln>
                  <a:noFill/>
                </a:ln>
                <a:solidFill>
                  <a:srgbClr val="1F1F1F"/>
                </a:solidFill>
                <a:effectLst/>
                <a:latin typeface="Google Sans Mono"/>
              </a:rPr>
              <a:t>df</a:t>
            </a:r>
            <a:r>
              <a:rPr kumimoji="0" lang="en-US" altLang="en-US" b="0" i="0" u="none" strike="noStrike" cap="none" normalizeH="0" baseline="0" dirty="0">
                <a:ln>
                  <a:noFill/>
                </a:ln>
                <a:solidFill>
                  <a:srgbClr val="1F1F1F"/>
                </a:solidFill>
                <a:effectLst/>
                <a:latin typeface="Google Sans"/>
              </a:rPr>
              <a:t> </a:t>
            </a:r>
            <a:r>
              <a:rPr kumimoji="0" lang="en-US" altLang="en-US" b="0" i="0" u="none" strike="noStrike" cap="none" normalizeH="0" baseline="0" dirty="0" err="1">
                <a:ln>
                  <a:noFill/>
                </a:ln>
                <a:solidFill>
                  <a:srgbClr val="1F1F1F"/>
                </a:solidFill>
                <a:effectLst/>
                <a:latin typeface="Google Sans"/>
              </a:rPr>
              <a:t>DataFrame</a:t>
            </a:r>
            <a:r>
              <a:rPr kumimoji="0" lang="en-US" altLang="en-US" b="0" i="0" u="none" strike="noStrike" cap="none" normalizeH="0" baseline="0" dirty="0">
                <a:ln>
                  <a:noFill/>
                </a:ln>
                <a:solidFill>
                  <a:srgbClr val="1F1F1F"/>
                </a:solidFill>
                <a:effectLst/>
                <a:latin typeface="Google Sans"/>
              </a:rPr>
              <a:t> is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The second DAG will be created when the </a:t>
            </a:r>
            <a:r>
              <a:rPr kumimoji="0" lang="en-US" altLang="en-US" b="0" i="0" u="none" strike="noStrike" cap="none" normalizeH="0" baseline="0" dirty="0">
                <a:ln>
                  <a:noFill/>
                </a:ln>
                <a:solidFill>
                  <a:srgbClr val="1F1F1F"/>
                </a:solidFill>
                <a:effectLst/>
                <a:latin typeface="Google Sans Mono"/>
              </a:rPr>
              <a:t>df1</a:t>
            </a:r>
            <a:r>
              <a:rPr kumimoji="0" lang="en-US" altLang="en-US" b="0" i="0" u="none" strike="noStrike" cap="none" normalizeH="0" baseline="0" dirty="0">
                <a:ln>
                  <a:noFill/>
                </a:ln>
                <a:solidFill>
                  <a:srgbClr val="1F1F1F"/>
                </a:solidFill>
                <a:effectLst/>
                <a:latin typeface="Google Sans"/>
              </a:rPr>
              <a:t> </a:t>
            </a:r>
            <a:r>
              <a:rPr kumimoji="0" lang="en-US" altLang="en-US" b="0" i="0" u="none" strike="noStrike" cap="none" normalizeH="0" baseline="0" dirty="0" err="1">
                <a:ln>
                  <a:noFill/>
                </a:ln>
                <a:solidFill>
                  <a:srgbClr val="1F1F1F"/>
                </a:solidFill>
                <a:effectLst/>
                <a:latin typeface="Google Sans"/>
              </a:rPr>
              <a:t>DataFrame</a:t>
            </a:r>
            <a:r>
              <a:rPr kumimoji="0" lang="en-US" altLang="en-US" b="0" i="0" u="none" strike="noStrike" cap="none" normalizeH="0" baseline="0" dirty="0">
                <a:ln>
                  <a:noFill/>
                </a:ln>
                <a:solidFill>
                  <a:srgbClr val="1F1F1F"/>
                </a:solidFill>
                <a:effectLst/>
                <a:latin typeface="Google Sans"/>
              </a:rPr>
              <a:t> is created.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The third DAG will be created when the </a:t>
            </a:r>
            <a:r>
              <a:rPr kumimoji="0" lang="en-US" altLang="en-US" b="0" i="0" u="none" strike="noStrike" cap="none" normalizeH="0" baseline="0" dirty="0" err="1">
                <a:ln>
                  <a:noFill/>
                </a:ln>
                <a:solidFill>
                  <a:srgbClr val="1F1F1F"/>
                </a:solidFill>
                <a:effectLst/>
                <a:latin typeface="Google Sans Mono"/>
              </a:rPr>
              <a:t>max_high</a:t>
            </a:r>
            <a:r>
              <a:rPr kumimoji="0" lang="en-US" altLang="en-US" b="0" i="0" u="none" strike="noStrike" cap="none" normalizeH="0" baseline="0" dirty="0">
                <a:ln>
                  <a:noFill/>
                </a:ln>
                <a:solidFill>
                  <a:srgbClr val="1F1F1F"/>
                </a:solidFill>
                <a:effectLst/>
                <a:latin typeface="Google Sans"/>
              </a:rPr>
              <a:t> RDD is created.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The code creates three Spark jobs: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F1F1F"/>
                </a:solidFill>
                <a:effectLst/>
                <a:latin typeface="Google Sans"/>
              </a:rPr>
              <a:t>The first job reads the CSV file into a </a:t>
            </a:r>
            <a:r>
              <a:rPr kumimoji="0" lang="en-US" altLang="en-US" b="0" i="0" u="none" strike="noStrike" cap="none" normalizeH="0" baseline="0" dirty="0" err="1">
                <a:ln>
                  <a:noFill/>
                </a:ln>
                <a:solidFill>
                  <a:srgbClr val="1F1F1F"/>
                </a:solidFill>
                <a:effectLst/>
                <a:latin typeface="Google Sans"/>
              </a:rPr>
              <a:t>DataFrame</a:t>
            </a:r>
            <a:r>
              <a:rPr kumimoji="0" lang="en-US" altLang="en-US" b="0" i="0" u="none" strike="noStrike" cap="none" normalizeH="0" baseline="0" dirty="0">
                <a:ln>
                  <a:noFill/>
                </a:ln>
                <a:solidFill>
                  <a:srgbClr val="1F1F1F"/>
                </a:solidFill>
                <a:effectLst/>
                <a:latin typeface="Google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F1F1F"/>
                </a:solidFill>
                <a:effectLst/>
                <a:latin typeface="Google Sans"/>
              </a:rPr>
              <a:t>The second job filters the </a:t>
            </a:r>
            <a:r>
              <a:rPr kumimoji="0" lang="en-US" altLang="en-US" b="0" i="0" u="none" strike="noStrike" cap="none" normalizeH="0" baseline="0" dirty="0" err="1">
                <a:ln>
                  <a:noFill/>
                </a:ln>
                <a:solidFill>
                  <a:srgbClr val="1F1F1F"/>
                </a:solidFill>
                <a:effectLst/>
                <a:latin typeface="Google Sans"/>
              </a:rPr>
              <a:t>DataFrame</a:t>
            </a:r>
            <a:r>
              <a:rPr kumimoji="0" lang="en-US" altLang="en-US" b="0" i="0" u="none" strike="noStrike" cap="none" normalizeH="0" baseline="0" dirty="0">
                <a:ln>
                  <a:noFill/>
                </a:ln>
                <a:solidFill>
                  <a:srgbClr val="1F1F1F"/>
                </a:solidFill>
                <a:effectLst/>
                <a:latin typeface="Google Sans"/>
              </a:rPr>
              <a:t> to remove the header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1F1F1F"/>
                </a:solidFill>
                <a:effectLst/>
                <a:latin typeface="Google Sans"/>
              </a:rPr>
              <a:t>The third job finds the maximum value in the </a:t>
            </a:r>
            <a:r>
              <a:rPr kumimoji="0" lang="en-US" altLang="en-US" b="0" i="0" u="none" strike="noStrike" cap="none" normalizeH="0" baseline="0" dirty="0">
                <a:ln>
                  <a:noFill/>
                </a:ln>
                <a:solidFill>
                  <a:srgbClr val="1F1F1F"/>
                </a:solidFill>
                <a:effectLst/>
                <a:latin typeface="Google Sans Mono"/>
              </a:rPr>
              <a:t>high</a:t>
            </a:r>
            <a:r>
              <a:rPr kumimoji="0" lang="en-US" altLang="en-US" b="0" i="0" u="none" strike="noStrike" cap="none" normalizeH="0" baseline="0" dirty="0">
                <a:ln>
                  <a:noFill/>
                </a:ln>
                <a:solidFill>
                  <a:srgbClr val="1F1F1F"/>
                </a:solidFill>
                <a:effectLst/>
                <a:latin typeface="Google Sans"/>
              </a:rPr>
              <a:t>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Each of these jobs creates a DAG. The DAGs are created in a sequential order, with the first job creating the first DAG, the second job creating the second DAG, and so 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760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414" y="450486"/>
            <a:ext cx="11029616" cy="1013800"/>
          </a:xfrm>
        </p:spPr>
        <p:txBody>
          <a:bodyPr/>
          <a:lstStyle/>
          <a:p>
            <a:r>
              <a:rPr lang="en-US" dirty="0"/>
              <a:t>Aim</a:t>
            </a:r>
          </a:p>
        </p:txBody>
      </p:sp>
      <p:sp>
        <p:nvSpPr>
          <p:cNvPr id="5" name="TextBox 4">
            <a:extLst>
              <a:ext uri="{FF2B5EF4-FFF2-40B4-BE49-F238E27FC236}">
                <a16:creationId xmlns:a16="http://schemas.microsoft.com/office/drawing/2014/main" id="{ACEAF929-764F-E385-5C04-B2381B3D0B48}"/>
              </a:ext>
            </a:extLst>
          </p:cNvPr>
          <p:cNvSpPr txBox="1"/>
          <p:nvPr/>
        </p:nvSpPr>
        <p:spPr>
          <a:xfrm>
            <a:off x="564414" y="2189875"/>
            <a:ext cx="8569312" cy="3785652"/>
          </a:xfrm>
          <a:prstGeom prst="rect">
            <a:avLst/>
          </a:prstGeom>
          <a:noFill/>
        </p:spPr>
        <p:txBody>
          <a:bodyPr wrap="square">
            <a:spAutoFit/>
          </a:bodyPr>
          <a:lstStyle/>
          <a:p>
            <a:r>
              <a:rPr lang="en-US" sz="2400" dirty="0">
                <a:latin typeface="Bahnschrift Light" panose="020B0502040204020203" pitchFamily="34" charset="0"/>
              </a:rPr>
              <a:t>Method for Investors and Traders to make Buying and Selling Decisions. Fundamental share Market Analysis is about using Real data to evaluate a Stock’s value. </a:t>
            </a:r>
          </a:p>
          <a:p>
            <a:endParaRPr lang="en-US" sz="2400" dirty="0">
              <a:latin typeface="Bahnschrift Light" panose="020B0502040204020203" pitchFamily="34" charset="0"/>
            </a:endParaRPr>
          </a:p>
          <a:p>
            <a:r>
              <a:rPr lang="en-US" sz="2400" dirty="0">
                <a:latin typeface="Bahnschrift Light" panose="020B0502040204020203" pitchFamily="34" charset="0"/>
              </a:rPr>
              <a:t>Analysis that allows trading firms to analyze large patterns of stock market data and loop For possible permutations to increase returns and reduce risk. </a:t>
            </a:r>
          </a:p>
          <a:p>
            <a:endParaRPr lang="en-US" sz="2400" dirty="0">
              <a:latin typeface="Bahnschrift Light" panose="020B0502040204020203" pitchFamily="34" charset="0"/>
            </a:endParaRPr>
          </a:p>
          <a:p>
            <a:r>
              <a:rPr lang="en-US" sz="2400" dirty="0">
                <a:latin typeface="Bahnschrift Light" panose="020B0502040204020203" pitchFamily="34" charset="0"/>
              </a:rPr>
              <a:t>Performing the Financial Analysis on Historic Stock Market Data such as calculating various risks, returns, etc.</a:t>
            </a:r>
          </a:p>
        </p:txBody>
      </p:sp>
    </p:spTree>
    <p:extLst>
      <p:ext uri="{BB962C8B-B14F-4D97-AF65-F5344CB8AC3E}">
        <p14:creationId xmlns:p14="http://schemas.microsoft.com/office/powerpoint/2010/main" val="263140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A2140-2362-BC9D-C7C8-854408BBAFC0}"/>
              </a:ext>
            </a:extLst>
          </p:cNvPr>
          <p:cNvSpPr txBox="1"/>
          <p:nvPr/>
        </p:nvSpPr>
        <p:spPr>
          <a:xfrm>
            <a:off x="500864" y="696699"/>
            <a:ext cx="7965042" cy="467629"/>
          </a:xfrm>
          <a:prstGeom prst="rect">
            <a:avLst/>
          </a:prstGeom>
          <a:noFill/>
        </p:spPr>
        <p:txBody>
          <a:bodyPr wrap="square">
            <a:spAutoFit/>
          </a:bodyPr>
          <a:lstStyle/>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Scenario 6:</a:t>
            </a:r>
            <a:r>
              <a:rPr lang="en-US" sz="24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is the max and min of the Volume column?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8458F63-2CAA-E5C2-CD9F-70CE03E48B55}"/>
              </a:ext>
            </a:extLst>
          </p:cNvPr>
          <p:cNvPicPr>
            <a:picLocks noChangeAspect="1"/>
          </p:cNvPicPr>
          <p:nvPr/>
        </p:nvPicPr>
        <p:blipFill>
          <a:blip r:embed="rId2"/>
          <a:stretch>
            <a:fillRect/>
          </a:stretch>
        </p:blipFill>
        <p:spPr>
          <a:xfrm>
            <a:off x="919536" y="1232899"/>
            <a:ext cx="10065251" cy="3842004"/>
          </a:xfrm>
          <a:prstGeom prst="rect">
            <a:avLst/>
          </a:prstGeom>
        </p:spPr>
      </p:pic>
      <p:sp>
        <p:nvSpPr>
          <p:cNvPr id="5" name="Rectangle 1">
            <a:extLst>
              <a:ext uri="{FF2B5EF4-FFF2-40B4-BE49-F238E27FC236}">
                <a16:creationId xmlns:a16="http://schemas.microsoft.com/office/drawing/2014/main" id="{FE30A171-9F21-FAA6-1274-02DC7DB363FE}"/>
              </a:ext>
            </a:extLst>
          </p:cNvPr>
          <p:cNvSpPr>
            <a:spLocks noChangeArrowheads="1"/>
          </p:cNvSpPr>
          <p:nvPr/>
        </p:nvSpPr>
        <p:spPr bwMode="auto">
          <a:xfrm>
            <a:off x="123290" y="5602656"/>
            <a:ext cx="11887199" cy="92333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74151"/>
                </a:solidFill>
                <a:effectLst/>
                <a:latin typeface="Söhne"/>
              </a:rPr>
              <a:t>In my code snippet, </a:t>
            </a:r>
            <a:r>
              <a:rPr kumimoji="0" lang="en-US" altLang="en-US" b="1" i="0" u="none" strike="noStrike" cap="none" normalizeH="0" baseline="0" dirty="0">
                <a:ln>
                  <a:noFill/>
                </a:ln>
                <a:solidFill>
                  <a:schemeClr val="tx1"/>
                </a:solidFill>
                <a:effectLst/>
                <a:latin typeface="Söhne Mono"/>
              </a:rPr>
              <a:t>10</a:t>
            </a:r>
            <a:r>
              <a:rPr kumimoji="0" lang="en-US" altLang="en-US" b="0" i="0" u="none" strike="noStrike" cap="none" normalizeH="0" baseline="0" dirty="0">
                <a:ln>
                  <a:noFill/>
                </a:ln>
                <a:solidFill>
                  <a:srgbClr val="374151"/>
                </a:solidFill>
                <a:effectLst/>
                <a:latin typeface="Söhne"/>
              </a:rPr>
              <a:t> is passed as the </a:t>
            </a:r>
            <a:r>
              <a:rPr kumimoji="0" lang="en-US" altLang="en-US" b="1" i="0" u="none" strike="noStrike" cap="none" normalizeH="0" baseline="0" dirty="0" err="1">
                <a:ln>
                  <a:noFill/>
                </a:ln>
                <a:solidFill>
                  <a:schemeClr val="tx1"/>
                </a:solidFill>
                <a:effectLst/>
                <a:latin typeface="Söhne Mono"/>
              </a:rPr>
              <a:t>minPartitions</a:t>
            </a:r>
            <a:r>
              <a:rPr kumimoji="0" lang="en-US" altLang="en-US" b="0" i="0" u="none" strike="noStrike" cap="none" normalizeH="0" baseline="0" dirty="0">
                <a:ln>
                  <a:noFill/>
                </a:ln>
                <a:solidFill>
                  <a:srgbClr val="374151"/>
                </a:solidFill>
                <a:effectLst/>
                <a:latin typeface="Söhne"/>
              </a:rPr>
              <a:t> parameter, indicating that I want the resulting RDD to have a minimum of 10 partitions. This parameter helps in parallelizing the read operation and achieving better performance when processing large datasets.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5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9C24A5-32B5-99C9-C938-3640527D1E3D}"/>
              </a:ext>
            </a:extLst>
          </p:cNvPr>
          <p:cNvPicPr>
            <a:picLocks noChangeAspect="1"/>
          </p:cNvPicPr>
          <p:nvPr/>
        </p:nvPicPr>
        <p:blipFill>
          <a:blip r:embed="rId2"/>
          <a:stretch>
            <a:fillRect/>
          </a:stretch>
        </p:blipFill>
        <p:spPr>
          <a:xfrm>
            <a:off x="534256" y="1479479"/>
            <a:ext cx="10839236" cy="4767209"/>
          </a:xfrm>
          <a:prstGeom prst="rect">
            <a:avLst/>
          </a:prstGeom>
        </p:spPr>
      </p:pic>
      <p:sp>
        <p:nvSpPr>
          <p:cNvPr id="4" name="TextBox 3">
            <a:extLst>
              <a:ext uri="{FF2B5EF4-FFF2-40B4-BE49-F238E27FC236}">
                <a16:creationId xmlns:a16="http://schemas.microsoft.com/office/drawing/2014/main" id="{70DC90EB-6D6E-DE91-56A7-F2911F4EEF99}"/>
              </a:ext>
            </a:extLst>
          </p:cNvPr>
          <p:cNvSpPr txBox="1"/>
          <p:nvPr/>
        </p:nvSpPr>
        <p:spPr>
          <a:xfrm>
            <a:off x="534256" y="839639"/>
            <a:ext cx="6097712" cy="470000"/>
          </a:xfrm>
          <a:prstGeom prst="rect">
            <a:avLst/>
          </a:prstGeom>
          <a:noFill/>
        </p:spPr>
        <p:txBody>
          <a:bodyPr wrap="square">
            <a:spAutoFit/>
          </a:bodyPr>
          <a:lstStyle/>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Scenario 9: </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is the max High per year?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189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5BD74D-F6AA-91FE-8AC4-9E8D9E377A26}"/>
              </a:ext>
            </a:extLst>
          </p:cNvPr>
          <p:cNvSpPr txBox="1"/>
          <p:nvPr/>
        </p:nvSpPr>
        <p:spPr>
          <a:xfrm>
            <a:off x="615378" y="698911"/>
            <a:ext cx="6097712" cy="461665"/>
          </a:xfrm>
          <a:prstGeom prst="rect">
            <a:avLst/>
          </a:prstGeom>
          <a:noFill/>
        </p:spPr>
        <p:txBody>
          <a:bodyPr wrap="square">
            <a:spAutoFit/>
          </a:bodyPr>
          <a:lstStyle/>
          <a:p>
            <a:r>
              <a:rPr lang="en-US" sz="2400" dirty="0"/>
              <a:t>Visualization Scenario 9:</a:t>
            </a:r>
          </a:p>
        </p:txBody>
      </p:sp>
      <p:pic>
        <p:nvPicPr>
          <p:cNvPr id="9" name="Picture 8">
            <a:extLst>
              <a:ext uri="{FF2B5EF4-FFF2-40B4-BE49-F238E27FC236}">
                <a16:creationId xmlns:a16="http://schemas.microsoft.com/office/drawing/2014/main" id="{E7AEDBEA-21E8-99F7-5EAE-DF2DEF194E68}"/>
              </a:ext>
            </a:extLst>
          </p:cNvPr>
          <p:cNvPicPr>
            <a:picLocks noChangeAspect="1"/>
          </p:cNvPicPr>
          <p:nvPr/>
        </p:nvPicPr>
        <p:blipFill>
          <a:blip r:embed="rId2"/>
          <a:stretch>
            <a:fillRect/>
          </a:stretch>
        </p:blipFill>
        <p:spPr>
          <a:xfrm>
            <a:off x="9308385" y="3816849"/>
            <a:ext cx="2096708" cy="2640459"/>
          </a:xfrm>
          <a:prstGeom prst="rect">
            <a:avLst/>
          </a:prstGeom>
        </p:spPr>
      </p:pic>
      <p:pic>
        <p:nvPicPr>
          <p:cNvPr id="11" name="Picture 10">
            <a:extLst>
              <a:ext uri="{FF2B5EF4-FFF2-40B4-BE49-F238E27FC236}">
                <a16:creationId xmlns:a16="http://schemas.microsoft.com/office/drawing/2014/main" id="{8F5B49D0-E932-4098-4C95-E9ACA30EAF0C}"/>
              </a:ext>
            </a:extLst>
          </p:cNvPr>
          <p:cNvPicPr>
            <a:picLocks noChangeAspect="1"/>
          </p:cNvPicPr>
          <p:nvPr/>
        </p:nvPicPr>
        <p:blipFill>
          <a:blip r:embed="rId3"/>
          <a:stretch>
            <a:fillRect/>
          </a:stretch>
        </p:blipFill>
        <p:spPr>
          <a:xfrm>
            <a:off x="951534" y="2004488"/>
            <a:ext cx="8356851" cy="4583404"/>
          </a:xfrm>
          <a:prstGeom prst="rect">
            <a:avLst/>
          </a:prstGeom>
        </p:spPr>
      </p:pic>
    </p:spTree>
    <p:extLst>
      <p:ext uri="{BB962C8B-B14F-4D97-AF65-F5344CB8AC3E}">
        <p14:creationId xmlns:p14="http://schemas.microsoft.com/office/powerpoint/2010/main" val="1134532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EBE3-1F06-4BD8-54D0-691AE10F60FC}"/>
              </a:ext>
            </a:extLst>
          </p:cNvPr>
          <p:cNvSpPr>
            <a:spLocks noGrp="1"/>
          </p:cNvSpPr>
          <p:nvPr>
            <p:ph type="title"/>
          </p:nvPr>
        </p:nvSpPr>
        <p:spPr/>
        <p:txBody>
          <a:bodyPr/>
          <a:lstStyle/>
          <a:p>
            <a:r>
              <a:rPr lang="en-US" dirty="0"/>
              <a:t>Insight:</a:t>
            </a:r>
          </a:p>
        </p:txBody>
      </p:sp>
      <p:sp>
        <p:nvSpPr>
          <p:cNvPr id="5" name="TextBox 4">
            <a:extLst>
              <a:ext uri="{FF2B5EF4-FFF2-40B4-BE49-F238E27FC236}">
                <a16:creationId xmlns:a16="http://schemas.microsoft.com/office/drawing/2014/main" id="{864F1642-ECDE-6DD1-744F-956CFCF83E7E}"/>
              </a:ext>
            </a:extLst>
          </p:cNvPr>
          <p:cNvSpPr txBox="1"/>
          <p:nvPr/>
        </p:nvSpPr>
        <p:spPr>
          <a:xfrm>
            <a:off x="490590" y="2228671"/>
            <a:ext cx="10595225" cy="1200329"/>
          </a:xfrm>
          <a:prstGeom prst="rect">
            <a:avLst/>
          </a:prstGeom>
          <a:noFill/>
        </p:spPr>
        <p:txBody>
          <a:bodyPr wrap="square">
            <a:spAutoFit/>
          </a:bodyPr>
          <a:lstStyle/>
          <a:p>
            <a:r>
              <a:rPr lang="en-US" sz="2400" b="1" i="0" dirty="0">
                <a:solidFill>
                  <a:srgbClr val="374151"/>
                </a:solidFill>
                <a:effectLst/>
                <a:latin typeface="Söhne"/>
              </a:rPr>
              <a:t>Potential Growth: </a:t>
            </a:r>
            <a:r>
              <a:rPr lang="en-US" sz="2400" b="0" i="0" dirty="0">
                <a:solidFill>
                  <a:srgbClr val="374151"/>
                </a:solidFill>
                <a:effectLst/>
                <a:latin typeface="Söhne"/>
              </a:rPr>
              <a:t>In general, if we consider the highest "High" value recorded for each year, there is an upward trend from 2012 (77.59) to 2015 (90.97). This suggests potential growth in the stock's value during this period.</a:t>
            </a:r>
            <a:endParaRPr lang="en-US" sz="2400" dirty="0"/>
          </a:p>
        </p:txBody>
      </p:sp>
      <p:sp>
        <p:nvSpPr>
          <p:cNvPr id="7" name="TextBox 6">
            <a:extLst>
              <a:ext uri="{FF2B5EF4-FFF2-40B4-BE49-F238E27FC236}">
                <a16:creationId xmlns:a16="http://schemas.microsoft.com/office/drawing/2014/main" id="{594DF8C6-26EB-9C5D-5C88-018BD318C4D9}"/>
              </a:ext>
            </a:extLst>
          </p:cNvPr>
          <p:cNvSpPr txBox="1"/>
          <p:nvPr/>
        </p:nvSpPr>
        <p:spPr>
          <a:xfrm>
            <a:off x="490590" y="3772095"/>
            <a:ext cx="10751205" cy="1938992"/>
          </a:xfrm>
          <a:prstGeom prst="rect">
            <a:avLst/>
          </a:prstGeom>
          <a:noFill/>
        </p:spPr>
        <p:txBody>
          <a:bodyPr wrap="square">
            <a:spAutoFit/>
          </a:bodyPr>
          <a:lstStyle/>
          <a:p>
            <a:r>
              <a:rPr lang="en-US" sz="2400" b="1" i="0" dirty="0">
                <a:solidFill>
                  <a:srgbClr val="374151"/>
                </a:solidFill>
                <a:effectLst/>
                <a:latin typeface="Söhne"/>
              </a:rPr>
              <a:t>Factors Influencing the Decline: </a:t>
            </a:r>
            <a:r>
              <a:rPr lang="en-US" sz="2400" b="0" i="0" dirty="0">
                <a:solidFill>
                  <a:srgbClr val="374151"/>
                </a:solidFill>
                <a:effectLst/>
                <a:latin typeface="Söhne"/>
              </a:rPr>
              <a:t>Several factors can contribute to the decline of a stock's high value. These factors can include changes in market conditions, economic indicators, company-specific news, industry trends, competition, or shifts in investor sentiment. Additional information beyond the dataset is required to pinpoint the specific factors impacting Walmart stock in 2016.</a:t>
            </a:r>
            <a:endParaRPr lang="en-US" sz="2400" dirty="0"/>
          </a:p>
        </p:txBody>
      </p:sp>
    </p:spTree>
    <p:extLst>
      <p:ext uri="{BB962C8B-B14F-4D97-AF65-F5344CB8AC3E}">
        <p14:creationId xmlns:p14="http://schemas.microsoft.com/office/powerpoint/2010/main" val="2691020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35DD-A9C4-1473-A739-C66D8375E157}"/>
              </a:ext>
            </a:extLst>
          </p:cNvPr>
          <p:cNvSpPr>
            <a:spLocks noGrp="1"/>
          </p:cNvSpPr>
          <p:nvPr>
            <p:ph type="title"/>
          </p:nvPr>
        </p:nvSpPr>
        <p:spPr>
          <a:xfrm>
            <a:off x="581192" y="1102849"/>
            <a:ext cx="11029616" cy="1013800"/>
          </a:xfrm>
        </p:spPr>
        <p:txBody>
          <a:bodyPr>
            <a:normAutofit fontScale="90000"/>
          </a:bodyPr>
          <a:lstStyle/>
          <a:p>
            <a:br>
              <a:rPr lang="en-US" sz="1800" dirty="0"/>
            </a:br>
            <a:br>
              <a:rPr lang="en-US" sz="1800" dirty="0"/>
            </a:br>
            <a:br>
              <a:rPr lang="en-US" sz="1800" dirty="0"/>
            </a:br>
            <a:r>
              <a:rPr lang="en-US" sz="3100" dirty="0"/>
              <a:t>Spark streaming scenario: </a:t>
            </a:r>
            <a:br>
              <a:rPr lang="en-US" sz="2200" dirty="0"/>
            </a:br>
            <a:r>
              <a:rPr lang="en-US" sz="1600" dirty="0"/>
              <a:t>We have NYSE stock data set. One file has the maximum stock price of the previous day consisting of stock symbol of the company and the previous max price. The other is streaming data each record of which consists of the stock symbol, time stamp in HH:MM:SS format and the current stock price.</a:t>
            </a:r>
            <a:br>
              <a:rPr lang="en-US" dirty="0"/>
            </a:br>
            <a:endParaRPr lang="en-US" dirty="0"/>
          </a:p>
        </p:txBody>
      </p:sp>
      <p:pic>
        <p:nvPicPr>
          <p:cNvPr id="9" name="Picture 8">
            <a:extLst>
              <a:ext uri="{FF2B5EF4-FFF2-40B4-BE49-F238E27FC236}">
                <a16:creationId xmlns:a16="http://schemas.microsoft.com/office/drawing/2014/main" id="{21532562-AA00-E689-D0D2-BD947A9048B5}"/>
              </a:ext>
            </a:extLst>
          </p:cNvPr>
          <p:cNvPicPr>
            <a:picLocks noChangeAspect="1"/>
          </p:cNvPicPr>
          <p:nvPr/>
        </p:nvPicPr>
        <p:blipFill>
          <a:blip r:embed="rId2"/>
          <a:stretch>
            <a:fillRect/>
          </a:stretch>
        </p:blipFill>
        <p:spPr>
          <a:xfrm>
            <a:off x="712962" y="1962364"/>
            <a:ext cx="10560593" cy="4674742"/>
          </a:xfrm>
          <a:prstGeom prst="rect">
            <a:avLst/>
          </a:prstGeom>
        </p:spPr>
      </p:pic>
    </p:spTree>
    <p:extLst>
      <p:ext uri="{BB962C8B-B14F-4D97-AF65-F5344CB8AC3E}">
        <p14:creationId xmlns:p14="http://schemas.microsoft.com/office/powerpoint/2010/main" val="19242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CD4C-A018-5BC0-6F34-9EDE7CA32DD6}"/>
              </a:ext>
            </a:extLst>
          </p:cNvPr>
          <p:cNvSpPr>
            <a:spLocks noGrp="1"/>
          </p:cNvSpPr>
          <p:nvPr>
            <p:ph type="title"/>
          </p:nvPr>
        </p:nvSpPr>
        <p:spPr/>
        <p:txBody>
          <a:bodyPr/>
          <a:lstStyle/>
          <a:p>
            <a:r>
              <a:rPr lang="en-US" dirty="0"/>
              <a:t>output</a:t>
            </a:r>
          </a:p>
        </p:txBody>
      </p:sp>
      <p:pic>
        <p:nvPicPr>
          <p:cNvPr id="5" name="Picture 4">
            <a:extLst>
              <a:ext uri="{FF2B5EF4-FFF2-40B4-BE49-F238E27FC236}">
                <a16:creationId xmlns:a16="http://schemas.microsoft.com/office/drawing/2014/main" id="{9249FE5B-88D5-7EE8-40E5-281DCAD70A35}"/>
              </a:ext>
            </a:extLst>
          </p:cNvPr>
          <p:cNvPicPr>
            <a:picLocks noChangeAspect="1"/>
          </p:cNvPicPr>
          <p:nvPr/>
        </p:nvPicPr>
        <p:blipFill>
          <a:blip r:embed="rId2"/>
          <a:stretch>
            <a:fillRect/>
          </a:stretch>
        </p:blipFill>
        <p:spPr>
          <a:xfrm>
            <a:off x="1655951" y="2536084"/>
            <a:ext cx="8247871" cy="3505120"/>
          </a:xfrm>
          <a:prstGeom prst="rect">
            <a:avLst/>
          </a:prstGeom>
        </p:spPr>
      </p:pic>
    </p:spTree>
    <p:extLst>
      <p:ext uri="{BB962C8B-B14F-4D97-AF65-F5344CB8AC3E}">
        <p14:creationId xmlns:p14="http://schemas.microsoft.com/office/powerpoint/2010/main" val="690402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BB93-911A-6CF7-2DD4-D2D344D6DDAF}"/>
              </a:ext>
            </a:extLst>
          </p:cNvPr>
          <p:cNvSpPr>
            <a:spLocks noGrp="1"/>
          </p:cNvSpPr>
          <p:nvPr>
            <p:ph type="title"/>
          </p:nvPr>
        </p:nvSpPr>
        <p:spPr/>
        <p:txBody>
          <a:bodyPr/>
          <a:lstStyle/>
          <a:p>
            <a:r>
              <a:rPr lang="en-US" dirty="0"/>
              <a:t>Acknowledgement</a:t>
            </a:r>
          </a:p>
        </p:txBody>
      </p:sp>
      <p:sp>
        <p:nvSpPr>
          <p:cNvPr id="5" name="TextBox 4">
            <a:extLst>
              <a:ext uri="{FF2B5EF4-FFF2-40B4-BE49-F238E27FC236}">
                <a16:creationId xmlns:a16="http://schemas.microsoft.com/office/drawing/2014/main" id="{AD3FE4C3-6F15-C7C3-386A-0AAA3C1D3CE6}"/>
              </a:ext>
            </a:extLst>
          </p:cNvPr>
          <p:cNvSpPr txBox="1"/>
          <p:nvPr/>
        </p:nvSpPr>
        <p:spPr>
          <a:xfrm>
            <a:off x="581192" y="2157573"/>
            <a:ext cx="6667927" cy="3170099"/>
          </a:xfrm>
          <a:prstGeom prst="rect">
            <a:avLst/>
          </a:prstGeom>
          <a:noFill/>
        </p:spPr>
        <p:txBody>
          <a:bodyPr wrap="square">
            <a:spAutoFit/>
          </a:bodyPr>
          <a:lstStyle/>
          <a:p>
            <a:r>
              <a:rPr lang="en-US" sz="2000" b="0" i="0" dirty="0">
                <a:solidFill>
                  <a:srgbClr val="374151"/>
                </a:solidFill>
                <a:effectLst/>
                <a:latin typeface="Söhne"/>
              </a:rPr>
              <a:t>"I would like to express my deepest gratitude and appreciation to my trainer</a:t>
            </a:r>
            <a:r>
              <a:rPr lang="en-US" sz="2000" dirty="0">
                <a:solidFill>
                  <a:srgbClr val="374151"/>
                </a:solidFill>
                <a:latin typeface="Söhne"/>
              </a:rPr>
              <a:t> </a:t>
            </a:r>
            <a:r>
              <a:rPr lang="en-US" sz="2000" b="1" dirty="0">
                <a:solidFill>
                  <a:srgbClr val="374151"/>
                </a:solidFill>
                <a:latin typeface="Söhne"/>
              </a:rPr>
              <a:t>DE Expert </a:t>
            </a:r>
            <a:r>
              <a:rPr lang="en-US" sz="2000" b="1" i="0" dirty="0">
                <a:effectLst/>
                <a:latin typeface="-apple-system"/>
              </a:rPr>
              <a:t>Venkata S </a:t>
            </a:r>
            <a:r>
              <a:rPr lang="en-US" sz="2000" b="1" dirty="0">
                <a:latin typeface="-apple-system"/>
              </a:rPr>
              <a:t>B</a:t>
            </a:r>
            <a:r>
              <a:rPr lang="en-US" sz="2000" b="1" i="0" dirty="0">
                <a:effectLst/>
                <a:latin typeface="-apple-system"/>
              </a:rPr>
              <a:t>illa</a:t>
            </a:r>
            <a:r>
              <a:rPr lang="en-US" sz="2000" b="0" i="0" dirty="0">
                <a:effectLst/>
                <a:latin typeface="-apple-system"/>
              </a:rPr>
              <a:t>.</a:t>
            </a:r>
          </a:p>
          <a:p>
            <a:pPr algn="l"/>
            <a:r>
              <a:rPr lang="en-US" sz="2000" b="0" i="0" dirty="0">
                <a:solidFill>
                  <a:srgbClr val="374151"/>
                </a:solidFill>
                <a:effectLst/>
                <a:latin typeface="Söhne"/>
              </a:rPr>
              <a:t>Their unwavering dedication, expertise, and support throughout my training journey have been instrumental in my personal and professional growth. His guidance and encouragement have inspired me to push my limits. I am incredibly fortunate to have had such an amazing trainer who truly invested in my success. Thank you for your passion, patience, and unwavering commitment to my development. I am forever grateful for the impact you've had on my life."</a:t>
            </a:r>
          </a:p>
        </p:txBody>
      </p:sp>
      <p:pic>
        <p:nvPicPr>
          <p:cNvPr id="1026" name="Picture 2" descr="VenkataSbilla Technology Expert-Data Engineer Trainer-AI Trainer">
            <a:extLst>
              <a:ext uri="{FF2B5EF4-FFF2-40B4-BE49-F238E27FC236}">
                <a16:creationId xmlns:a16="http://schemas.microsoft.com/office/drawing/2014/main" id="{BCFE50E8-BD45-2E51-89B1-3900BF600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811" y="2157573"/>
            <a:ext cx="3114675"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66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07069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7CBE-FB46-E606-9B79-1700016F5695}"/>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A1CAA238-795D-1901-FE40-4369FDAEE4DB}"/>
              </a:ext>
            </a:extLst>
          </p:cNvPr>
          <p:cNvPicPr>
            <a:picLocks noChangeAspect="1"/>
          </p:cNvPicPr>
          <p:nvPr/>
        </p:nvPicPr>
        <p:blipFill>
          <a:blip r:embed="rId2"/>
          <a:stretch>
            <a:fillRect/>
          </a:stretch>
        </p:blipFill>
        <p:spPr>
          <a:xfrm>
            <a:off x="-13079" y="0"/>
            <a:ext cx="12218158" cy="6986030"/>
          </a:xfrm>
          <a:prstGeom prst="rect">
            <a:avLst/>
          </a:prstGeom>
        </p:spPr>
      </p:pic>
      <p:pic>
        <p:nvPicPr>
          <p:cNvPr id="13" name="Picture 12">
            <a:extLst>
              <a:ext uri="{FF2B5EF4-FFF2-40B4-BE49-F238E27FC236}">
                <a16:creationId xmlns:a16="http://schemas.microsoft.com/office/drawing/2014/main" id="{5E5A1CD3-070F-3031-80A9-FA573F8DCB51}"/>
              </a:ext>
            </a:extLst>
          </p:cNvPr>
          <p:cNvPicPr>
            <a:picLocks noChangeAspect="1"/>
          </p:cNvPicPr>
          <p:nvPr/>
        </p:nvPicPr>
        <p:blipFill>
          <a:blip r:embed="rId3"/>
          <a:stretch>
            <a:fillRect/>
          </a:stretch>
        </p:blipFill>
        <p:spPr>
          <a:xfrm>
            <a:off x="30824" y="4078674"/>
            <a:ext cx="12339263" cy="2290202"/>
          </a:xfrm>
          <a:prstGeom prst="rect">
            <a:avLst/>
          </a:prstGeom>
        </p:spPr>
      </p:pic>
    </p:spTree>
    <p:extLst>
      <p:ext uri="{BB962C8B-B14F-4D97-AF65-F5344CB8AC3E}">
        <p14:creationId xmlns:p14="http://schemas.microsoft.com/office/powerpoint/2010/main" val="396766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41D-099B-0B7A-B240-ED36E843E194}"/>
              </a:ext>
            </a:extLst>
          </p:cNvPr>
          <p:cNvSpPr>
            <a:spLocks noGrp="1"/>
          </p:cNvSpPr>
          <p:nvPr>
            <p:ph type="title"/>
          </p:nvPr>
        </p:nvSpPr>
        <p:spPr/>
        <p:txBody>
          <a:bodyPr/>
          <a:lstStyle/>
          <a:p>
            <a:r>
              <a:rPr lang="en-US" dirty="0"/>
              <a:t>TOOLS Used:</a:t>
            </a:r>
          </a:p>
        </p:txBody>
      </p:sp>
      <p:pic>
        <p:nvPicPr>
          <p:cNvPr id="1026" name="Picture 2">
            <a:extLst>
              <a:ext uri="{FF2B5EF4-FFF2-40B4-BE49-F238E27FC236}">
                <a16:creationId xmlns:a16="http://schemas.microsoft.com/office/drawing/2014/main" id="{B0EFB415-5D57-2309-2F12-EBC398621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247" y="2033362"/>
            <a:ext cx="1988370" cy="1787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3E47023-98DE-AA89-549E-D6024A545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716" y="2416063"/>
            <a:ext cx="3261219" cy="8299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ySQL logo and symbol, meaning, history, PNG">
            <a:extLst>
              <a:ext uri="{FF2B5EF4-FFF2-40B4-BE49-F238E27FC236}">
                <a16:creationId xmlns:a16="http://schemas.microsoft.com/office/drawing/2014/main" id="{09FA30C1-213F-6C40-D090-6E108AE67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827" y="1958229"/>
            <a:ext cx="2340101" cy="1458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Apache HBase? | AWS">
            <a:extLst>
              <a:ext uri="{FF2B5EF4-FFF2-40B4-BE49-F238E27FC236}">
                <a16:creationId xmlns:a16="http://schemas.microsoft.com/office/drawing/2014/main" id="{421A87D9-D619-CCA4-FCD6-C5CFD53EB4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9" y="3511929"/>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E4DEF03-E08D-DDE6-D9C3-0CBF90709C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5909" y="5543635"/>
            <a:ext cx="421005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ySpark Programming | What is PySpark? | Introduction To PySpark | Edureka">
            <a:extLst>
              <a:ext uri="{FF2B5EF4-FFF2-40B4-BE49-F238E27FC236}">
                <a16:creationId xmlns:a16="http://schemas.microsoft.com/office/drawing/2014/main" id="{1E028C21-28FD-9E21-F131-AE684BC151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7689" y="4271372"/>
            <a:ext cx="3164682" cy="1008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oins in Spark SQL with examples - Knoldus Blogs">
            <a:extLst>
              <a:ext uri="{FF2B5EF4-FFF2-40B4-BE49-F238E27FC236}">
                <a16:creationId xmlns:a16="http://schemas.microsoft.com/office/drawing/2014/main" id="{8DF5EC59-060F-9DFC-016F-D20887C4FE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7247" y="5279847"/>
            <a:ext cx="2828925" cy="16192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ownload Apache Spark Streaming - Spark Streaming Logo ...">
            <a:extLst>
              <a:ext uri="{FF2B5EF4-FFF2-40B4-BE49-F238E27FC236}">
                <a16:creationId xmlns:a16="http://schemas.microsoft.com/office/drawing/2014/main" id="{0FF2F719-53CA-9D1A-A037-FC770B3324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298" y="5443623"/>
            <a:ext cx="1663778" cy="1221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wer BI Logo and sign, new logo meaning and history, PNG, SVG">
            <a:extLst>
              <a:ext uri="{FF2B5EF4-FFF2-40B4-BE49-F238E27FC236}">
                <a16:creationId xmlns:a16="http://schemas.microsoft.com/office/drawing/2014/main" id="{FA387E5D-A745-FAAE-DC08-3FF359F4B7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7209" y="34290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C343-A057-0190-913F-E91E4F17E52A}"/>
              </a:ext>
            </a:extLst>
          </p:cNvPr>
          <p:cNvSpPr>
            <a:spLocks noGrp="1"/>
          </p:cNvSpPr>
          <p:nvPr>
            <p:ph type="title"/>
          </p:nvPr>
        </p:nvSpPr>
        <p:spPr>
          <a:xfrm>
            <a:off x="581192" y="729658"/>
            <a:ext cx="11029616" cy="988332"/>
          </a:xfrm>
        </p:spPr>
        <p:txBody>
          <a:bodyPr/>
          <a:lstStyle/>
          <a:p>
            <a:r>
              <a:rPr lang="en-US" dirty="0"/>
              <a:t>Steps : </a:t>
            </a:r>
          </a:p>
        </p:txBody>
      </p:sp>
      <p:sp>
        <p:nvSpPr>
          <p:cNvPr id="4" name="TextBox 3">
            <a:extLst>
              <a:ext uri="{FF2B5EF4-FFF2-40B4-BE49-F238E27FC236}">
                <a16:creationId xmlns:a16="http://schemas.microsoft.com/office/drawing/2014/main" id="{B699ED31-D1E6-CBA8-E76F-EBD2C892BBFB}"/>
              </a:ext>
            </a:extLst>
          </p:cNvPr>
          <p:cNvSpPr txBox="1"/>
          <p:nvPr/>
        </p:nvSpPr>
        <p:spPr>
          <a:xfrm>
            <a:off x="581192" y="2188397"/>
            <a:ext cx="9477208"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Step 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Transferred the csv file from </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C:\Users\Admin\Downloads</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/home/</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/Desktop/</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2C6404A-AF3A-616B-A304-B12404D22D0D}"/>
              </a:ext>
            </a:extLst>
          </p:cNvPr>
          <p:cNvSpPr txBox="1"/>
          <p:nvPr/>
        </p:nvSpPr>
        <p:spPr>
          <a:xfrm>
            <a:off x="581192" y="2563949"/>
            <a:ext cx="8809388"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Step 2:</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Created a directory on Hadoop by using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hadoop</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fs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mkdir</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wallmartproject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0517EE2-0378-60AB-773D-BEAA2D88A454}"/>
              </a:ext>
            </a:extLst>
          </p:cNvPr>
          <p:cNvSpPr txBox="1"/>
          <p:nvPr/>
        </p:nvSpPr>
        <p:spPr>
          <a:xfrm>
            <a:off x="581192" y="2893564"/>
            <a:ext cx="9764884" cy="1070871"/>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Step 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Created a database called stocks then created all 4 tables and removed their headers.</a:t>
            </a:r>
          </a:p>
          <a:p>
            <a:pPr marL="0" marR="0">
              <a:lnSpc>
                <a:spcPct val="107000"/>
              </a:lnSpc>
              <a:spcBef>
                <a:spcPts val="0"/>
              </a:spcBef>
              <a:spcAft>
                <a:spcPts val="800"/>
              </a:spcAft>
            </a:pP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load data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infile</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'/home/</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/Desktop/ABMD.csv' into table ABMD fields terminated by "," lines terminated by '\n' ignore 1 lines;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AA0E9B05-024D-CB56-7EB5-9C2E45527B19}"/>
              </a:ext>
            </a:extLst>
          </p:cNvPr>
          <p:cNvPicPr>
            <a:picLocks noChangeAspect="1"/>
          </p:cNvPicPr>
          <p:nvPr/>
        </p:nvPicPr>
        <p:blipFill>
          <a:blip r:embed="rId2"/>
          <a:stretch>
            <a:fillRect/>
          </a:stretch>
        </p:blipFill>
        <p:spPr>
          <a:xfrm>
            <a:off x="1160979" y="4069128"/>
            <a:ext cx="9318661" cy="2588526"/>
          </a:xfrm>
          <a:prstGeom prst="rect">
            <a:avLst/>
          </a:prstGeom>
        </p:spPr>
      </p:pic>
    </p:spTree>
    <p:extLst>
      <p:ext uri="{BB962C8B-B14F-4D97-AF65-F5344CB8AC3E}">
        <p14:creationId xmlns:p14="http://schemas.microsoft.com/office/powerpoint/2010/main" val="75154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4AEA-41F9-F0E1-D722-C9A94658E4DB}"/>
              </a:ext>
            </a:extLst>
          </p:cNvPr>
          <p:cNvSpPr>
            <a:spLocks noGrp="1"/>
          </p:cNvSpPr>
          <p:nvPr>
            <p:ph type="title"/>
          </p:nvPr>
        </p:nvSpPr>
        <p:spPr/>
        <p:txBody>
          <a:bodyPr/>
          <a:lstStyle/>
          <a:p>
            <a:r>
              <a:rPr lang="en-US" dirty="0"/>
              <a:t>Steps cont.…</a:t>
            </a:r>
          </a:p>
        </p:txBody>
      </p:sp>
      <p:sp>
        <p:nvSpPr>
          <p:cNvPr id="4" name="TextBox 3">
            <a:extLst>
              <a:ext uri="{FF2B5EF4-FFF2-40B4-BE49-F238E27FC236}">
                <a16:creationId xmlns:a16="http://schemas.microsoft.com/office/drawing/2014/main" id="{95904CD3-1390-3DED-DEC9-96E7AC941DED}"/>
              </a:ext>
            </a:extLst>
          </p:cNvPr>
          <p:cNvSpPr txBox="1"/>
          <p:nvPr/>
        </p:nvSpPr>
        <p:spPr>
          <a:xfrm>
            <a:off x="575894" y="2077451"/>
            <a:ext cx="10931162" cy="1469826"/>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Step 4:</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 have transferred all these tables to Hadoop 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mysql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Command:</a:t>
            </a:r>
          </a:p>
          <a:p>
            <a:pPr marL="0" marR="0">
              <a:lnSpc>
                <a:spcPct val="107000"/>
              </a:lnSpc>
              <a:spcBef>
                <a:spcPts val="0"/>
              </a:spcBef>
              <a:spcAft>
                <a:spcPts val="800"/>
              </a:spcAft>
            </a:pP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sqoop</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import-all-tables --connect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jdbc:mysql</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://localhost:3306/stocks --username root -password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--warehouse-</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dir</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/user/</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wallmartproject</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-m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AE025EA-ADF6-C8DC-3815-988F6D7BE777}"/>
              </a:ext>
            </a:extLst>
          </p:cNvPr>
          <p:cNvPicPr>
            <a:picLocks noChangeAspect="1"/>
          </p:cNvPicPr>
          <p:nvPr/>
        </p:nvPicPr>
        <p:blipFill>
          <a:blip r:embed="rId2"/>
          <a:stretch>
            <a:fillRect/>
          </a:stretch>
        </p:blipFill>
        <p:spPr>
          <a:xfrm>
            <a:off x="1029010" y="3660159"/>
            <a:ext cx="8741713" cy="2951262"/>
          </a:xfrm>
          <a:prstGeom prst="rect">
            <a:avLst/>
          </a:prstGeom>
        </p:spPr>
      </p:pic>
    </p:spTree>
    <p:extLst>
      <p:ext uri="{BB962C8B-B14F-4D97-AF65-F5344CB8AC3E}">
        <p14:creationId xmlns:p14="http://schemas.microsoft.com/office/powerpoint/2010/main" val="247478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E788-9F44-D87F-4C57-E9EEF55EB70F}"/>
              </a:ext>
            </a:extLst>
          </p:cNvPr>
          <p:cNvSpPr>
            <a:spLocks noGrp="1"/>
          </p:cNvSpPr>
          <p:nvPr>
            <p:ph type="title"/>
          </p:nvPr>
        </p:nvSpPr>
        <p:spPr/>
        <p:txBody>
          <a:bodyPr/>
          <a:lstStyle/>
          <a:p>
            <a:r>
              <a:rPr lang="en-US" dirty="0"/>
              <a:t>Steps cont.…</a:t>
            </a:r>
          </a:p>
        </p:txBody>
      </p:sp>
      <p:sp>
        <p:nvSpPr>
          <p:cNvPr id="4" name="TextBox 3">
            <a:extLst>
              <a:ext uri="{FF2B5EF4-FFF2-40B4-BE49-F238E27FC236}">
                <a16:creationId xmlns:a16="http://schemas.microsoft.com/office/drawing/2014/main" id="{E526BE78-48EE-4450-D090-390BCD755337}"/>
              </a:ext>
            </a:extLst>
          </p:cNvPr>
          <p:cNvSpPr txBox="1"/>
          <p:nvPr/>
        </p:nvSpPr>
        <p:spPr>
          <a:xfrm>
            <a:off x="418672" y="2116014"/>
            <a:ext cx="11314416" cy="2666692"/>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Step 5:</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Loading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hdfs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into hive tables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we have to create all the tables and load the data by using command: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table command:</a:t>
            </a:r>
          </a:p>
          <a:p>
            <a:pPr marL="0" marR="0">
              <a:lnSpc>
                <a:spcPct val="107000"/>
              </a:lnSpc>
              <a:spcBef>
                <a:spcPts val="0"/>
              </a:spcBef>
              <a:spcAft>
                <a:spcPts val="800"/>
              </a:spcAft>
            </a:pP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create table ABIO(date string, low float, open float, volume int, high float, close float,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adjustedclose</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decimal(20,10)) row format delimited fields terminated by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Loading data 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hdfs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hive table command:</a:t>
            </a:r>
          </a:p>
          <a:p>
            <a:pPr marL="0" marR="0">
              <a:lnSpc>
                <a:spcPct val="107000"/>
              </a:lnSpc>
              <a:spcBef>
                <a:spcPts val="0"/>
              </a:spcBef>
              <a:spcAft>
                <a:spcPts val="800"/>
              </a:spcAft>
            </a:pP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load data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inpath</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'/user/</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wallmartproject</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/ABIO/part-m-00000' into table ABIO;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9B94DB6-2EC7-6E2E-CC59-8FE66B75DA06}"/>
              </a:ext>
            </a:extLst>
          </p:cNvPr>
          <p:cNvPicPr>
            <a:picLocks noChangeAspect="1"/>
          </p:cNvPicPr>
          <p:nvPr/>
        </p:nvPicPr>
        <p:blipFill>
          <a:blip r:embed="rId2"/>
          <a:stretch>
            <a:fillRect/>
          </a:stretch>
        </p:blipFill>
        <p:spPr>
          <a:xfrm>
            <a:off x="575894" y="4782706"/>
            <a:ext cx="10674308" cy="1924481"/>
          </a:xfrm>
          <a:prstGeom prst="rect">
            <a:avLst/>
          </a:prstGeom>
        </p:spPr>
      </p:pic>
    </p:spTree>
    <p:extLst>
      <p:ext uri="{BB962C8B-B14F-4D97-AF65-F5344CB8AC3E}">
        <p14:creationId xmlns:p14="http://schemas.microsoft.com/office/powerpoint/2010/main" val="288984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CBAB-080A-6714-6B29-5B83E1DC2540}"/>
              </a:ext>
            </a:extLst>
          </p:cNvPr>
          <p:cNvSpPr>
            <a:spLocks noGrp="1"/>
          </p:cNvSpPr>
          <p:nvPr>
            <p:ph type="title"/>
          </p:nvPr>
        </p:nvSpPr>
        <p:spPr>
          <a:xfrm>
            <a:off x="581192" y="739932"/>
            <a:ext cx="11029616" cy="988332"/>
          </a:xfrm>
        </p:spPr>
        <p:txBody>
          <a:bodyPr/>
          <a:lstStyle/>
          <a:p>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kern="100" dirty="0">
                <a:effectLst/>
                <a:latin typeface="Gill Sans MT Header"/>
                <a:ea typeface="Calibri" panose="020F0502020204030204" pitchFamily="34" charset="0"/>
                <a:cs typeface="Times New Roman" panose="02020603050405020304" pitchFamily="18" charset="0"/>
              </a:rPr>
              <a:t>displaying 3 records from each hive table:</a:t>
            </a:r>
            <a:endParaRPr lang="en-US" dirty="0">
              <a:latin typeface="Gill Sans MT Header"/>
            </a:endParaRPr>
          </a:p>
        </p:txBody>
      </p:sp>
      <p:pic>
        <p:nvPicPr>
          <p:cNvPr id="3" name="Picture 2">
            <a:extLst>
              <a:ext uri="{FF2B5EF4-FFF2-40B4-BE49-F238E27FC236}">
                <a16:creationId xmlns:a16="http://schemas.microsoft.com/office/drawing/2014/main" id="{BB32F9BD-4113-A99E-43C0-B9A0890EF84B}"/>
              </a:ext>
            </a:extLst>
          </p:cNvPr>
          <p:cNvPicPr>
            <a:picLocks noChangeAspect="1"/>
          </p:cNvPicPr>
          <p:nvPr/>
        </p:nvPicPr>
        <p:blipFill>
          <a:blip r:embed="rId2"/>
          <a:stretch>
            <a:fillRect/>
          </a:stretch>
        </p:blipFill>
        <p:spPr>
          <a:xfrm>
            <a:off x="462337" y="2005329"/>
            <a:ext cx="11270751" cy="4457115"/>
          </a:xfrm>
          <a:prstGeom prst="rect">
            <a:avLst/>
          </a:prstGeom>
        </p:spPr>
      </p:pic>
    </p:spTree>
    <p:extLst>
      <p:ext uri="{BB962C8B-B14F-4D97-AF65-F5344CB8AC3E}">
        <p14:creationId xmlns:p14="http://schemas.microsoft.com/office/powerpoint/2010/main" val="250671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cont.…</a:t>
            </a:r>
          </a:p>
        </p:txBody>
      </p:sp>
      <p:sp>
        <p:nvSpPr>
          <p:cNvPr id="5" name="TextBox 4">
            <a:extLst>
              <a:ext uri="{FF2B5EF4-FFF2-40B4-BE49-F238E27FC236}">
                <a16:creationId xmlns:a16="http://schemas.microsoft.com/office/drawing/2014/main" id="{885D0FE3-6E97-8D45-DBD4-A75353B0E8D5}"/>
              </a:ext>
            </a:extLst>
          </p:cNvPr>
          <p:cNvSpPr txBox="1"/>
          <p:nvPr/>
        </p:nvSpPr>
        <p:spPr>
          <a:xfrm>
            <a:off x="470041" y="2018749"/>
            <a:ext cx="11242497" cy="3453189"/>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Step 6: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running the HIVE query I have made an external table in a new directory </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/user/</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projectresult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each result and stored the result in that table. External table creation query and insert query is given below in each question </a:t>
            </a:r>
          </a:p>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Step 7: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making external table and inserting data into that table, I have made same number of tables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mysql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a new database with name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project_result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exported the data to there by using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sqoop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query:</a:t>
            </a: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sqoop</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export --connect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jdbc:mysql</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://localhost:3306/</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project_result</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--username root --password </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--table scenario3_ext_abmd --export-</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dir</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/user/</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cloudera</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projectresult</a:t>
            </a:r>
            <a:r>
              <a:rPr lang="en-US" sz="1800" kern="1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/scenario3_ext_abmd/000000-0 --input-fields-terminated-by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32872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Ion</Template>
  <TotalTime>3732</TotalTime>
  <Words>1156</Words>
  <Application>Microsoft Office PowerPoint</Application>
  <PresentationFormat>Widescreen</PresentationFormat>
  <Paragraphs>70</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-apple-system</vt:lpstr>
      <vt:lpstr>Arial</vt:lpstr>
      <vt:lpstr>Bahnschrift Light</vt:lpstr>
      <vt:lpstr>Calibri</vt:lpstr>
      <vt:lpstr>Gill Sans MT</vt:lpstr>
      <vt:lpstr>Gill Sans MT Header</vt:lpstr>
      <vt:lpstr>Google Sans</vt:lpstr>
      <vt:lpstr>Google Sans Mono</vt:lpstr>
      <vt:lpstr>Söhne</vt:lpstr>
      <vt:lpstr>Söhne Mono</vt:lpstr>
      <vt:lpstr>Times New Roman</vt:lpstr>
      <vt:lpstr>Wingdings 2</vt:lpstr>
      <vt:lpstr>Dividend</vt:lpstr>
      <vt:lpstr>STOCK MARKET ANALYSIS</vt:lpstr>
      <vt:lpstr>Aim</vt:lpstr>
      <vt:lpstr>PowerPoint Presentation</vt:lpstr>
      <vt:lpstr>TOOLS Used:</vt:lpstr>
      <vt:lpstr>Steps : </vt:lpstr>
      <vt:lpstr>Steps cont.…</vt:lpstr>
      <vt:lpstr>Steps cont.…</vt:lpstr>
      <vt:lpstr> displaying 3 records from each hive table:</vt:lpstr>
      <vt:lpstr>Steps cont.…</vt:lpstr>
      <vt:lpstr>Hive Scenario1: Write a Hive query to identify the top three dates that experienced the largest percentage change in stock price (from open to close) for every stock.</vt:lpstr>
      <vt:lpstr>PowerPoint Presentation</vt:lpstr>
      <vt:lpstr>PowerPoint Presentation</vt:lpstr>
      <vt:lpstr>Loading data into HBase :</vt:lpstr>
      <vt:lpstr>HBase SCENARIO : PRINT OUT FIRST 5 COLUMNS</vt:lpstr>
      <vt:lpstr>SPARK PIPELINE:</vt:lpstr>
      <vt:lpstr>PYSPARK &amp; Spark SQL SCENARIOs:</vt:lpstr>
      <vt:lpstr>PowerPoint Presentation</vt:lpstr>
      <vt:lpstr>PowerPoint Presentation</vt:lpstr>
      <vt:lpstr>Directed Acyclic Graph (DAG) : A DAG, or directed acyclic graph, is a data structure that represents a sequence of operations. In the context of Spark, a DAG represents a sequence of Spark jobs. </vt:lpstr>
      <vt:lpstr>PowerPoint Presentation</vt:lpstr>
      <vt:lpstr>PowerPoint Presentation</vt:lpstr>
      <vt:lpstr>PowerPoint Presentation</vt:lpstr>
      <vt:lpstr>Insight:</vt:lpstr>
      <vt:lpstr>   Spark streaming scenario:  We have NYSE stock data set. One file has the maximum stock price of the previous day consisting of stock symbol of the company and the previous max price. The other is streaming data each record of which consists of the stock symbol, time stamp in HH:MM:SS format and the current stock price. </vt:lpstr>
      <vt:lpstr>output</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SANDEEEP</dc:creator>
  <cp:lastModifiedBy>Admin</cp:lastModifiedBy>
  <cp:revision>69</cp:revision>
  <dcterms:created xsi:type="dcterms:W3CDTF">2022-05-25T06:44:12Z</dcterms:created>
  <dcterms:modified xsi:type="dcterms:W3CDTF">2023-07-24T02:25:06Z</dcterms:modified>
</cp:coreProperties>
</file>