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78" r:id="rId4"/>
    <p:sldId id="258" r:id="rId5"/>
    <p:sldId id="259" r:id="rId6"/>
    <p:sldId id="260" r:id="rId7"/>
    <p:sldId id="264" r:id="rId8"/>
    <p:sldId id="261" r:id="rId9"/>
    <p:sldId id="267" r:id="rId10"/>
    <p:sldId id="262" r:id="rId11"/>
    <p:sldId id="263" r:id="rId12"/>
    <p:sldId id="268" r:id="rId13"/>
    <p:sldId id="265" r:id="rId14"/>
    <p:sldId id="266"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E60FAA-F4DD-42EE-9B85-0C7B1DAA3EA7}" type="datetimeFigureOut">
              <a:rPr lang="en-IN" smtClean="0"/>
              <a:t>31-05-2017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1869D-6912-428A-872F-5292FA3452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9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60FAA-F4DD-42EE-9B85-0C7B1DAA3EA7}" type="datetimeFigureOut">
              <a:rPr lang="en-IN" smtClean="0"/>
              <a:t>31-05-2017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1869D-6912-428A-872F-5292FA3452EF}" type="slidenum">
              <a:rPr lang="en-IN" smtClean="0"/>
              <a:t>‹#›</a:t>
            </a:fld>
            <a:endParaRPr lang="en-IN"/>
          </a:p>
        </p:txBody>
      </p:sp>
    </p:spTree>
    <p:extLst>
      <p:ext uri="{BB962C8B-B14F-4D97-AF65-F5344CB8AC3E}">
        <p14:creationId xmlns:p14="http://schemas.microsoft.com/office/powerpoint/2010/main" val="186859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60FAA-F4DD-42EE-9B85-0C7B1DAA3EA7}" type="datetimeFigureOut">
              <a:rPr lang="en-IN" smtClean="0"/>
              <a:t>31-05-2017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1869D-6912-428A-872F-5292FA3452EF}" type="slidenum">
              <a:rPr lang="en-IN" smtClean="0"/>
              <a:t>‹#›</a:t>
            </a:fld>
            <a:endParaRPr lang="en-IN"/>
          </a:p>
        </p:txBody>
      </p:sp>
    </p:spTree>
    <p:extLst>
      <p:ext uri="{BB962C8B-B14F-4D97-AF65-F5344CB8AC3E}">
        <p14:creationId xmlns:p14="http://schemas.microsoft.com/office/powerpoint/2010/main" val="156671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60FAA-F4DD-42EE-9B85-0C7B1DAA3EA7}" type="datetimeFigureOut">
              <a:rPr lang="en-IN" smtClean="0"/>
              <a:t>31-05-2017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1869D-6912-428A-872F-5292FA3452EF}" type="slidenum">
              <a:rPr lang="en-IN" smtClean="0"/>
              <a:t>‹#›</a:t>
            </a:fld>
            <a:endParaRPr lang="en-IN"/>
          </a:p>
        </p:txBody>
      </p:sp>
    </p:spTree>
    <p:extLst>
      <p:ext uri="{BB962C8B-B14F-4D97-AF65-F5344CB8AC3E}">
        <p14:creationId xmlns:p14="http://schemas.microsoft.com/office/powerpoint/2010/main" val="315332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60FAA-F4DD-42EE-9B85-0C7B1DAA3EA7}" type="datetimeFigureOut">
              <a:rPr lang="en-IN" smtClean="0"/>
              <a:t>31-05-2017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1869D-6912-428A-872F-5292FA3452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59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60FAA-F4DD-42EE-9B85-0C7B1DAA3EA7}" type="datetimeFigureOut">
              <a:rPr lang="en-IN" smtClean="0"/>
              <a:t>31-05-2017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1869D-6912-428A-872F-5292FA3452EF}" type="slidenum">
              <a:rPr lang="en-IN" smtClean="0"/>
              <a:t>‹#›</a:t>
            </a:fld>
            <a:endParaRPr lang="en-IN"/>
          </a:p>
        </p:txBody>
      </p:sp>
    </p:spTree>
    <p:extLst>
      <p:ext uri="{BB962C8B-B14F-4D97-AF65-F5344CB8AC3E}">
        <p14:creationId xmlns:p14="http://schemas.microsoft.com/office/powerpoint/2010/main" val="2349062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E60FAA-F4DD-42EE-9B85-0C7B1DAA3EA7}" type="datetimeFigureOut">
              <a:rPr lang="en-IN" smtClean="0"/>
              <a:t>31-05-2017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41869D-6912-428A-872F-5292FA3452EF}" type="slidenum">
              <a:rPr lang="en-IN" smtClean="0"/>
              <a:t>‹#›</a:t>
            </a:fld>
            <a:endParaRPr lang="en-IN"/>
          </a:p>
        </p:txBody>
      </p:sp>
    </p:spTree>
    <p:extLst>
      <p:ext uri="{BB962C8B-B14F-4D97-AF65-F5344CB8AC3E}">
        <p14:creationId xmlns:p14="http://schemas.microsoft.com/office/powerpoint/2010/main" val="4294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60FAA-F4DD-42EE-9B85-0C7B1DAA3EA7}" type="datetimeFigureOut">
              <a:rPr lang="en-IN" smtClean="0"/>
              <a:t>31-05-2017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41869D-6912-428A-872F-5292FA3452EF}" type="slidenum">
              <a:rPr lang="en-IN" smtClean="0"/>
              <a:t>‹#›</a:t>
            </a:fld>
            <a:endParaRPr lang="en-IN"/>
          </a:p>
        </p:txBody>
      </p:sp>
    </p:spTree>
    <p:extLst>
      <p:ext uri="{BB962C8B-B14F-4D97-AF65-F5344CB8AC3E}">
        <p14:creationId xmlns:p14="http://schemas.microsoft.com/office/powerpoint/2010/main" val="413141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E60FAA-F4DD-42EE-9B85-0C7B1DAA3EA7}" type="datetimeFigureOut">
              <a:rPr lang="en-IN" smtClean="0"/>
              <a:t>31-05-2017</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E41869D-6912-428A-872F-5292FA3452EF}" type="slidenum">
              <a:rPr lang="en-IN" smtClean="0"/>
              <a:t>‹#›</a:t>
            </a:fld>
            <a:endParaRPr lang="en-IN"/>
          </a:p>
        </p:txBody>
      </p:sp>
    </p:spTree>
    <p:extLst>
      <p:ext uri="{BB962C8B-B14F-4D97-AF65-F5344CB8AC3E}">
        <p14:creationId xmlns:p14="http://schemas.microsoft.com/office/powerpoint/2010/main" val="396580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E60FAA-F4DD-42EE-9B85-0C7B1DAA3EA7}" type="datetimeFigureOut">
              <a:rPr lang="en-IN" smtClean="0"/>
              <a:t>31-05-2017</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41869D-6912-428A-872F-5292FA3452EF}" type="slidenum">
              <a:rPr lang="en-IN" smtClean="0"/>
              <a:t>‹#›</a:t>
            </a:fld>
            <a:endParaRPr lang="en-IN"/>
          </a:p>
        </p:txBody>
      </p:sp>
    </p:spTree>
    <p:extLst>
      <p:ext uri="{BB962C8B-B14F-4D97-AF65-F5344CB8AC3E}">
        <p14:creationId xmlns:p14="http://schemas.microsoft.com/office/powerpoint/2010/main" val="74921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67E60FAA-F4DD-42EE-9B85-0C7B1DAA3EA7}" type="datetimeFigureOut">
              <a:rPr lang="en-IN" smtClean="0"/>
              <a:t>31-05-2017</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41869D-6912-428A-872F-5292FA3452EF}" type="slidenum">
              <a:rPr lang="en-IN" smtClean="0"/>
              <a:t>‹#›</a:t>
            </a:fld>
            <a:endParaRPr lang="en-IN"/>
          </a:p>
        </p:txBody>
      </p:sp>
    </p:spTree>
    <p:extLst>
      <p:ext uri="{BB962C8B-B14F-4D97-AF65-F5344CB8AC3E}">
        <p14:creationId xmlns:p14="http://schemas.microsoft.com/office/powerpoint/2010/main" val="105884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E60FAA-F4DD-42EE-9B85-0C7B1DAA3EA7}" type="datetimeFigureOut">
              <a:rPr lang="en-IN" smtClean="0"/>
              <a:t>31-05-2017</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41869D-6912-428A-872F-5292FA3452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63477"/>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0153" y="119178"/>
            <a:ext cx="11732654" cy="1450757"/>
          </a:xfrm>
          <a:solidFill>
            <a:schemeClr val="accent4">
              <a:lumMod val="50000"/>
            </a:schemeClr>
          </a:solidFill>
          <a:ln>
            <a:solidFill>
              <a:schemeClr val="tx1"/>
            </a:solidFill>
          </a:ln>
          <a:effectLst>
            <a:innerShdw blurRad="114300">
              <a:prstClr val="black"/>
            </a:innerShdw>
          </a:effectLst>
        </p:spPr>
        <p:txBody>
          <a:bodyPr>
            <a:normAutofit/>
          </a:bodyPr>
          <a:lstStyle/>
          <a:p>
            <a:r>
              <a:rPr lang="en-IN" b="1" dirty="0" smtClean="0">
                <a:solidFill>
                  <a:schemeClr val="tx1">
                    <a:lumMod val="75000"/>
                  </a:schemeClr>
                </a:solidFill>
                <a:latin typeface="Times New Roman" panose="02020603050405020304" pitchFamily="18" charset="0"/>
                <a:cs typeface="Times New Roman" panose="02020603050405020304" pitchFamily="18" charset="0"/>
              </a:rPr>
              <a:t>SKYLINE INSTITUTE OF ENGINEERING AND TECHNOLOGY GREATER NOIDA </a:t>
            </a:r>
            <a:endParaRPr lang="en-IN" b="1"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97280" y="1794218"/>
            <a:ext cx="10058400" cy="4023360"/>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PROJECT PRESENTATION ON</a:t>
            </a:r>
          </a:p>
          <a:p>
            <a:pPr algn="ctr"/>
            <a:r>
              <a:rPr lang="en-IN" sz="3600" dirty="0" smtClean="0">
                <a:latin typeface="Times New Roman" panose="02020603050405020304" pitchFamily="18" charset="0"/>
                <a:cs typeface="Times New Roman" panose="02020603050405020304" pitchFamily="18" charset="0"/>
              </a:rPr>
              <a:t>HUMANOID ROBOT (ALUMINA)</a:t>
            </a:r>
            <a:endParaRPr lang="en-IN" sz="3600" dirty="0">
              <a:latin typeface="Times New Roman" panose="02020603050405020304" pitchFamily="18" charset="0"/>
              <a:cs typeface="Times New Roman" panose="02020603050405020304" pitchFamily="18" charset="0"/>
            </a:endParaRPr>
          </a:p>
        </p:txBody>
      </p:sp>
      <p:sp>
        <p:nvSpPr>
          <p:cNvPr id="7" name="Rectangle 6"/>
          <p:cNvSpPr/>
          <p:nvPr/>
        </p:nvSpPr>
        <p:spPr>
          <a:xfrm>
            <a:off x="0" y="4275786"/>
            <a:ext cx="4752304" cy="206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bg2">
                    <a:lumMod val="50000"/>
                  </a:schemeClr>
                </a:solidFill>
                <a:latin typeface="Times New Roman" panose="02020603050405020304" pitchFamily="18" charset="0"/>
                <a:cs typeface="Times New Roman" panose="02020603050405020304" pitchFamily="18" charset="0"/>
              </a:rPr>
              <a:t>PRESENTED BY:- MOHD MONISH</a:t>
            </a:r>
          </a:p>
          <a:p>
            <a:r>
              <a:rPr lang="en-IN" dirty="0" smtClean="0">
                <a:solidFill>
                  <a:schemeClr val="bg2">
                    <a:lumMod val="50000"/>
                  </a:schemeClr>
                </a:solidFill>
                <a:latin typeface="Times New Roman" panose="02020603050405020304" pitchFamily="18" charset="0"/>
                <a:cs typeface="Times New Roman" panose="02020603050405020304" pitchFamily="18" charset="0"/>
              </a:rPr>
              <a:t>	                 ADITYA SINGH</a:t>
            </a:r>
          </a:p>
          <a:p>
            <a:r>
              <a:rPr lang="en-IN" dirty="0" smtClean="0">
                <a:solidFill>
                  <a:schemeClr val="bg2">
                    <a:lumMod val="50000"/>
                  </a:schemeClr>
                </a:solidFill>
                <a:latin typeface="Times New Roman" panose="02020603050405020304" pitchFamily="18" charset="0"/>
                <a:cs typeface="Times New Roman" panose="02020603050405020304" pitchFamily="18" charset="0"/>
              </a:rPr>
              <a:t>                                GOVIND SINGH</a:t>
            </a:r>
          </a:p>
          <a:p>
            <a:r>
              <a:rPr lang="en-IN" dirty="0" smtClean="0">
                <a:solidFill>
                  <a:schemeClr val="bg2">
                    <a:lumMod val="50000"/>
                  </a:schemeClr>
                </a:solidFill>
                <a:latin typeface="Times New Roman" panose="02020603050405020304" pitchFamily="18" charset="0"/>
                <a:cs typeface="Times New Roman" panose="02020603050405020304" pitchFamily="18" charset="0"/>
              </a:rPr>
              <a:t>                                ATIQUR RAHAMAN</a:t>
            </a:r>
          </a:p>
          <a:p>
            <a:r>
              <a:rPr lang="en-IN" dirty="0" smtClean="0">
                <a:solidFill>
                  <a:schemeClr val="bg2">
                    <a:lumMod val="50000"/>
                  </a:schemeClr>
                </a:solidFill>
                <a:latin typeface="Times New Roman" panose="02020603050405020304" pitchFamily="18" charset="0"/>
                <a:cs typeface="Times New Roman" panose="02020603050405020304" pitchFamily="18" charset="0"/>
              </a:rPr>
              <a:t>                                VINEET JAISWAL</a:t>
            </a:r>
          </a:p>
          <a:p>
            <a:r>
              <a:rPr lang="en-IN" dirty="0" smtClean="0">
                <a:solidFill>
                  <a:schemeClr val="bg2">
                    <a:lumMod val="50000"/>
                  </a:schemeClr>
                </a:solidFill>
                <a:latin typeface="Times New Roman" panose="02020603050405020304" pitchFamily="18" charset="0"/>
                <a:cs typeface="Times New Roman" panose="02020603050405020304" pitchFamily="18" charset="0"/>
              </a:rPr>
              <a:t>                                MAYANK RAI </a:t>
            </a:r>
          </a:p>
          <a:p>
            <a:r>
              <a:rPr lang="en-IN" dirty="0" smtClean="0">
                <a:solidFill>
                  <a:schemeClr val="bg2">
                    <a:lumMod val="50000"/>
                  </a:schemeClr>
                </a:solidFill>
                <a:latin typeface="Times New Roman" panose="02020603050405020304" pitchFamily="18" charset="0"/>
                <a:cs typeface="Times New Roman" panose="02020603050405020304" pitchFamily="18" charset="0"/>
              </a:rPr>
              <a:t>                           (MECHNICAL 4</a:t>
            </a:r>
            <a:r>
              <a:rPr lang="en-IN" baseline="30000" dirty="0" smtClean="0">
                <a:solidFill>
                  <a:schemeClr val="bg2">
                    <a:lumMod val="50000"/>
                  </a:schemeClr>
                </a:solidFill>
                <a:latin typeface="Times New Roman" panose="02020603050405020304" pitchFamily="18" charset="0"/>
                <a:cs typeface="Times New Roman" panose="02020603050405020304" pitchFamily="18" charset="0"/>
              </a:rPr>
              <a:t>TH</a:t>
            </a:r>
            <a:r>
              <a:rPr lang="en-IN" dirty="0" smtClean="0">
                <a:solidFill>
                  <a:schemeClr val="bg2">
                    <a:lumMod val="50000"/>
                  </a:schemeClr>
                </a:solidFill>
                <a:latin typeface="Times New Roman" panose="02020603050405020304" pitchFamily="18" charset="0"/>
                <a:cs typeface="Times New Roman" panose="02020603050405020304" pitchFamily="18" charset="0"/>
              </a:rPr>
              <a:t> YEAR )</a:t>
            </a:r>
            <a:endParaRPr lang="en-IN"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6993228" y="5537914"/>
            <a:ext cx="5198773" cy="799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2">
                    <a:lumMod val="50000"/>
                  </a:schemeClr>
                </a:solidFill>
                <a:latin typeface="Times New Roman" panose="02020603050405020304" pitchFamily="18" charset="0"/>
                <a:cs typeface="Times New Roman" panose="02020603050405020304" pitchFamily="18" charset="0"/>
              </a:rPr>
              <a:t>GUIDANCE BY:- ER. ANKIT MANI TRIPATHI</a:t>
            </a:r>
          </a:p>
          <a:p>
            <a:pPr algn="ctr"/>
            <a:r>
              <a:rPr lang="en-IN" dirty="0" smtClean="0">
                <a:solidFill>
                  <a:schemeClr val="bg2">
                    <a:lumMod val="50000"/>
                  </a:schemeClr>
                </a:solidFill>
                <a:latin typeface="Times New Roman" panose="02020603050405020304" pitchFamily="18" charset="0"/>
                <a:cs typeface="Times New Roman" panose="02020603050405020304" pitchFamily="18" charset="0"/>
              </a:rPr>
              <a:t>(FACULTY MECHANICAL DEPARTMENT) </a:t>
            </a:r>
            <a:endParaRPr lang="en-IN"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2052" name="Picture 4" descr="IMG-20170421-WA001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382" t="13815" r="-485" b="2588"/>
          <a:stretch/>
        </p:blipFill>
        <p:spPr bwMode="auto">
          <a:xfrm>
            <a:off x="4752304" y="3219718"/>
            <a:ext cx="2240924" cy="311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034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286603"/>
            <a:ext cx="11256135" cy="1450757"/>
          </a:xfrm>
        </p:spPr>
        <p:txBody>
          <a:bodyPr/>
          <a:lstStyle/>
          <a:p>
            <a:pPr algn="just"/>
            <a:r>
              <a:rPr lang="en-IN" b="1" dirty="0" smtClean="0">
                <a:latin typeface="Times New Roman" panose="02020603050405020304" pitchFamily="18" charset="0"/>
                <a:cs typeface="Times New Roman" panose="02020603050405020304" pitchFamily="18" charset="0"/>
              </a:rPr>
              <a:t>How Servo Motor Works In Humanoid Robots?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549" y="1845733"/>
            <a:ext cx="10856890" cy="4426277"/>
          </a:xfrm>
        </p:spPr>
        <p:txBody>
          <a:bodyPr>
            <a:noAutofit/>
          </a:bodyPr>
          <a:lstStyle/>
          <a:p>
            <a:pPr algn="just">
              <a:lnSpc>
                <a:spcPct val="100000"/>
              </a:lnSpc>
              <a:buFont typeface="Wingdings" panose="05000000000000000000" pitchFamily="2" charset="2"/>
              <a:buChar char="Ø"/>
            </a:pP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A servo consists of a Motor (DC or AC), a potentiometer, gear assembly and a controlling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circuit.</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First of all we use gear assembly to reduce RPM and to increase torque of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motor.</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Say at initial position of servo motor shaft, the position of the potentiometer knob is such that there is no electrical signal generated at the output port of the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potentiometer.</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Now an electrical signal is given to another input terminal of the error detector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amplifier.</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Now difference between these two signals, one comes from potentiometer and another comes from other source, will be processed in feedback mechanism and output will be provided in term of error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signal.</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This error signal acts as the input for motor and motor starts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rotating.</a:t>
            </a:r>
            <a:endParaRPr lang="en-IN" sz="22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80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What Is </a:t>
            </a:r>
            <a:r>
              <a:rPr lang="en-IN" b="1" dirty="0" err="1" smtClean="0">
                <a:latin typeface="Times New Roman" panose="02020603050405020304" pitchFamily="18" charset="0"/>
                <a:cs typeface="Times New Roman" panose="02020603050405020304" pitchFamily="18" charset="0"/>
              </a:rPr>
              <a:t>Arduino</a:t>
            </a:r>
            <a:r>
              <a:rPr lang="en-IN" b="1" dirty="0" smtClean="0">
                <a:latin typeface="Times New Roman" panose="02020603050405020304" pitchFamily="18" charset="0"/>
                <a:cs typeface="Times New Roman" panose="02020603050405020304" pitchFamily="18" charset="0"/>
              </a:rPr>
              <a:t> Circuit?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00000"/>
              </a:lnSpc>
              <a:buFont typeface="Wingdings" panose="05000000000000000000" pitchFamily="2" charset="2"/>
              <a:buChar char="Ø"/>
            </a:pP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In our project, it is the circuit which is used to control the servo &amp; sensor actions by the help of electrical power supply. </a:t>
            </a:r>
          </a:p>
          <a:p>
            <a:pPr algn="just">
              <a:lnSpc>
                <a:spcPct val="100000"/>
              </a:lnSpc>
              <a:buFont typeface="Wingdings" panose="05000000000000000000" pitchFamily="2" charset="2"/>
              <a:buChar char="Ø"/>
            </a:pP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This device can be operated wirelessly on Bluetooth or through USB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connection.</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err="1">
                <a:solidFill>
                  <a:schemeClr val="accent1">
                    <a:lumMod val="60000"/>
                    <a:lumOff val="40000"/>
                  </a:schemeClr>
                </a:solidFill>
                <a:latin typeface="Times New Roman" panose="02020603050405020304" pitchFamily="18" charset="0"/>
                <a:cs typeface="Times New Roman" panose="02020603050405020304" pitchFamily="18" charset="0"/>
              </a:rPr>
              <a:t>Arduino</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Uno R3 based Bluetooth + USB 18 Servo Controller is ideal for making Autonomous and PC based systems which run over Hobby Servo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motors.</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The software helps to develop the complex sequences in real time on the hardware like robotic arms, walkers, bipeds and any other servo controlled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system.</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It also generates </a:t>
            </a:r>
            <a:r>
              <a:rPr lang="en-US" sz="2200" dirty="0" err="1">
                <a:solidFill>
                  <a:schemeClr val="accent1">
                    <a:lumMod val="60000"/>
                    <a:lumOff val="40000"/>
                  </a:schemeClr>
                </a:solidFill>
                <a:latin typeface="Times New Roman" panose="02020603050405020304" pitchFamily="18" charset="0"/>
                <a:cs typeface="Times New Roman" panose="02020603050405020304" pitchFamily="18" charset="0"/>
              </a:rPr>
              <a:t>Arduino</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based code for the developed sequence which can be deployed on the controller on board thereby making the robot autonomous.</a:t>
            </a:r>
          </a:p>
          <a:p>
            <a:pPr marL="0" indent="0">
              <a:buNone/>
            </a:pPr>
            <a:endParaRPr lang="en-IN" dirty="0"/>
          </a:p>
        </p:txBody>
      </p:sp>
    </p:spTree>
    <p:extLst>
      <p:ext uri="{BB962C8B-B14F-4D97-AF65-F5344CB8AC3E}">
        <p14:creationId xmlns:p14="http://schemas.microsoft.com/office/powerpoint/2010/main" val="356921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80" y="286603"/>
            <a:ext cx="10473100" cy="1194467"/>
          </a:xfrm>
        </p:spPr>
        <p:txBody>
          <a:bodyPr/>
          <a:lstStyle/>
          <a:p>
            <a:r>
              <a:rPr lang="en-US" b="1" dirty="0" err="1" smtClean="0">
                <a:latin typeface="Times New Roman" panose="02020603050405020304" pitchFamily="18" charset="0"/>
                <a:cs typeface="Times New Roman" panose="02020603050405020304" pitchFamily="18" charset="0"/>
              </a:rPr>
              <a:t>Arduino</a:t>
            </a:r>
            <a:r>
              <a:rPr lang="en-US" b="1" dirty="0" smtClean="0">
                <a:latin typeface="Times New Roman" panose="02020603050405020304" pitchFamily="18" charset="0"/>
                <a:cs typeface="Times New Roman" panose="02020603050405020304" pitchFamily="18" charset="0"/>
              </a:rPr>
              <a:t> Circuit &amp; Its Specifications?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79548" y="2240924"/>
            <a:ext cx="6645499" cy="3812146"/>
          </a:xfrm>
        </p:spPr>
        <p:txBody>
          <a:bodyPr>
            <a:normAutofit fontScale="32500" lnSpcReduction="20000"/>
          </a:bodyPr>
          <a:lstStyle/>
          <a:p>
            <a:pPr lvl="0">
              <a:buFont typeface="Wingdings" panose="05000000000000000000" pitchFamily="2" charset="2"/>
              <a:buChar char="Ø"/>
            </a:pPr>
            <a:r>
              <a:rPr lang="en-IN" sz="6800" dirty="0" smtClean="0">
                <a:solidFill>
                  <a:schemeClr val="accent1">
                    <a:lumMod val="60000"/>
                    <a:lumOff val="40000"/>
                  </a:schemeClr>
                </a:solidFill>
                <a:latin typeface="Times New Roman" panose="02020603050405020304" pitchFamily="18" charset="0"/>
                <a:cs typeface="Times New Roman" panose="02020603050405020304" pitchFamily="18" charset="0"/>
              </a:rPr>
              <a:t> Bluetooth </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interface for wireless control of robots</a:t>
            </a:r>
            <a:endParaRPr lang="en-US" sz="6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6800" dirty="0" smtClean="0">
                <a:solidFill>
                  <a:schemeClr val="accent1">
                    <a:lumMod val="60000"/>
                    <a:lumOff val="40000"/>
                  </a:schemeClr>
                </a:solidFill>
                <a:latin typeface="Times New Roman" panose="02020603050405020304" pitchFamily="18" charset="0"/>
                <a:cs typeface="Times New Roman" panose="02020603050405020304" pitchFamily="18" charset="0"/>
              </a:rPr>
              <a:t> Controls </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18 hobby servos from PC and Microcontroller</a:t>
            </a:r>
            <a:endParaRPr lang="en-US" sz="6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6800" dirty="0" smtClean="0">
                <a:solidFill>
                  <a:schemeClr val="accent1">
                    <a:lumMod val="60000"/>
                    <a:lumOff val="40000"/>
                  </a:schemeClr>
                </a:solidFill>
                <a:latin typeface="Times New Roman" panose="02020603050405020304" pitchFamily="18" charset="0"/>
                <a:cs typeface="Times New Roman" panose="02020603050405020304" pitchFamily="18" charset="0"/>
              </a:rPr>
              <a:t> USB </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interface</a:t>
            </a:r>
            <a:endParaRPr lang="en-US" sz="6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6800" dirty="0" smtClean="0">
                <a:solidFill>
                  <a:schemeClr val="accent1">
                    <a:lumMod val="60000"/>
                    <a:lumOff val="40000"/>
                  </a:schemeClr>
                </a:solidFill>
                <a:latin typeface="Times New Roman" panose="02020603050405020304" pitchFamily="18" charset="0"/>
                <a:cs typeface="Times New Roman" panose="02020603050405020304" pitchFamily="18" charset="0"/>
              </a:rPr>
              <a:t> Comes </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Pre-loaded </a:t>
            </a:r>
            <a:r>
              <a:rPr lang="en-IN" sz="6800" dirty="0" err="1">
                <a:solidFill>
                  <a:schemeClr val="accent1">
                    <a:lumMod val="60000"/>
                    <a:lumOff val="40000"/>
                  </a:schemeClr>
                </a:solidFill>
                <a:latin typeface="Times New Roman" panose="02020603050405020304" pitchFamily="18" charset="0"/>
                <a:cs typeface="Times New Roman" panose="02020603050405020304" pitchFamily="18" charset="0"/>
              </a:rPr>
              <a:t>Arduino</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 Uno boot loader</a:t>
            </a:r>
            <a:endParaRPr lang="en-US" sz="6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6800" dirty="0" smtClean="0">
                <a:solidFill>
                  <a:schemeClr val="accent1">
                    <a:lumMod val="60000"/>
                    <a:lumOff val="40000"/>
                  </a:schemeClr>
                </a:solidFill>
                <a:latin typeface="Times New Roman" panose="02020603050405020304" pitchFamily="18" charset="0"/>
                <a:cs typeface="Times New Roman" panose="02020603050405020304" pitchFamily="18" charset="0"/>
              </a:rPr>
              <a:t> Independent </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range setting for each servo</a:t>
            </a:r>
            <a:endParaRPr lang="en-US" sz="6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6800" dirty="0" smtClean="0">
                <a:solidFill>
                  <a:schemeClr val="accent1">
                    <a:lumMod val="60000"/>
                    <a:lumOff val="40000"/>
                  </a:schemeClr>
                </a:solidFill>
                <a:latin typeface="Times New Roman" panose="02020603050405020304" pitchFamily="18" charset="0"/>
                <a:cs typeface="Times New Roman" panose="02020603050405020304" pitchFamily="18" charset="0"/>
              </a:rPr>
              <a:t> 0.5-microsecond </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resolution</a:t>
            </a:r>
            <a:endParaRPr lang="en-US" sz="6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6800" dirty="0" smtClean="0">
                <a:solidFill>
                  <a:schemeClr val="accent1">
                    <a:lumMod val="60000"/>
                    <a:lumOff val="40000"/>
                  </a:schemeClr>
                </a:solidFill>
                <a:latin typeface="Times New Roman" panose="02020603050405020304" pitchFamily="18" charset="0"/>
                <a:cs typeface="Times New Roman" panose="02020603050405020304" pitchFamily="18" charset="0"/>
              </a:rPr>
              <a:t> 50 </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Hz update rate</a:t>
            </a:r>
            <a:endParaRPr lang="en-US" sz="6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6800" dirty="0" smtClean="0">
                <a:solidFill>
                  <a:schemeClr val="accent1">
                    <a:lumMod val="60000"/>
                    <a:lumOff val="40000"/>
                  </a:schemeClr>
                </a:solidFill>
                <a:latin typeface="Times New Roman" panose="02020603050405020304" pitchFamily="18" charset="0"/>
                <a:cs typeface="Times New Roman" panose="02020603050405020304" pitchFamily="18" charset="0"/>
              </a:rPr>
              <a:t> Small </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size of 80 X 47 mm</a:t>
            </a:r>
            <a:endParaRPr lang="en-US" sz="6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6800" dirty="0" smtClean="0">
                <a:solidFill>
                  <a:schemeClr val="accent1">
                    <a:lumMod val="60000"/>
                    <a:lumOff val="40000"/>
                  </a:schemeClr>
                </a:solidFill>
                <a:latin typeface="Times New Roman" panose="02020603050405020304" pitchFamily="18" charset="0"/>
                <a:cs typeface="Times New Roman" panose="02020603050405020304" pitchFamily="18" charset="0"/>
              </a:rPr>
              <a:t> Home </a:t>
            </a:r>
            <a:r>
              <a:rPr lang="en-IN" sz="6800" dirty="0">
                <a:solidFill>
                  <a:schemeClr val="accent1">
                    <a:lumMod val="60000"/>
                    <a:lumOff val="40000"/>
                  </a:schemeClr>
                </a:solidFill>
                <a:latin typeface="Times New Roman" panose="02020603050405020304" pitchFamily="18" charset="0"/>
                <a:cs typeface="Times New Roman" panose="02020603050405020304" pitchFamily="18" charset="0"/>
              </a:rPr>
              <a:t>and neutral position setting</a:t>
            </a:r>
            <a:endParaRPr lang="en-US" sz="68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dirty="0"/>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071" y="3090930"/>
            <a:ext cx="5102610" cy="285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5280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What Is Ultrasonic Sensor?</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pPr algn="just">
              <a:lnSpc>
                <a:spcPct val="100000"/>
              </a:lnSpc>
              <a:buFont typeface="Wingdings" panose="05000000000000000000" pitchFamily="2" charset="2"/>
              <a:buChar char="Ø"/>
            </a:pP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Ultrasonic </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sensors “are based on the measurement of the properties of acoustic waves with frequencies above the human audible range,” often at roughly 40 kHz . They typically operate by generating a high-frequency pulse of sound, and then receiving and evaluating the properties of the echo pulse</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Three different properties of the received echo pulse may be evaluated, for different sensing purposes. They are:</a:t>
            </a:r>
          </a:p>
          <a:p>
            <a:pPr lvl="1" algn="just">
              <a:lnSpc>
                <a:spcPct val="100000"/>
              </a:lnSpc>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Time of flight (for sensing distance)</a:t>
            </a:r>
          </a:p>
          <a:p>
            <a:pPr lvl="1" algn="just">
              <a:lnSpc>
                <a:spcPct val="100000"/>
              </a:lnSpc>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Doppler shift (for sensing velocity)</a:t>
            </a:r>
          </a:p>
          <a:p>
            <a:pPr lvl="1" algn="just">
              <a:lnSpc>
                <a:spcPct val="100000"/>
              </a:lnSpc>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Amplitude attenuation (for sensing distance, directionality, or attenuation coefficient)</a:t>
            </a:r>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07196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93" y="286603"/>
            <a:ext cx="10921287" cy="1450757"/>
          </a:xfrm>
        </p:spPr>
        <p:txBody>
          <a:bodyPr/>
          <a:lstStyle/>
          <a:p>
            <a:r>
              <a:rPr lang="en-US" b="1" dirty="0" smtClean="0">
                <a:latin typeface="Times New Roman" panose="02020603050405020304" pitchFamily="18" charset="0"/>
                <a:cs typeface="Times New Roman" panose="02020603050405020304" pitchFamily="18" charset="0"/>
              </a:rPr>
              <a:t>Working Of Ultrasonic Sensor</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234393" y="1845736"/>
            <a:ext cx="5960345" cy="2507323"/>
          </a:xfrm>
        </p:spPr>
        <p:txBody>
          <a:bodyPr/>
          <a:lstStyle/>
          <a:p>
            <a:pPr algn="just">
              <a:lnSpc>
                <a:spcPct val="100000"/>
              </a:lnSpc>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This performance of the ultrasonic sensor distance measuring module is stable, measure the distance accurately. The module is with High precision, blind spots (3cm) super close. This module provides a full set of ranging process.</a:t>
            </a:r>
          </a:p>
          <a:p>
            <a:endParaRPr lang="en-US" dirty="0"/>
          </a:p>
        </p:txBody>
      </p:sp>
      <p:pic>
        <p:nvPicPr>
          <p:cNvPr id="3075" name="Picture 1"/>
          <p:cNvPicPr>
            <a:picLocks noChangeAspect="1" noChangeArrowheads="1"/>
          </p:cNvPicPr>
          <p:nvPr/>
        </p:nvPicPr>
        <p:blipFill>
          <a:blip r:embed="rId2">
            <a:extLst>
              <a:ext uri="{28A0092B-C50C-407E-A947-70E740481C1C}">
                <a14:useLocalDpi xmlns:a14="http://schemas.microsoft.com/office/drawing/2010/main" val="0"/>
              </a:ext>
            </a:extLst>
          </a:blip>
          <a:srcRect l="38548" t="27440" r="39885" b="45087"/>
          <a:stretch>
            <a:fillRect/>
          </a:stretch>
        </p:blipFill>
        <p:spPr bwMode="auto">
          <a:xfrm>
            <a:off x="468403" y="3857415"/>
            <a:ext cx="4116476"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
          <p:cNvPicPr>
            <a:picLocks noChangeAspect="1" noChangeArrowheads="1"/>
          </p:cNvPicPr>
          <p:nvPr/>
        </p:nvPicPr>
        <p:blipFill>
          <a:blip r:embed="rId3">
            <a:extLst>
              <a:ext uri="{28A0092B-C50C-407E-A947-70E740481C1C}">
                <a14:useLocalDpi xmlns:a14="http://schemas.microsoft.com/office/drawing/2010/main" val="0"/>
              </a:ext>
            </a:extLst>
          </a:blip>
          <a:srcRect l="51732" t="30386" r="16338" b="55562"/>
          <a:stretch>
            <a:fillRect/>
          </a:stretch>
        </p:blipFill>
        <p:spPr bwMode="auto">
          <a:xfrm>
            <a:off x="6400800" y="1970468"/>
            <a:ext cx="4754879" cy="133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IMG-20170421-WA0008"/>
          <p:cNvPicPr>
            <a:picLocks noChangeAspect="1" noChangeArrowheads="1"/>
          </p:cNvPicPr>
          <p:nvPr/>
        </p:nvPicPr>
        <p:blipFill rotWithShape="1">
          <a:blip r:embed="rId4">
            <a:extLst>
              <a:ext uri="{28A0092B-C50C-407E-A947-70E740481C1C}">
                <a14:useLocalDpi xmlns:a14="http://schemas.microsoft.com/office/drawing/2010/main" val="0"/>
              </a:ext>
            </a:extLst>
          </a:blip>
          <a:srcRect l="22452" t="26381" r="29169" b="22147"/>
          <a:stretch/>
        </p:blipFill>
        <p:spPr bwMode="auto">
          <a:xfrm>
            <a:off x="6428748" y="3857414"/>
            <a:ext cx="4726931"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401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b="1" dirty="0" smtClean="0">
                <a:latin typeface="Times New Roman" panose="02020603050405020304" pitchFamily="18" charset="0"/>
                <a:cs typeface="Times New Roman" panose="02020603050405020304" pitchFamily="18" charset="0"/>
              </a:rPr>
              <a:t>Calculations &amp; Designing Criteria For Alumina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182" y="1645920"/>
            <a:ext cx="11832609" cy="4700289"/>
          </a:xfrm>
        </p:spPr>
        <p:txBody>
          <a:bodyPr>
            <a:noAutofit/>
          </a:bodyPr>
          <a:lstStyle/>
          <a:p>
            <a:pPr algn="just">
              <a:lnSpc>
                <a:spcPct val="110000"/>
              </a:lnSpc>
            </a:pPr>
            <a:r>
              <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Torque:- </a:t>
            </a:r>
          </a:p>
          <a:p>
            <a:pPr marL="201168" lvl="1" indent="0" algn="just">
              <a:lnSpc>
                <a:spcPct val="110000"/>
              </a:lnSpc>
              <a:buNone/>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Torque</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is a measure of how much a force acting on an object causes that object to rotate. The object rotates about an axis, which we will call the pivot point, and will label 'O'. We will call the force 'F'. The distance from the pivot point to the point where the force acts is called the moment arm, and is denoted by 'r'. Note that this distance, 'r', is also a vector, and points from the axis of rotation to the point where the force acts</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a:t>
            </a:r>
          </a:p>
          <a:p>
            <a:pPr marL="201168" lvl="1" indent="0" algn="just">
              <a:lnSpc>
                <a:spcPct val="110000"/>
              </a:lnSpc>
              <a:buNone/>
            </a:pP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Torque is defined as,</a:t>
            </a:r>
          </a:p>
          <a:p>
            <a:pPr marL="201168" lvl="1" indent="0" algn="just">
              <a:lnSpc>
                <a:spcPct val="110000"/>
              </a:lnSpc>
              <a:buNone/>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T = r *f</a:t>
            </a:r>
          </a:p>
          <a:p>
            <a:pPr marL="201168" lvl="1" indent="0" algn="just">
              <a:lnSpc>
                <a:spcPct val="110000"/>
              </a:lnSpc>
              <a:buNone/>
            </a:pP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Where, 	T = Torque</a:t>
            </a:r>
          </a:p>
          <a:p>
            <a:pPr marL="201168" lvl="1" indent="0" algn="just">
              <a:lnSpc>
                <a:spcPct val="110000"/>
              </a:lnSpc>
              <a:buNone/>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r = radial distance</a:t>
            </a:r>
          </a:p>
          <a:p>
            <a:pPr marL="201168" lvl="1" indent="0" algn="just">
              <a:lnSpc>
                <a:spcPct val="110000"/>
              </a:lnSpc>
              <a:buNone/>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f = force</a:t>
            </a:r>
            <a:endParaRPr lang="en-US" sz="22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sz="1800" dirty="0"/>
          </a:p>
        </p:txBody>
      </p:sp>
      <p:pic>
        <p:nvPicPr>
          <p:cNvPr id="6163" name="Picture 19" descr="torqueI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486" y="4162567"/>
            <a:ext cx="4387756" cy="208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004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097280" y="286603"/>
            <a:ext cx="10058400" cy="1187355"/>
          </a:xfrm>
        </p:spPr>
        <p:txBody>
          <a:bodyPr/>
          <a:lstStyle/>
          <a:p>
            <a:r>
              <a:rPr lang="en-US" b="1" dirty="0">
                <a:latin typeface="Times New Roman" panose="02020603050405020304" pitchFamily="18" charset="0"/>
                <a:cs typeface="Times New Roman" panose="02020603050405020304" pitchFamily="18" charset="0"/>
              </a:rPr>
              <a:t>Selection </a:t>
            </a:r>
            <a:r>
              <a:rPr lang="en-US" b="1" dirty="0" smtClean="0">
                <a:latin typeface="Times New Roman" panose="02020603050405020304" pitchFamily="18" charset="0"/>
                <a:cs typeface="Times New Roman" panose="02020603050405020304" pitchFamily="18" charset="0"/>
              </a:rPr>
              <a:t>Criteria’s?</a:t>
            </a:r>
            <a:endParaRPr lang="en-US" dirty="0">
              <a:latin typeface="Times New Roman" panose="02020603050405020304" pitchFamily="18" charset="0"/>
              <a:cs typeface="Times New Roman" panose="02020603050405020304" pitchFamily="18" charset="0"/>
            </a:endParaRPr>
          </a:p>
        </p:txBody>
      </p:sp>
      <p:sp>
        <p:nvSpPr>
          <p:cNvPr id="13" name="Text Placeholder 12"/>
          <p:cNvSpPr>
            <a:spLocks noGrp="1"/>
          </p:cNvSpPr>
          <p:nvPr>
            <p:ph type="body" idx="1"/>
          </p:nvPr>
        </p:nvSpPr>
        <p:spPr>
          <a:xfrm>
            <a:off x="545910" y="1937982"/>
            <a:ext cx="10609769" cy="914400"/>
          </a:xfrm>
        </p:spPr>
        <p:txBody>
          <a:bodyPr>
            <a:normAutofit/>
          </a:bodyPr>
          <a:lstStyle/>
          <a:p>
            <a:pPr lvl="0"/>
            <a:r>
              <a:rPr lang="en-US" sz="2200" b="1" dirty="0">
                <a:latin typeface="Times New Roman" panose="02020603050405020304" pitchFamily="18" charset="0"/>
                <a:cs typeface="Times New Roman" panose="02020603050405020304" pitchFamily="18" charset="0"/>
              </a:rPr>
              <a:t>Defining the selection of servo torque in the different parts of ALUMIA:</a:t>
            </a:r>
          </a:p>
          <a:p>
            <a:endParaRPr lang="en-US" sz="2200" b="1" dirty="0">
              <a:latin typeface="Times New Roman" panose="02020603050405020304" pitchFamily="18" charset="0"/>
              <a:cs typeface="Times New Roman" panose="02020603050405020304" pitchFamily="18" charset="0"/>
            </a:endParaRPr>
          </a:p>
        </p:txBody>
      </p:sp>
      <p:sp>
        <p:nvSpPr>
          <p:cNvPr id="16" name="Content Placeholder 15"/>
          <p:cNvSpPr>
            <a:spLocks noGrp="1"/>
          </p:cNvSpPr>
          <p:nvPr>
            <p:ph sz="quarter" idx="4"/>
          </p:nvPr>
        </p:nvSpPr>
        <p:spPr>
          <a:xfrm>
            <a:off x="682389" y="2705771"/>
            <a:ext cx="5759354" cy="3067232"/>
          </a:xfrm>
        </p:spPr>
        <p:txBody>
          <a:bodyPr>
            <a:normAutofit/>
          </a:bodyPr>
          <a:lstStyle/>
          <a:p>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In this figure the radial distances of the robot are provided  to find the torque, by which we decide the torque of motor according to our need.</a:t>
            </a:r>
          </a:p>
          <a:p>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The overall weight of the ALUMIA is 3 kg, then according to parts it is divided.</a:t>
            </a:r>
          </a:p>
          <a:p>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The value of g is 10 m/s</a:t>
            </a:r>
            <a:r>
              <a:rPr lang="en-US" sz="2200" baseline="30000" dirty="0">
                <a:solidFill>
                  <a:schemeClr val="accent1">
                    <a:lumMod val="60000"/>
                    <a:lumOff val="40000"/>
                  </a:schemeClr>
                </a:solidFill>
                <a:latin typeface="Times New Roman" panose="02020603050405020304" pitchFamily="18" charset="0"/>
                <a:cs typeface="Times New Roman" panose="02020603050405020304" pitchFamily="18" charset="0"/>
              </a:rPr>
              <a:t>2</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a:t>
            </a:r>
          </a:p>
          <a:p>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We consider factor of safety (FOS) as 1.5</a:t>
            </a:r>
          </a:p>
          <a:p>
            <a:endParaRPr lang="en-US" dirty="0"/>
          </a:p>
        </p:txBody>
      </p:sp>
      <p:pic>
        <p:nvPicPr>
          <p:cNvPr id="7170" name="Picture 2" descr="humanoid dimen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3953" y="2488655"/>
            <a:ext cx="318135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08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45660"/>
            <a:ext cx="10058400" cy="1255594"/>
          </a:xfrm>
        </p:spPr>
        <p:txBody>
          <a:bodyPr>
            <a:normAutofit fontScale="90000"/>
          </a:bodyPr>
          <a:lstStyle/>
          <a:p>
            <a:pPr lvl="0"/>
            <a:r>
              <a:rPr lang="en-US" b="1" dirty="0">
                <a:latin typeface="Times New Roman" panose="02020603050405020304" pitchFamily="18" charset="0"/>
                <a:cs typeface="Times New Roman" panose="02020603050405020304" pitchFamily="18" charset="0"/>
              </a:rPr>
              <a:t>Deciding parameters for the motor of THIGH on torque </a:t>
            </a:r>
            <a:r>
              <a:rPr lang="en-US" b="1" dirty="0" smtClean="0">
                <a:latin typeface="Times New Roman" panose="02020603050405020304" pitchFamily="18" charset="0"/>
                <a:cs typeface="Times New Roman" panose="02020603050405020304" pitchFamily="18" charset="0"/>
              </a:rPr>
              <a:t>characteristics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6728" y="1737361"/>
            <a:ext cx="10904562" cy="4581552"/>
          </a:xfrm>
        </p:spPr>
        <p:txBody>
          <a:bodyPr>
            <a:noAutofit/>
          </a:bodyPr>
          <a:lstStyle/>
          <a:p>
            <a:r>
              <a:rPr lang="en-US" sz="2100" dirty="0">
                <a:solidFill>
                  <a:schemeClr val="accent1">
                    <a:lumMod val="60000"/>
                    <a:lumOff val="40000"/>
                  </a:schemeClr>
                </a:solidFill>
              </a:rPr>
              <a:t>The total force applied on the thighs is 10N (i.e. due to weight of robot (mg), where m = 1kg).</a:t>
            </a:r>
          </a:p>
          <a:p>
            <a:r>
              <a:rPr lang="en-US" sz="2100" dirty="0">
                <a:solidFill>
                  <a:schemeClr val="accent1">
                    <a:lumMod val="60000"/>
                    <a:lumOff val="40000"/>
                  </a:schemeClr>
                </a:solidFill>
              </a:rPr>
              <a:t>The perpendicular distance from this to the end point is 300mm.</a:t>
            </a:r>
          </a:p>
          <a:p>
            <a:r>
              <a:rPr lang="en-US" sz="2100" dirty="0">
                <a:solidFill>
                  <a:schemeClr val="accent1">
                    <a:lumMod val="60000"/>
                    <a:lumOff val="40000"/>
                  </a:schemeClr>
                </a:solidFill>
              </a:rPr>
              <a:t>As we know that, the load is UDL but it is not perfectly UDL (Uniformly distributed load) approximately, so we do all the calculations on UDL &amp; take some FOS for the safety of servo motor.</a:t>
            </a:r>
          </a:p>
          <a:p>
            <a:r>
              <a:rPr lang="en-US" sz="2100" dirty="0">
                <a:solidFill>
                  <a:schemeClr val="accent1">
                    <a:lumMod val="60000"/>
                    <a:lumOff val="40000"/>
                  </a:schemeClr>
                </a:solidFill>
              </a:rPr>
              <a:t>If the load is 10N, &amp; distance is 300mm, the maximum angle fluctuation is 45 degree.</a:t>
            </a:r>
          </a:p>
          <a:p>
            <a:r>
              <a:rPr lang="en-US" sz="2100" dirty="0">
                <a:solidFill>
                  <a:schemeClr val="accent1">
                    <a:lumMod val="60000"/>
                    <a:lumOff val="40000"/>
                  </a:schemeClr>
                </a:solidFill>
              </a:rPr>
              <a:t>		Then, torque	 = (10*300sin (45))/2</a:t>
            </a:r>
          </a:p>
          <a:p>
            <a:r>
              <a:rPr lang="en-US" sz="2100" dirty="0">
                <a:solidFill>
                  <a:schemeClr val="accent1">
                    <a:lumMod val="60000"/>
                    <a:lumOff val="40000"/>
                  </a:schemeClr>
                </a:solidFill>
              </a:rPr>
              <a:t>				 = 106 N-cm.</a:t>
            </a:r>
          </a:p>
          <a:p>
            <a:r>
              <a:rPr lang="en-US" sz="2100" dirty="0">
                <a:solidFill>
                  <a:schemeClr val="accent1">
                    <a:lumMod val="60000"/>
                    <a:lumOff val="40000"/>
                  </a:schemeClr>
                </a:solidFill>
              </a:rPr>
              <a:t>		Then on applying FOS torque		= 1.5*106</a:t>
            </a:r>
          </a:p>
          <a:p>
            <a:r>
              <a:rPr lang="en-US" sz="2100" dirty="0">
                <a:solidFill>
                  <a:schemeClr val="accent1">
                    <a:lumMod val="60000"/>
                    <a:lumOff val="40000"/>
                  </a:schemeClr>
                </a:solidFill>
              </a:rPr>
              <a:t>							= 159 N-cm	= 15.9 kg-cm</a:t>
            </a:r>
          </a:p>
          <a:p>
            <a:r>
              <a:rPr lang="en-US" sz="2100" b="1" dirty="0">
                <a:solidFill>
                  <a:schemeClr val="accent1">
                    <a:lumMod val="60000"/>
                    <a:lumOff val="40000"/>
                  </a:schemeClr>
                </a:solidFill>
              </a:rPr>
              <a:t>NOTE: - So we selected 16 kg-cm torque servo motor</a:t>
            </a:r>
            <a:r>
              <a:rPr lang="en-US" sz="2100" b="1" dirty="0" smtClean="0">
                <a:solidFill>
                  <a:schemeClr val="accent1">
                    <a:lumMod val="60000"/>
                    <a:lumOff val="40000"/>
                  </a:schemeClr>
                </a:solidFill>
              </a:rPr>
              <a:t>.</a:t>
            </a:r>
            <a:endParaRPr lang="en-US" sz="2100" dirty="0">
              <a:solidFill>
                <a:schemeClr val="accent1">
                  <a:lumMod val="60000"/>
                  <a:lumOff val="40000"/>
                </a:schemeClr>
              </a:solidFill>
            </a:endParaRPr>
          </a:p>
        </p:txBody>
      </p:sp>
    </p:spTree>
    <p:extLst>
      <p:ext uri="{BB962C8B-B14F-4D97-AF65-F5344CB8AC3E}">
        <p14:creationId xmlns:p14="http://schemas.microsoft.com/office/powerpoint/2010/main" val="1132903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96537"/>
          </a:xfrm>
        </p:spPr>
        <p:txBody>
          <a:bodyPr>
            <a:normAutofit fontScale="90000"/>
          </a:bodyPr>
          <a:lstStyle/>
          <a:p>
            <a:pPr lvl="0"/>
            <a:r>
              <a:rPr lang="en-US" b="1" dirty="0">
                <a:latin typeface="Times New Roman" panose="02020603050405020304" pitchFamily="18" charset="0"/>
                <a:cs typeface="Times New Roman" panose="02020603050405020304" pitchFamily="18" charset="0"/>
              </a:rPr>
              <a:t>Deciding parameters for the motor of KNEE on torque </a:t>
            </a:r>
            <a:r>
              <a:rPr lang="en-US" b="1" dirty="0" smtClean="0">
                <a:latin typeface="Times New Roman" panose="02020603050405020304" pitchFamily="18" charset="0"/>
                <a:cs typeface="Times New Roman" panose="02020603050405020304" pitchFamily="18" charset="0"/>
              </a:rPr>
              <a:t>characteristics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0251" y="1845733"/>
            <a:ext cx="11791665" cy="4473179"/>
          </a:xfrm>
        </p:spPr>
        <p:txBody>
          <a:bodyPr/>
          <a:lstStyle/>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The total force applied on the thighs is 6 N (i.e. due to weight of robot (mg), where m = 0.6 kg).</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The perpendicular distance from this to the end point is 200 mm.</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If the load is 6 N, &amp; distance is 200mm, the maximum angle fluctuation is 45 degree.</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		Then, torque	 = (6*200sin (45))/2</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				 = 42.42 N-cm.</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		Then on applying FOS torque		= 1.5*42.4</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							= 63.6 N-cm	= 6.36 kg-cm</a:t>
            </a:r>
          </a:p>
          <a:p>
            <a:r>
              <a:rPr lang="en-US" sz="2100" b="1" dirty="0">
                <a:solidFill>
                  <a:schemeClr val="accent1">
                    <a:lumMod val="60000"/>
                    <a:lumOff val="40000"/>
                  </a:schemeClr>
                </a:solidFill>
                <a:latin typeface="Times New Roman" panose="02020603050405020304" pitchFamily="18" charset="0"/>
                <a:cs typeface="Times New Roman" panose="02020603050405020304" pitchFamily="18" charset="0"/>
              </a:rPr>
              <a:t>NOTE: - So we selected 8 kg-cm torque servo motor because the servo doesn’t came in </a:t>
            </a:r>
            <a:endParaRPr lang="en-US" sz="21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100" b="1" dirty="0">
                <a:solidFill>
                  <a:schemeClr val="accent1">
                    <a:lumMod val="60000"/>
                    <a:lumOff val="40000"/>
                  </a:schemeClr>
                </a:solidFill>
                <a:latin typeface="Times New Roman" panose="02020603050405020304" pitchFamily="18" charset="0"/>
                <a:cs typeface="Times New Roman" panose="02020603050405020304" pitchFamily="18" charset="0"/>
              </a:rPr>
              <a:t>7 kg-cm torque.</a:t>
            </a:r>
            <a:endParaRPr lang="en-US" sz="21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1969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36" y="286604"/>
            <a:ext cx="10459644" cy="1269242"/>
          </a:xfrm>
        </p:spPr>
        <p:txBody>
          <a:bodyPr>
            <a:normAutofit fontScale="90000"/>
          </a:bodyPr>
          <a:lstStyle/>
          <a:p>
            <a:pPr lvl="0"/>
            <a:r>
              <a:rPr lang="en-US" b="1" dirty="0">
                <a:latin typeface="Times New Roman" panose="02020603050405020304" pitchFamily="18" charset="0"/>
                <a:cs typeface="Times New Roman" panose="02020603050405020304" pitchFamily="18" charset="0"/>
              </a:rPr>
              <a:t>Deciding parameters for the motor of KNEE joint on torque </a:t>
            </a:r>
            <a:r>
              <a:rPr lang="en-US" b="1" dirty="0" smtClean="0">
                <a:latin typeface="Times New Roman" panose="02020603050405020304" pitchFamily="18" charset="0"/>
                <a:cs typeface="Times New Roman" panose="02020603050405020304" pitchFamily="18" charset="0"/>
              </a:rPr>
              <a:t>characteristics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7545" y="1845734"/>
            <a:ext cx="11300347" cy="4023360"/>
          </a:xfrm>
        </p:spPr>
        <p:txBody>
          <a:bodyPr>
            <a:normAutofit lnSpcReduction="10000"/>
          </a:bodyPr>
          <a:lstStyle/>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The total force applied on the thighs is 4 N (i.e. due to weight of robot (mg), where m = 0.4 kg).</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The perpendicular distance from this to the end point is 120 mm.</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If the load is 4 N, &amp; distance is 120mm, the maximum angle fluctuation is 45 degree.</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		Then, torque	 = (4*120sin (45))/2</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				 = 17 N-cm.</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		Then on applying FOS torque		= 1.5*17</a:t>
            </a:r>
          </a:p>
          <a:p>
            <a:r>
              <a:rPr lang="en-US" sz="2100" dirty="0">
                <a:solidFill>
                  <a:schemeClr val="accent1">
                    <a:lumMod val="60000"/>
                    <a:lumOff val="40000"/>
                  </a:schemeClr>
                </a:solidFill>
                <a:latin typeface="Times New Roman" panose="02020603050405020304" pitchFamily="18" charset="0"/>
                <a:cs typeface="Times New Roman" panose="02020603050405020304" pitchFamily="18" charset="0"/>
              </a:rPr>
              <a:t>							= 26 N-cm	= 2.6 kg-cm</a:t>
            </a:r>
          </a:p>
          <a:p>
            <a:r>
              <a:rPr lang="en-US" sz="2100" b="1" dirty="0">
                <a:solidFill>
                  <a:schemeClr val="accent1">
                    <a:lumMod val="60000"/>
                    <a:lumOff val="40000"/>
                  </a:schemeClr>
                </a:solidFill>
                <a:latin typeface="Times New Roman" panose="02020603050405020304" pitchFamily="18" charset="0"/>
                <a:cs typeface="Times New Roman" panose="02020603050405020304" pitchFamily="18" charset="0"/>
              </a:rPr>
              <a:t>NOTE: - So we selected 4 kg-cm torque servo motor because the servo doesn’t came in </a:t>
            </a:r>
            <a:endParaRPr lang="en-US" sz="21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100" b="1" dirty="0">
                <a:solidFill>
                  <a:schemeClr val="accent1">
                    <a:lumMod val="60000"/>
                    <a:lumOff val="40000"/>
                  </a:schemeClr>
                </a:solidFill>
                <a:latin typeface="Times New Roman" panose="02020603050405020304" pitchFamily="18" charset="0"/>
                <a:cs typeface="Times New Roman" panose="02020603050405020304" pitchFamily="18" charset="0"/>
              </a:rPr>
              <a:t>3 kg-cm torque.</a:t>
            </a:r>
            <a:endParaRPr lang="en-US" sz="21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720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CONTENTS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4024" y="1845733"/>
            <a:ext cx="10691656" cy="4514123"/>
          </a:xfrm>
        </p:spPr>
        <p:txBody>
          <a:bodyPr>
            <a:normAutofit fontScale="70000" lnSpcReduction="20000"/>
          </a:bodyPr>
          <a:lstStyle/>
          <a:p>
            <a:pPr>
              <a:buFont typeface="Wingdings" panose="05000000000000000000" pitchFamily="2" charset="2"/>
              <a:buChar char="Ø"/>
            </a:pPr>
            <a:r>
              <a:rPr lang="en-IN"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HISTORY</a:t>
            </a:r>
          </a:p>
          <a:p>
            <a:pPr>
              <a:buFont typeface="Wingdings" panose="05000000000000000000" pitchFamily="2" charset="2"/>
              <a:buChar char="Ø"/>
            </a:pPr>
            <a:r>
              <a:rPr lang="en-IN" sz="3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OBJECTIVES </a:t>
            </a:r>
          </a:p>
          <a:p>
            <a:pPr>
              <a:buFont typeface="Wingdings" panose="05000000000000000000" pitchFamily="2" charset="2"/>
              <a:buChar char="Ø"/>
            </a:pPr>
            <a:r>
              <a:rPr lang="en-IN" sz="3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3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LAWS OF ROBOT</a:t>
            </a:r>
          </a:p>
          <a:p>
            <a:pPr>
              <a:buFont typeface="Wingdings" panose="05000000000000000000" pitchFamily="2" charset="2"/>
              <a:buChar char="Ø"/>
            </a:pP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 BASIC MATERIAL REQUIREMENT</a:t>
            </a:r>
          </a:p>
          <a:p>
            <a:pPr>
              <a:buFont typeface="Wingdings" panose="05000000000000000000" pitchFamily="2" charset="2"/>
              <a:buChar char="Ø"/>
            </a:pP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 SERVOMOTOR &amp; ITS WORKING</a:t>
            </a:r>
          </a:p>
          <a:p>
            <a:pPr>
              <a:buFont typeface="Wingdings" panose="05000000000000000000" pitchFamily="2" charset="2"/>
              <a:buChar char="Ø"/>
            </a:pPr>
            <a:r>
              <a:rPr lang="en-IN" sz="3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ARDUINO CIRCUIT </a:t>
            </a:r>
          </a:p>
          <a:p>
            <a:pPr>
              <a:buFont typeface="Wingdings" panose="05000000000000000000" pitchFamily="2" charset="2"/>
              <a:buChar char="Ø"/>
            </a:pPr>
            <a:r>
              <a:rPr lang="en-IN" sz="3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ULTRASONIC SENSOR</a:t>
            </a:r>
          </a:p>
          <a:p>
            <a:pPr>
              <a:buFont typeface="Wingdings" panose="05000000000000000000" pitchFamily="2" charset="2"/>
              <a:buChar char="Ø"/>
            </a:pP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 CALCULATIONS OF ALUMINA</a:t>
            </a:r>
          </a:p>
          <a:p>
            <a:pPr>
              <a:buFont typeface="Wingdings" panose="05000000000000000000" pitchFamily="2" charset="2"/>
              <a:buChar char="Ø"/>
            </a:pP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 CONCLUSION</a:t>
            </a:r>
          </a:p>
          <a:p>
            <a:pPr>
              <a:buFont typeface="Wingdings" panose="05000000000000000000" pitchFamily="2" charset="2"/>
              <a:buChar char="Ø"/>
            </a:pPr>
            <a:r>
              <a:rPr lang="en-IN" sz="3200" dirty="0" smtClean="0">
                <a:solidFill>
                  <a:schemeClr val="accent1">
                    <a:lumMod val="60000"/>
                    <a:lumOff val="40000"/>
                  </a:schemeClr>
                </a:solidFill>
                <a:latin typeface="Times New Roman" panose="02020603050405020304" pitchFamily="18" charset="0"/>
                <a:cs typeface="Times New Roman" panose="02020603050405020304" pitchFamily="18" charset="0"/>
              </a:rPr>
              <a:t> REFERENCES </a:t>
            </a:r>
          </a:p>
        </p:txBody>
      </p:sp>
    </p:spTree>
    <p:extLst>
      <p:ext uri="{BB962C8B-B14F-4D97-AF65-F5344CB8AC3E}">
        <p14:creationId xmlns:p14="http://schemas.microsoft.com/office/powerpoint/2010/main" val="2837479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286603"/>
            <a:ext cx="10691656" cy="1450757"/>
          </a:xfrm>
        </p:spPr>
        <p:txBody>
          <a:bodyPr>
            <a:normAutofit/>
          </a:bodyPr>
          <a:lstStyle/>
          <a:p>
            <a:pPr lvl="0"/>
            <a:r>
              <a:rPr lang="en-US" b="1" dirty="0">
                <a:latin typeface="Times New Roman" panose="02020603050405020304" pitchFamily="18" charset="0"/>
                <a:cs typeface="Times New Roman" panose="02020603050405020304" pitchFamily="18" charset="0"/>
              </a:rPr>
              <a:t>Deciding parameters for the motor of SHOULDER on torque </a:t>
            </a:r>
            <a:r>
              <a:rPr lang="en-US" b="1" dirty="0" smtClean="0">
                <a:latin typeface="Times New Roman" panose="02020603050405020304" pitchFamily="18" charset="0"/>
                <a:cs typeface="Times New Roman" panose="02020603050405020304" pitchFamily="18" charset="0"/>
              </a:rPr>
              <a:t>characteristics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773" y="1845734"/>
            <a:ext cx="12028227" cy="4445884"/>
          </a:xfrm>
        </p:spPr>
        <p:txBody>
          <a:bodyPr>
            <a:normAutofit fontScale="92500" lnSpcReduction="10000"/>
          </a:bodyPr>
          <a:lstStyle/>
          <a:p>
            <a:r>
              <a:rPr lang="en-US" sz="2300" dirty="0">
                <a:solidFill>
                  <a:schemeClr val="accent1">
                    <a:lumMod val="60000"/>
                    <a:lumOff val="40000"/>
                  </a:schemeClr>
                </a:solidFill>
                <a:latin typeface="Times New Roman" panose="02020603050405020304" pitchFamily="18" charset="0"/>
                <a:cs typeface="Times New Roman" panose="02020603050405020304" pitchFamily="18" charset="0"/>
              </a:rPr>
              <a:t>The total force applied on the thighs is 5 N (i.e. due to weight of robot (mg), where m = 0.5 kg).</a:t>
            </a:r>
          </a:p>
          <a:p>
            <a:r>
              <a:rPr lang="en-US" sz="2300" dirty="0">
                <a:solidFill>
                  <a:schemeClr val="accent1">
                    <a:lumMod val="60000"/>
                    <a:lumOff val="40000"/>
                  </a:schemeClr>
                </a:solidFill>
                <a:latin typeface="Times New Roman" panose="02020603050405020304" pitchFamily="18" charset="0"/>
                <a:cs typeface="Times New Roman" panose="02020603050405020304" pitchFamily="18" charset="0"/>
              </a:rPr>
              <a:t>The perpendicular distance from this to the end point is 150 mm.</a:t>
            </a:r>
          </a:p>
          <a:p>
            <a:r>
              <a:rPr lang="en-US" sz="2300" dirty="0">
                <a:solidFill>
                  <a:schemeClr val="accent1">
                    <a:lumMod val="60000"/>
                    <a:lumOff val="40000"/>
                  </a:schemeClr>
                </a:solidFill>
                <a:latin typeface="Times New Roman" panose="02020603050405020304" pitchFamily="18" charset="0"/>
                <a:cs typeface="Times New Roman" panose="02020603050405020304" pitchFamily="18" charset="0"/>
              </a:rPr>
              <a:t>If the load is 5 N, &amp; distance is 150mm, the maximum angle fluctuation is 90 degree.</a:t>
            </a:r>
          </a:p>
          <a:p>
            <a:r>
              <a:rPr lang="en-US" sz="2300" dirty="0">
                <a:solidFill>
                  <a:schemeClr val="accent1">
                    <a:lumMod val="60000"/>
                    <a:lumOff val="40000"/>
                  </a:schemeClr>
                </a:solidFill>
                <a:latin typeface="Times New Roman" panose="02020603050405020304" pitchFamily="18" charset="0"/>
                <a:cs typeface="Times New Roman" panose="02020603050405020304" pitchFamily="18" charset="0"/>
              </a:rPr>
              <a:t>We design the arm for point load, because in arm the weight of servo is low, so we take that the load is applied on the end of the arm. </a:t>
            </a:r>
          </a:p>
          <a:p>
            <a:r>
              <a:rPr lang="en-US" sz="2300" dirty="0">
                <a:solidFill>
                  <a:schemeClr val="accent1">
                    <a:lumMod val="60000"/>
                    <a:lumOff val="40000"/>
                  </a:schemeClr>
                </a:solidFill>
                <a:latin typeface="Times New Roman" panose="02020603050405020304" pitchFamily="18" charset="0"/>
                <a:cs typeface="Times New Roman" panose="02020603050405020304" pitchFamily="18" charset="0"/>
              </a:rPr>
              <a:t>		Then, torque	 = 5*150</a:t>
            </a:r>
          </a:p>
          <a:p>
            <a:r>
              <a:rPr lang="en-US" sz="2300" dirty="0">
                <a:solidFill>
                  <a:schemeClr val="accent1">
                    <a:lumMod val="60000"/>
                    <a:lumOff val="40000"/>
                  </a:schemeClr>
                </a:solidFill>
                <a:latin typeface="Times New Roman" panose="02020603050405020304" pitchFamily="18" charset="0"/>
                <a:cs typeface="Times New Roman" panose="02020603050405020304" pitchFamily="18" charset="0"/>
              </a:rPr>
              <a:t>				 = 75 N-cm.</a:t>
            </a:r>
          </a:p>
          <a:p>
            <a:r>
              <a:rPr lang="en-US" sz="2300" dirty="0">
                <a:solidFill>
                  <a:schemeClr val="accent1">
                    <a:lumMod val="60000"/>
                    <a:lumOff val="40000"/>
                  </a:schemeClr>
                </a:solidFill>
                <a:latin typeface="Times New Roman" panose="02020603050405020304" pitchFamily="18" charset="0"/>
                <a:cs typeface="Times New Roman" panose="02020603050405020304" pitchFamily="18" charset="0"/>
              </a:rPr>
              <a:t>		Then on applying FOS torque		= 1.5*75</a:t>
            </a:r>
          </a:p>
          <a:p>
            <a:r>
              <a:rPr lang="en-US" sz="2300" dirty="0">
                <a:solidFill>
                  <a:schemeClr val="accent1">
                    <a:lumMod val="60000"/>
                    <a:lumOff val="40000"/>
                  </a:schemeClr>
                </a:solidFill>
                <a:latin typeface="Times New Roman" panose="02020603050405020304" pitchFamily="18" charset="0"/>
                <a:cs typeface="Times New Roman" panose="02020603050405020304" pitchFamily="18" charset="0"/>
              </a:rPr>
              <a:t>							= 112.5 N-cm	= 11.25 kg-cm</a:t>
            </a:r>
          </a:p>
          <a:p>
            <a:r>
              <a:rPr lang="en-US" sz="2300" b="1" dirty="0">
                <a:solidFill>
                  <a:schemeClr val="accent1">
                    <a:lumMod val="60000"/>
                    <a:lumOff val="40000"/>
                  </a:schemeClr>
                </a:solidFill>
                <a:latin typeface="Times New Roman" panose="02020603050405020304" pitchFamily="18" charset="0"/>
                <a:cs typeface="Times New Roman" panose="02020603050405020304" pitchFamily="18" charset="0"/>
              </a:rPr>
              <a:t>NOTE: - So we selected 14 kg-cm torque servo motor to improve the performance of the hands of ALUMINA.</a:t>
            </a:r>
            <a:endParaRPr lang="en-US" sz="23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2550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570" y="286603"/>
            <a:ext cx="10364110" cy="1173707"/>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5909" y="1845733"/>
            <a:ext cx="11409529" cy="4486827"/>
          </a:xfrm>
        </p:spPr>
        <p:txBody>
          <a:bodyPr>
            <a:noAutofit/>
          </a:bodyPr>
          <a:lstStyle/>
          <a:p>
            <a:pPr algn="just">
              <a:lnSpc>
                <a:spcPct val="100000"/>
              </a:lnSpc>
              <a:buFont typeface="Wingdings" panose="05000000000000000000" pitchFamily="2" charset="2"/>
              <a:buChar char="Ø"/>
            </a:pP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In this project we have designed a humanoid robot by servo motor as its main motion provider &amp; lithium polymer battery as its main source of power. Aluminum sheets have been used as a building block or body of the robot.</a:t>
            </a:r>
          </a:p>
          <a:p>
            <a:pPr algn="just">
              <a:lnSpc>
                <a:spcPct val="100000"/>
              </a:lnSpc>
              <a:buFont typeface="Wingdings" panose="05000000000000000000" pitchFamily="2" charset="2"/>
              <a:buChar char="Ø"/>
            </a:pP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The designed robot is purposed for the assistance &amp; to follow orders as per the instructions given to it. The Instruction of walking, turning has been programmed by the help of </a:t>
            </a:r>
            <a:r>
              <a:rPr lang="en-US" sz="2200" dirty="0" err="1">
                <a:solidFill>
                  <a:schemeClr val="accent1">
                    <a:lumMod val="60000"/>
                    <a:lumOff val="40000"/>
                  </a:schemeClr>
                </a:solidFill>
                <a:latin typeface="Times New Roman" panose="02020603050405020304" pitchFamily="18" charset="0"/>
                <a:cs typeface="Times New Roman" panose="02020603050405020304" pitchFamily="18" charset="0"/>
              </a:rPr>
              <a:t>arduino</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programming language which is to be </a:t>
            </a:r>
            <a:r>
              <a:rPr lang="en-US" sz="2200">
                <a:solidFill>
                  <a:schemeClr val="accent1">
                    <a:lumMod val="60000"/>
                    <a:lumOff val="40000"/>
                  </a:schemeClr>
                </a:solidFill>
                <a:latin typeface="Times New Roman" panose="02020603050405020304" pitchFamily="18" charset="0"/>
                <a:cs typeface="Times New Roman" panose="02020603050405020304" pitchFamily="18" charset="0"/>
              </a:rPr>
              <a:t>saved </a:t>
            </a:r>
            <a:r>
              <a:rPr lang="en-US" sz="2200" smtClean="0">
                <a:solidFill>
                  <a:schemeClr val="accent1">
                    <a:lumMod val="60000"/>
                    <a:lumOff val="40000"/>
                  </a:schemeClr>
                </a:solidFill>
                <a:latin typeface="Times New Roman" panose="02020603050405020304" pitchFamily="18" charset="0"/>
                <a:cs typeface="Times New Roman" panose="02020603050405020304" pitchFamily="18" charset="0"/>
              </a:rPr>
              <a:t>in0 </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the </a:t>
            </a:r>
            <a:r>
              <a:rPr lang="en-US" sz="2200" dirty="0" err="1">
                <a:solidFill>
                  <a:schemeClr val="accent1">
                    <a:lumMod val="60000"/>
                    <a:lumOff val="40000"/>
                  </a:schemeClr>
                </a:solidFill>
                <a:latin typeface="Times New Roman" panose="02020603050405020304" pitchFamily="18" charset="0"/>
                <a:cs typeface="Times New Roman" panose="02020603050405020304" pitchFamily="18" charset="0"/>
              </a:rPr>
              <a:t>arduino</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circuits to perform the action of the robots as ordered. </a:t>
            </a:r>
          </a:p>
          <a:p>
            <a:pPr algn="just">
              <a:lnSpc>
                <a:spcPct val="100000"/>
              </a:lnSpc>
              <a:buFont typeface="Wingdings" panose="05000000000000000000" pitchFamily="2" charset="2"/>
              <a:buChar char="Ø"/>
            </a:pP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In this project our humanoid robot (ALUMINA) has been designed to follow commands, when we command it to walk, it starts walking &amp; only stops when it command to do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so.</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We have installed some sensors in it to sense various obstructions &amp;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threats.</a:t>
            </a:r>
          </a:p>
          <a:p>
            <a:pPr algn="just">
              <a:lnSpc>
                <a:spcPct val="100000"/>
              </a:lnSpc>
              <a:buFont typeface="Wingdings" panose="05000000000000000000" pitchFamily="2" charset="2"/>
              <a:buChar char="Ø"/>
            </a:pP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They </a:t>
            </a:r>
            <a:r>
              <a:rPr lang="en-US" sz="2200" dirty="0">
                <a:solidFill>
                  <a:schemeClr val="accent1">
                    <a:lumMod val="60000"/>
                    <a:lumOff val="40000"/>
                  </a:schemeClr>
                </a:solidFill>
                <a:latin typeface="Times New Roman" panose="02020603050405020304" pitchFamily="18" charset="0"/>
                <a:cs typeface="Times New Roman" panose="02020603050405020304" pitchFamily="18" charset="0"/>
              </a:rPr>
              <a:t>can perform all the heavy task without taking much time &amp; without doing any mistakes &amp; causing any </a:t>
            </a:r>
            <a:r>
              <a:rPr lang="en-US"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delay.</a:t>
            </a:r>
            <a:endParaRPr lang="en-US" sz="22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180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67" y="286604"/>
            <a:ext cx="10650713" cy="1228298"/>
          </a:xfrm>
        </p:spPr>
        <p:txBody>
          <a:bodyPr/>
          <a:lstStyle/>
          <a:p>
            <a:r>
              <a:rPr lang="en-US" b="1" dirty="0" smtClean="0">
                <a:latin typeface="Times New Roman" panose="02020603050405020304" pitchFamily="18" charset="0"/>
                <a:cs typeface="Times New Roman" panose="02020603050405020304" pitchFamily="18" charset="0"/>
              </a:rPr>
              <a:t>REFERENCES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194" y="1845733"/>
            <a:ext cx="11682484" cy="4486827"/>
          </a:xfrm>
        </p:spPr>
        <p:txBody>
          <a:bodyPr>
            <a:normAutofit fontScale="92500" lnSpcReduction="20000"/>
          </a:bodyPr>
          <a:lstStyle/>
          <a:p>
            <a:pPr lvl="0" algn="just">
              <a:lnSpc>
                <a:spcPct val="110000"/>
              </a:lnSpc>
              <a:buFont typeface="Wingdings" panose="05000000000000000000" pitchFamily="2" charset="2"/>
              <a:buChar char="Ø"/>
            </a:pPr>
            <a:r>
              <a:rPr lang="en-US" dirty="0" smtClean="0"/>
              <a:t> </a:t>
            </a:r>
            <a:r>
              <a:rPr lang="en-US" dirty="0">
                <a:solidFill>
                  <a:schemeClr val="accent1">
                    <a:lumMod val="60000"/>
                    <a:lumOff val="40000"/>
                  </a:schemeClr>
                </a:solidFill>
              </a:rPr>
              <a:t>Albert Albers, Sven </a:t>
            </a:r>
            <a:r>
              <a:rPr lang="en-US" dirty="0" err="1">
                <a:solidFill>
                  <a:schemeClr val="accent1">
                    <a:lumMod val="60000"/>
                    <a:lumOff val="40000"/>
                  </a:schemeClr>
                </a:solidFill>
              </a:rPr>
              <a:t>Brudniok</a:t>
            </a:r>
            <a:r>
              <a:rPr lang="en-US" dirty="0">
                <a:solidFill>
                  <a:schemeClr val="accent1">
                    <a:lumMod val="60000"/>
                    <a:lumOff val="40000"/>
                  </a:schemeClr>
                </a:solidFill>
              </a:rPr>
              <a:t>, Jens </a:t>
            </a:r>
            <a:r>
              <a:rPr lang="en-US" dirty="0" err="1">
                <a:solidFill>
                  <a:schemeClr val="accent1">
                    <a:lumMod val="60000"/>
                    <a:lumOff val="40000"/>
                  </a:schemeClr>
                </a:solidFill>
              </a:rPr>
              <a:t>Ottnad</a:t>
            </a:r>
            <a:r>
              <a:rPr lang="en-US" dirty="0">
                <a:solidFill>
                  <a:schemeClr val="accent1">
                    <a:lumMod val="60000"/>
                    <a:lumOff val="40000"/>
                  </a:schemeClr>
                </a:solidFill>
              </a:rPr>
              <a:t>, Christian </a:t>
            </a:r>
            <a:r>
              <a:rPr lang="en-US" dirty="0" err="1">
                <a:solidFill>
                  <a:schemeClr val="accent1">
                    <a:lumMod val="60000"/>
                    <a:lumOff val="40000"/>
                  </a:schemeClr>
                </a:solidFill>
              </a:rPr>
              <a:t>Sauter</a:t>
            </a:r>
            <a:r>
              <a:rPr lang="en-US" dirty="0">
                <a:solidFill>
                  <a:schemeClr val="accent1">
                    <a:lumMod val="60000"/>
                    <a:lumOff val="40000"/>
                  </a:schemeClr>
                </a:solidFill>
              </a:rPr>
              <a:t>, </a:t>
            </a:r>
            <a:r>
              <a:rPr lang="en-US" dirty="0" err="1">
                <a:solidFill>
                  <a:schemeClr val="accent1">
                    <a:lumMod val="60000"/>
                    <a:lumOff val="40000"/>
                  </a:schemeClr>
                </a:solidFill>
              </a:rPr>
              <a:t>Korkiat</a:t>
            </a:r>
            <a:r>
              <a:rPr lang="en-US" dirty="0">
                <a:solidFill>
                  <a:schemeClr val="accent1">
                    <a:lumMod val="60000"/>
                    <a:lumOff val="40000"/>
                  </a:schemeClr>
                </a:solidFill>
              </a:rPr>
              <a:t> </a:t>
            </a:r>
            <a:r>
              <a:rPr lang="en-US" dirty="0" err="1">
                <a:solidFill>
                  <a:schemeClr val="accent1">
                    <a:lumMod val="60000"/>
                    <a:lumOff val="40000"/>
                  </a:schemeClr>
                </a:solidFill>
              </a:rPr>
              <a:t>Sedchaicharn</a:t>
            </a:r>
            <a:r>
              <a:rPr lang="en-US" dirty="0">
                <a:solidFill>
                  <a:schemeClr val="accent1">
                    <a:lumMod val="60000"/>
                    <a:lumOff val="40000"/>
                  </a:schemeClr>
                </a:solidFill>
              </a:rPr>
              <a:t> University of Karlsruhe (TH), ‘Design of Modules and Components for Humanoid Robots’, Institute of Product Development Germany</a:t>
            </a:r>
            <a:r>
              <a:rPr lang="en-US" dirty="0" smtClean="0">
                <a:solidFill>
                  <a:schemeClr val="accent1">
                    <a:lumMod val="60000"/>
                    <a:lumOff val="40000"/>
                  </a:schemeClr>
                </a:solidFill>
              </a:rPr>
              <a:t>.</a:t>
            </a:r>
          </a:p>
          <a:p>
            <a:pPr marL="0" lvl="0" indent="0" algn="just">
              <a:lnSpc>
                <a:spcPct val="110000"/>
              </a:lnSpc>
              <a:buNone/>
            </a:pPr>
            <a:endParaRPr lang="en-US" dirty="0">
              <a:solidFill>
                <a:schemeClr val="accent1">
                  <a:lumMod val="60000"/>
                  <a:lumOff val="40000"/>
                </a:schemeClr>
              </a:solidFill>
            </a:endParaRPr>
          </a:p>
          <a:p>
            <a:pPr algn="just">
              <a:lnSpc>
                <a:spcPct val="110000"/>
              </a:lnSpc>
              <a:buFont typeface="Wingdings" panose="05000000000000000000" pitchFamily="2" charset="2"/>
              <a:buChar char="Ø"/>
            </a:pPr>
            <a:r>
              <a:rPr lang="en-US" dirty="0" smtClean="0">
                <a:solidFill>
                  <a:schemeClr val="accent1">
                    <a:lumMod val="60000"/>
                    <a:lumOff val="40000"/>
                  </a:schemeClr>
                </a:solidFill>
              </a:rPr>
              <a:t> </a:t>
            </a:r>
            <a:r>
              <a:rPr lang="en-US" dirty="0">
                <a:solidFill>
                  <a:schemeClr val="accent1">
                    <a:lumMod val="60000"/>
                    <a:lumOff val="40000"/>
                  </a:schemeClr>
                </a:solidFill>
              </a:rPr>
              <a:t>Collette, C., </a:t>
            </a:r>
            <a:r>
              <a:rPr lang="en-US" dirty="0" err="1">
                <a:solidFill>
                  <a:schemeClr val="accent1">
                    <a:lumMod val="60000"/>
                    <a:lumOff val="40000"/>
                  </a:schemeClr>
                </a:solidFill>
              </a:rPr>
              <a:t>Micaelli</a:t>
            </a:r>
            <a:r>
              <a:rPr lang="en-US" dirty="0">
                <a:solidFill>
                  <a:schemeClr val="accent1">
                    <a:lumMod val="60000"/>
                    <a:lumOff val="40000"/>
                  </a:schemeClr>
                </a:solidFill>
              </a:rPr>
              <a:t>, A., </a:t>
            </a:r>
            <a:r>
              <a:rPr lang="en-US" dirty="0" err="1">
                <a:solidFill>
                  <a:schemeClr val="accent1">
                    <a:lumMod val="60000"/>
                    <a:lumOff val="40000"/>
                  </a:schemeClr>
                </a:solidFill>
              </a:rPr>
              <a:t>Andriot</a:t>
            </a:r>
            <a:r>
              <a:rPr lang="en-US" dirty="0">
                <a:solidFill>
                  <a:schemeClr val="accent1">
                    <a:lumMod val="60000"/>
                    <a:lumOff val="40000"/>
                  </a:schemeClr>
                </a:solidFill>
              </a:rPr>
              <a:t>, C. &amp; </a:t>
            </a:r>
            <a:r>
              <a:rPr lang="en-US" dirty="0" err="1">
                <a:solidFill>
                  <a:schemeClr val="accent1">
                    <a:lumMod val="60000"/>
                    <a:lumOff val="40000"/>
                  </a:schemeClr>
                </a:solidFill>
              </a:rPr>
              <a:t>Lemerle</a:t>
            </a:r>
            <a:r>
              <a:rPr lang="en-US" dirty="0">
                <a:solidFill>
                  <a:schemeClr val="accent1">
                    <a:lumMod val="60000"/>
                    <a:lumOff val="40000"/>
                  </a:schemeClr>
                </a:solidFill>
              </a:rPr>
              <a:t>, P. (2007) ‘Dynamic balance control of humanoids for multiple grasps and non-coplanar frictional contacts’, ‘Humanoid Robots’, 2007 7th IEEE-RAS International Conference.</a:t>
            </a:r>
          </a:p>
          <a:p>
            <a:pPr marL="0" lvl="0" indent="0" algn="just">
              <a:lnSpc>
                <a:spcPct val="110000"/>
              </a:lnSpc>
              <a:buNone/>
            </a:pPr>
            <a:endParaRPr lang="en-US" dirty="0" smtClean="0">
              <a:solidFill>
                <a:schemeClr val="accent1">
                  <a:lumMod val="60000"/>
                  <a:lumOff val="40000"/>
                </a:schemeClr>
              </a:solidFill>
            </a:endParaRPr>
          </a:p>
          <a:p>
            <a:pPr algn="just">
              <a:lnSpc>
                <a:spcPct val="110000"/>
              </a:lnSpc>
              <a:buFont typeface="Wingdings" panose="05000000000000000000" pitchFamily="2" charset="2"/>
              <a:buChar char="Ø"/>
            </a:pPr>
            <a:r>
              <a:rPr lang="en-US" dirty="0">
                <a:solidFill>
                  <a:schemeClr val="accent1">
                    <a:lumMod val="60000"/>
                    <a:lumOff val="40000"/>
                  </a:schemeClr>
                </a:solidFill>
              </a:rPr>
              <a:t>G.J. </a:t>
            </a:r>
            <a:r>
              <a:rPr lang="en-US" dirty="0" err="1">
                <a:solidFill>
                  <a:schemeClr val="accent1">
                    <a:lumMod val="60000"/>
                    <a:lumOff val="40000"/>
                  </a:schemeClr>
                </a:solidFill>
              </a:rPr>
              <a:t>Monkman</a:t>
            </a:r>
            <a:r>
              <a:rPr lang="en-US" dirty="0">
                <a:solidFill>
                  <a:schemeClr val="accent1">
                    <a:lumMod val="60000"/>
                    <a:lumOff val="40000"/>
                  </a:schemeClr>
                </a:solidFill>
              </a:rPr>
              <a:t>, S. </a:t>
            </a:r>
            <a:r>
              <a:rPr lang="en-US" dirty="0" err="1">
                <a:solidFill>
                  <a:schemeClr val="accent1">
                    <a:lumMod val="60000"/>
                    <a:lumOff val="40000"/>
                  </a:schemeClr>
                </a:solidFill>
              </a:rPr>
              <a:t>Hesse</a:t>
            </a:r>
            <a:r>
              <a:rPr lang="en-US" dirty="0">
                <a:solidFill>
                  <a:schemeClr val="accent1">
                    <a:lumMod val="60000"/>
                    <a:lumOff val="40000"/>
                  </a:schemeClr>
                </a:solidFill>
              </a:rPr>
              <a:t>, R. Steinmann &amp; H. </a:t>
            </a:r>
            <a:r>
              <a:rPr lang="en-US" dirty="0" err="1">
                <a:solidFill>
                  <a:schemeClr val="accent1">
                    <a:lumMod val="60000"/>
                    <a:lumOff val="40000"/>
                  </a:schemeClr>
                </a:solidFill>
              </a:rPr>
              <a:t>Schunk</a:t>
            </a:r>
            <a:r>
              <a:rPr lang="en-US" dirty="0">
                <a:solidFill>
                  <a:schemeClr val="accent1">
                    <a:lumMod val="60000"/>
                    <a:lumOff val="40000"/>
                  </a:schemeClr>
                </a:solidFill>
              </a:rPr>
              <a:t> (2007), ‘Robot Grippers’ – Wiley, Berlin.</a:t>
            </a:r>
          </a:p>
          <a:p>
            <a:pPr marL="0" lvl="0" indent="0" algn="just">
              <a:lnSpc>
                <a:spcPct val="110000"/>
              </a:lnSpc>
              <a:buNone/>
            </a:pPr>
            <a:endParaRPr lang="en-US" dirty="0" smtClean="0">
              <a:solidFill>
                <a:schemeClr val="accent1">
                  <a:lumMod val="60000"/>
                  <a:lumOff val="40000"/>
                </a:schemeClr>
              </a:solidFill>
            </a:endParaRPr>
          </a:p>
          <a:p>
            <a:pPr lvl="0" algn="just">
              <a:lnSpc>
                <a:spcPct val="110000"/>
              </a:lnSpc>
              <a:buFont typeface="Wingdings" panose="05000000000000000000" pitchFamily="2" charset="2"/>
              <a:buChar char="Ø"/>
            </a:pPr>
            <a:r>
              <a:rPr lang="en-US" dirty="0">
                <a:solidFill>
                  <a:schemeClr val="accent1">
                    <a:lumMod val="60000"/>
                    <a:lumOff val="40000"/>
                  </a:schemeClr>
                </a:solidFill>
              </a:rPr>
              <a:t> </a:t>
            </a:r>
            <a:r>
              <a:rPr lang="en-US" u="sng" dirty="0">
                <a:solidFill>
                  <a:schemeClr val="accent1">
                    <a:lumMod val="60000"/>
                    <a:lumOff val="40000"/>
                  </a:schemeClr>
                </a:solidFill>
              </a:rPr>
              <a:t>http://robokits.co.in/</a:t>
            </a:r>
            <a:r>
              <a:rPr lang="en-US" dirty="0">
                <a:solidFill>
                  <a:schemeClr val="accent1">
                    <a:lumMod val="60000"/>
                    <a:lumOff val="40000"/>
                  </a:schemeClr>
                </a:solidFill>
              </a:rPr>
              <a:t>, homepage of </a:t>
            </a:r>
            <a:r>
              <a:rPr lang="en-US" dirty="0" err="1">
                <a:solidFill>
                  <a:schemeClr val="accent1">
                    <a:lumMod val="60000"/>
                    <a:lumOff val="40000"/>
                  </a:schemeClr>
                </a:solidFill>
              </a:rPr>
              <a:t>Robokits</a:t>
            </a:r>
            <a:r>
              <a:rPr lang="en-US" dirty="0">
                <a:solidFill>
                  <a:schemeClr val="accent1">
                    <a:lumMod val="60000"/>
                    <a:lumOff val="40000"/>
                  </a:schemeClr>
                </a:solidFill>
              </a:rPr>
              <a:t> India, </a:t>
            </a:r>
            <a:r>
              <a:rPr lang="en-US" dirty="0" err="1">
                <a:solidFill>
                  <a:schemeClr val="accent1">
                    <a:lumMod val="60000"/>
                    <a:lumOff val="40000"/>
                  </a:schemeClr>
                </a:solidFill>
              </a:rPr>
              <a:t>Gandhinagar</a:t>
            </a:r>
            <a:r>
              <a:rPr lang="en-US" dirty="0">
                <a:solidFill>
                  <a:schemeClr val="accent1">
                    <a:lumMod val="60000"/>
                    <a:lumOff val="40000"/>
                  </a:schemeClr>
                </a:solidFill>
              </a:rPr>
              <a:t>, </a:t>
            </a:r>
            <a:r>
              <a:rPr lang="en-US" dirty="0" smtClean="0">
                <a:solidFill>
                  <a:schemeClr val="accent1">
                    <a:lumMod val="60000"/>
                    <a:lumOff val="40000"/>
                  </a:schemeClr>
                </a:solidFill>
              </a:rPr>
              <a:t>India.</a:t>
            </a:r>
          </a:p>
          <a:p>
            <a:pPr marL="0" lvl="0" indent="0" algn="just">
              <a:lnSpc>
                <a:spcPct val="110000"/>
              </a:lnSpc>
              <a:buNone/>
            </a:pPr>
            <a:endParaRPr lang="en-US" dirty="0">
              <a:solidFill>
                <a:schemeClr val="accent1">
                  <a:lumMod val="60000"/>
                  <a:lumOff val="40000"/>
                </a:schemeClr>
              </a:solidFill>
            </a:endParaRPr>
          </a:p>
          <a:p>
            <a:pPr algn="just">
              <a:lnSpc>
                <a:spcPct val="110000"/>
              </a:lnSpc>
              <a:buFont typeface="Wingdings" panose="05000000000000000000" pitchFamily="2" charset="2"/>
              <a:buChar char="Ø"/>
            </a:pPr>
            <a:r>
              <a:rPr lang="en-US" dirty="0" smtClean="0">
                <a:solidFill>
                  <a:schemeClr val="accent1">
                    <a:lumMod val="60000"/>
                    <a:lumOff val="40000"/>
                  </a:schemeClr>
                </a:solidFill>
              </a:rPr>
              <a:t> </a:t>
            </a:r>
            <a:r>
              <a:rPr lang="en-US" u="sng" dirty="0">
                <a:solidFill>
                  <a:schemeClr val="accent1">
                    <a:lumMod val="60000"/>
                    <a:lumOff val="40000"/>
                  </a:schemeClr>
                </a:solidFill>
              </a:rPr>
              <a:t>https://www.arduino.cc/</a:t>
            </a:r>
            <a:r>
              <a:rPr lang="en-US" dirty="0">
                <a:solidFill>
                  <a:schemeClr val="accent1">
                    <a:lumMod val="60000"/>
                    <a:lumOff val="40000"/>
                  </a:schemeClr>
                </a:solidFill>
              </a:rPr>
              <a:t>, </a:t>
            </a:r>
            <a:r>
              <a:rPr lang="en-US" dirty="0" err="1">
                <a:solidFill>
                  <a:schemeClr val="accent1">
                    <a:lumMod val="60000"/>
                    <a:lumOff val="40000"/>
                  </a:schemeClr>
                </a:solidFill>
              </a:rPr>
              <a:t>hompage</a:t>
            </a:r>
            <a:r>
              <a:rPr lang="en-US" dirty="0">
                <a:solidFill>
                  <a:schemeClr val="accent1">
                    <a:lumMod val="60000"/>
                    <a:lumOff val="40000"/>
                  </a:schemeClr>
                </a:solidFill>
              </a:rPr>
              <a:t> of </a:t>
            </a:r>
            <a:r>
              <a:rPr lang="en-US" dirty="0" err="1">
                <a:solidFill>
                  <a:schemeClr val="accent1">
                    <a:lumMod val="60000"/>
                    <a:lumOff val="40000"/>
                  </a:schemeClr>
                </a:solidFill>
              </a:rPr>
              <a:t>Arduino</a:t>
            </a:r>
            <a:r>
              <a:rPr lang="en-US" dirty="0" smtClean="0">
                <a:solidFill>
                  <a:schemeClr val="accent1">
                    <a:lumMod val="60000"/>
                    <a:lumOff val="40000"/>
                  </a:schemeClr>
                </a:solidFill>
              </a:rPr>
              <a:t>.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89883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37230" y="1023582"/>
            <a:ext cx="9894627" cy="3930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dirty="0" smtClean="0"/>
              <a:t>THANKS</a:t>
            </a:r>
            <a:endParaRPr lang="en-US" sz="16600" dirty="0"/>
          </a:p>
        </p:txBody>
      </p:sp>
    </p:spTree>
    <p:extLst>
      <p:ext uri="{BB962C8B-B14F-4D97-AF65-F5344CB8AC3E}">
        <p14:creationId xmlns:p14="http://schemas.microsoft.com/office/powerpoint/2010/main" val="238792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096" y="286603"/>
            <a:ext cx="10421584" cy="1194467"/>
          </a:xfrm>
        </p:spPr>
        <p:txBody>
          <a:bodyPr/>
          <a:lstStyle/>
          <a:p>
            <a:r>
              <a:rPr lang="en-US" b="1" dirty="0" smtClean="0">
                <a:latin typeface="Times New Roman" panose="02020603050405020304" pitchFamily="18" charset="0"/>
                <a:cs typeface="Times New Roman" panose="02020603050405020304" pitchFamily="18" charset="0"/>
              </a:rPr>
              <a:t>SUMMARY OF ALUMIA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0608" y="1845733"/>
            <a:ext cx="11668260" cy="4516430"/>
          </a:xfrm>
        </p:spPr>
        <p:txBody>
          <a:bodyPr>
            <a:noAutofit/>
          </a:bodyPr>
          <a:lstStyle/>
          <a:p>
            <a:pPr>
              <a:buFont typeface="Wingdings" panose="05000000000000000000" pitchFamily="2" charset="2"/>
              <a:buChar char="Ø"/>
            </a:pPr>
            <a:r>
              <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 A </a:t>
            </a:r>
            <a:r>
              <a:rPr lang="en-US" sz="2100" dirty="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Humanoid Robot is a Robot with its body shaped design &amp; assembled to resemble the human body</a:t>
            </a:r>
            <a:r>
              <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a:t>
            </a:r>
          </a:p>
          <a:p>
            <a:pPr>
              <a:buFont typeface="Wingdings" panose="05000000000000000000" pitchFamily="2" charset="2"/>
              <a:buChar char="Ø"/>
            </a:pPr>
            <a:r>
              <a:rPr lang="en-US" sz="2100" dirty="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Its </a:t>
            </a:r>
            <a:r>
              <a:rPr lang="en-US" sz="2100" dirty="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design maybe intended for functional purposes, such as interacting with human tools &amp; environments, for experimental purposes, such as the study of bi-pedal locomotion or for other purposes.</a:t>
            </a:r>
          </a:p>
          <a:p>
            <a:pPr>
              <a:buFont typeface="Wingdings" panose="05000000000000000000" pitchFamily="2" charset="2"/>
              <a:buChar char="Ø"/>
            </a:pPr>
            <a:r>
              <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 When </a:t>
            </a:r>
            <a:r>
              <a:rPr lang="en-US" sz="2100" dirty="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it comes to the design of the humanoid robot in general humanoid robot has a torso, a head, 2 arms &amp; 2 legs, though some forms of humanoid robot may model only part of the body, for example, for the </a:t>
            </a:r>
            <a:r>
              <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waist </a:t>
            </a:r>
            <a:r>
              <a:rPr lang="en-US" sz="2100" dirty="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up. </a:t>
            </a:r>
            <a:endPar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endParaRPr>
          </a:p>
          <a:p>
            <a:pPr>
              <a:buFont typeface="Wingdings" panose="05000000000000000000" pitchFamily="2" charset="2"/>
              <a:buChar char="Ø"/>
            </a:pPr>
            <a:r>
              <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In </a:t>
            </a:r>
            <a:r>
              <a:rPr lang="en-US" sz="2100" dirty="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this project we have design &amp; assembled a humanoid robot with aluminum sheet as the main structural material or the thickness of the sheet used is 2.5mm. We have programmed this robot for the purpose of personal assistance.</a:t>
            </a:r>
          </a:p>
          <a:p>
            <a:pPr>
              <a:buFont typeface="Wingdings" panose="05000000000000000000" pitchFamily="2" charset="2"/>
              <a:buChar char="Ø"/>
            </a:pPr>
            <a:r>
              <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 As </a:t>
            </a:r>
            <a:r>
              <a:rPr lang="en-US" sz="2100" dirty="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this robot performs it functions on the basis of commands given by us.</a:t>
            </a:r>
          </a:p>
          <a:p>
            <a:pPr>
              <a:buFont typeface="Wingdings" panose="05000000000000000000" pitchFamily="2" charset="2"/>
              <a:buChar char="Ø"/>
            </a:pPr>
            <a:r>
              <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 Our </a:t>
            </a:r>
            <a:r>
              <a:rPr lang="en-US" sz="2100" dirty="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project is a very significant step in the field of robotics world as we will explore the amazing functions of a humanoid robot</a:t>
            </a:r>
            <a:r>
              <a:rPr lang="en-US" sz="2100" dirty="0" smtClean="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rPr>
              <a:t>.</a:t>
            </a:r>
            <a:endParaRPr lang="en-US" sz="2100" dirty="0">
              <a:solidFill>
                <a:schemeClr val="accent1">
                  <a:lumMod val="60000"/>
                  <a:lumOff val="4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97592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469" y="479786"/>
            <a:ext cx="10412997" cy="1117194"/>
          </a:xfrm>
        </p:spPr>
        <p:txBody>
          <a:bodyPr/>
          <a:lstStyle/>
          <a:p>
            <a:r>
              <a:rPr lang="en-IN" dirty="0" smtClean="0">
                <a:latin typeface="Times New Roman" panose="02020603050405020304" pitchFamily="18" charset="0"/>
                <a:cs typeface="Times New Roman" panose="02020603050405020304" pitchFamily="18" charset="0"/>
              </a:rPr>
              <a:t>HISTORY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469" y="1704066"/>
            <a:ext cx="11745531" cy="4023360"/>
          </a:xfrm>
        </p:spPr>
        <p:txBody>
          <a:bodyPr>
            <a:noAutofit/>
          </a:bodyPr>
          <a:lstStyle/>
          <a:p>
            <a:pPr>
              <a:lnSpc>
                <a:spcPct val="100000"/>
              </a:lnSpc>
              <a:buFont typeface="Wingdings" panose="05000000000000000000" pitchFamily="2" charset="2"/>
              <a:buChar char="Ø"/>
            </a:pPr>
            <a:r>
              <a:rPr lang="en-IN" sz="1800" dirty="0" smtClean="0"/>
              <a:t> </a:t>
            </a: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Lie </a:t>
            </a:r>
            <a:r>
              <a:rPr lang="en-IN" sz="2200" dirty="0" err="1">
                <a:solidFill>
                  <a:schemeClr val="accent1">
                    <a:lumMod val="60000"/>
                    <a:lumOff val="40000"/>
                  </a:schemeClr>
                </a:solidFill>
                <a:latin typeface="Times New Roman" panose="02020603050405020304" pitchFamily="18" charset="0"/>
                <a:cs typeface="Times New Roman" panose="02020603050405020304" pitchFamily="18" charset="0"/>
              </a:rPr>
              <a:t>Zi</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 described about automation 250BC on which Robots works.</a:t>
            </a:r>
          </a:p>
          <a:p>
            <a:pPr>
              <a:lnSpc>
                <a:spcPct val="100000"/>
              </a:lnSpc>
              <a:buFont typeface="Wingdings" panose="05000000000000000000" pitchFamily="2" charset="2"/>
              <a:buChar char="Ø"/>
            </a:pP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Greek </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mathematician Hero of Alexandria described a machine to automatically pour wine </a:t>
            </a: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for </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party guests in 50AD.</a:t>
            </a:r>
          </a:p>
          <a:p>
            <a:pPr>
              <a:lnSpc>
                <a:spcPct val="100000"/>
              </a:lnSpc>
              <a:buFont typeface="Wingdings" panose="05000000000000000000" pitchFamily="2" charset="2"/>
              <a:buChar char="Ø"/>
            </a:pP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Leonardo  </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da  Vinci designs  a  humanoid automaton that  looks  like  an  armoured  knight, </a:t>
            </a: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known </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as Leonardo's robot in 1495.</a:t>
            </a:r>
          </a:p>
          <a:p>
            <a:pPr>
              <a:lnSpc>
                <a:spcPct val="100000"/>
              </a:lnSpc>
              <a:buFont typeface="Wingdings" panose="05000000000000000000" pitchFamily="2" charset="2"/>
              <a:buChar char="Ø"/>
            </a:pP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Isaac Asimov formulates  the Three  Laws  of  Robotics,  used  in  his  robot  science  fiction </a:t>
            </a: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stories </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in 1941 – </a:t>
            </a: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42.</a:t>
            </a:r>
          </a:p>
          <a:p>
            <a:pPr>
              <a:lnSpc>
                <a:spcPct val="100000"/>
              </a:lnSpc>
              <a:buFont typeface="Wingdings" panose="05000000000000000000" pitchFamily="2" charset="2"/>
              <a:buChar char="Ø"/>
            </a:pP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Honda </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creates its 11th bipedal humanoid robot, able to run ASIMO in 2000 and further </a:t>
            </a: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amendments </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were done till now.</a:t>
            </a:r>
          </a:p>
          <a:p>
            <a:pPr>
              <a:lnSpc>
                <a:spcPct val="100000"/>
              </a:lnSpc>
              <a:buFont typeface="Wingdings" panose="05000000000000000000" pitchFamily="2" charset="2"/>
              <a:buChar char="Ø"/>
            </a:pP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2200" dirty="0" err="1" smtClean="0">
                <a:solidFill>
                  <a:schemeClr val="accent1">
                    <a:lumMod val="60000"/>
                    <a:lumOff val="40000"/>
                  </a:schemeClr>
                </a:solidFill>
                <a:latin typeface="Times New Roman" panose="02020603050405020304" pitchFamily="18" charset="0"/>
                <a:cs typeface="Times New Roman" panose="02020603050405020304" pitchFamily="18" charset="0"/>
              </a:rPr>
              <a:t>iCub</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  a  biped  humanoid  open  source  robot  for  cognition  research 2006 (it  is  actually  a </a:t>
            </a: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spoiled </a:t>
            </a:r>
            <a:r>
              <a:rPr lang="en-IN" sz="2200" dirty="0">
                <a:solidFill>
                  <a:schemeClr val="accent1">
                    <a:lumMod val="60000"/>
                    <a:lumOff val="40000"/>
                  </a:schemeClr>
                </a:solidFill>
                <a:latin typeface="Times New Roman" panose="02020603050405020304" pitchFamily="18" charset="0"/>
                <a:cs typeface="Times New Roman" panose="02020603050405020304" pitchFamily="18" charset="0"/>
              </a:rPr>
              <a:t>baby having height 100cm &amp; Weight 23kg).</a:t>
            </a:r>
          </a:p>
        </p:txBody>
      </p:sp>
    </p:spTree>
    <p:extLst>
      <p:ext uri="{BB962C8B-B14F-4D97-AF65-F5344CB8AC3E}">
        <p14:creationId xmlns:p14="http://schemas.microsoft.com/office/powerpoint/2010/main" val="296343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277" y="700802"/>
            <a:ext cx="10398403" cy="1144932"/>
          </a:xfrm>
        </p:spPr>
        <p:txBody>
          <a:bodyPr/>
          <a:lstStyle/>
          <a:p>
            <a:r>
              <a:rPr lang="en-IN" dirty="0" smtClean="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7277" y="2215166"/>
            <a:ext cx="10738405" cy="3825025"/>
          </a:xfrm>
        </p:spPr>
        <p:txBody>
          <a:bodyPr>
            <a:noAutofit/>
          </a:bodyPr>
          <a:lstStyle/>
          <a:p>
            <a:pPr algn="just">
              <a:buFont typeface="Wingdings" panose="05000000000000000000" pitchFamily="2" charset="2"/>
              <a:buChar char="Ø"/>
            </a:pP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Our Aim is to built a Robot, Which can shake hand walk and provide some moments to it.</a:t>
            </a:r>
          </a:p>
          <a:p>
            <a:pPr algn="just">
              <a:buFont typeface="Wingdings" panose="05000000000000000000" pitchFamily="2" charset="2"/>
              <a:buChar char="Ø"/>
            </a:pP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It can do some simple task like to turn when obstacles came in play while moving the robot.</a:t>
            </a:r>
          </a:p>
          <a:p>
            <a:pPr marL="0" indent="0" algn="just">
              <a:buNone/>
            </a:pPr>
            <a:endPar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IN" sz="3200" b="1" dirty="0" smtClean="0">
                <a:solidFill>
                  <a:schemeClr val="tx1"/>
                </a:solidFill>
                <a:latin typeface="Times New Roman" panose="02020603050405020304" pitchFamily="18" charset="0"/>
                <a:cs typeface="Times New Roman" panose="02020603050405020304" pitchFamily="18" charset="0"/>
              </a:rPr>
              <a:t>FUTURE ASPECTS &amp; PERFORMANCE OF THIS ROBOT</a:t>
            </a:r>
          </a:p>
          <a:p>
            <a:pPr marL="0" indent="0" algn="just">
              <a:buNone/>
            </a:pPr>
            <a:endPar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In Future we can modify it circuit &amp; do programming for increasing the flexibility of this Robot.</a:t>
            </a:r>
          </a:p>
          <a:p>
            <a:pPr algn="just">
              <a:buFont typeface="Wingdings" panose="05000000000000000000" pitchFamily="2" charset="2"/>
              <a:buChar char="Ø"/>
            </a:pPr>
            <a:r>
              <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rPr>
              <a:t> We are going to modify its degree of freedom.  </a:t>
            </a:r>
          </a:p>
        </p:txBody>
      </p:sp>
    </p:spTree>
    <p:extLst>
      <p:ext uri="{BB962C8B-B14F-4D97-AF65-F5344CB8AC3E}">
        <p14:creationId xmlns:p14="http://schemas.microsoft.com/office/powerpoint/2010/main" val="284731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1" y="2202286"/>
            <a:ext cx="7701566" cy="1030311"/>
          </a:xfrm>
        </p:spPr>
        <p:txBody>
          <a:bodyPr>
            <a:normAutofit fontScale="90000"/>
          </a:bodyPr>
          <a:lstStyle/>
          <a:p>
            <a:pPr algn="just">
              <a:lnSpc>
                <a:spcPct val="100000"/>
              </a:lnSpc>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A robot is a re-programmable multifunction manipulator designed to move materials, tools or specialized devices through variable programmed motions.</a:t>
            </a:r>
          </a:p>
        </p:txBody>
      </p:sp>
      <p:sp>
        <p:nvSpPr>
          <p:cNvPr id="5" name="Title 1"/>
          <p:cNvSpPr txBox="1">
            <a:spLocks/>
          </p:cNvSpPr>
          <p:nvPr/>
        </p:nvSpPr>
        <p:spPr>
          <a:xfrm>
            <a:off x="321973" y="282740"/>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WHAT IS ROBOT?</a:t>
            </a:r>
            <a:endParaRPr lang="en-IN"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21973" y="3232597"/>
            <a:ext cx="8139448" cy="918265"/>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WHAT IS HUMANOID ROBOT?</a:t>
            </a:r>
            <a:endParaRPr lang="en-IN"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540914" y="4463388"/>
            <a:ext cx="7701566" cy="99725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100000"/>
              </a:lnSpc>
            </a:pPr>
            <a:r>
              <a:rPr lang="en-IN" sz="2400" dirty="0">
                <a:solidFill>
                  <a:schemeClr val="accent1">
                    <a:lumMod val="60000"/>
                    <a:lumOff val="40000"/>
                  </a:schemeClr>
                </a:solidFill>
                <a:latin typeface="Times New Roman" panose="02020603050405020304" pitchFamily="18" charset="0"/>
                <a:cs typeface="Times New Roman" panose="02020603050405020304" pitchFamily="18" charset="0"/>
              </a:rPr>
              <a:t>A </a:t>
            </a:r>
            <a:r>
              <a:rPr lang="en-IN" sz="2400" b="1" dirty="0">
                <a:solidFill>
                  <a:schemeClr val="accent1">
                    <a:lumMod val="60000"/>
                    <a:lumOff val="40000"/>
                  </a:schemeClr>
                </a:solidFill>
                <a:latin typeface="Times New Roman" panose="02020603050405020304" pitchFamily="18" charset="0"/>
                <a:cs typeface="Times New Roman" panose="02020603050405020304" pitchFamily="18" charset="0"/>
              </a:rPr>
              <a:t>humanoid robot</a:t>
            </a:r>
            <a:r>
              <a:rPr lang="en-IN" sz="2400" dirty="0">
                <a:solidFill>
                  <a:schemeClr val="accent1">
                    <a:lumMod val="60000"/>
                    <a:lumOff val="40000"/>
                  </a:schemeClr>
                </a:solidFill>
                <a:latin typeface="Times New Roman" panose="02020603050405020304" pitchFamily="18" charset="0"/>
                <a:cs typeface="Times New Roman" panose="02020603050405020304" pitchFamily="18" charset="0"/>
              </a:rPr>
              <a:t> is a </a:t>
            </a:r>
            <a:r>
              <a:rPr lang="en-IN" sz="2400" b="1" dirty="0">
                <a:solidFill>
                  <a:schemeClr val="accent1">
                    <a:lumMod val="60000"/>
                    <a:lumOff val="40000"/>
                  </a:schemeClr>
                </a:solidFill>
                <a:latin typeface="Times New Roman" panose="02020603050405020304" pitchFamily="18" charset="0"/>
                <a:cs typeface="Times New Roman" panose="02020603050405020304" pitchFamily="18" charset="0"/>
              </a:rPr>
              <a:t>robot</a:t>
            </a:r>
            <a:r>
              <a:rPr lang="en-IN" sz="2400" dirty="0">
                <a:solidFill>
                  <a:schemeClr val="accent1">
                    <a:lumMod val="60000"/>
                    <a:lumOff val="40000"/>
                  </a:schemeClr>
                </a:solidFill>
                <a:latin typeface="Times New Roman" panose="02020603050405020304" pitchFamily="18" charset="0"/>
                <a:cs typeface="Times New Roman" panose="02020603050405020304" pitchFamily="18" charset="0"/>
              </a:rPr>
              <a:t> with its body shape built to resemble the human body, having torso, two legs, a head &amp; two arms. </a:t>
            </a:r>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1027" name="Picture 3" descr="IMG-20170421-WA00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0210" y="1923715"/>
            <a:ext cx="301942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20" y="286603"/>
            <a:ext cx="11861442" cy="1450757"/>
          </a:xfrm>
        </p:spPr>
        <p:txBody>
          <a:bodyPr>
            <a:normAutofit/>
          </a:bodyPr>
          <a:lstStyle/>
          <a:p>
            <a:r>
              <a:rPr lang="en-US" b="1" dirty="0" smtClean="0">
                <a:latin typeface="Times New Roman" panose="02020603050405020304" pitchFamily="18" charset="0"/>
                <a:ea typeface="Tahoma" panose="020B0604030504040204" pitchFamily="34" charset="0"/>
                <a:cs typeface="Times New Roman" panose="02020603050405020304" pitchFamily="18" charset="0"/>
              </a:rPr>
              <a:t>WHAT ARE THE LAWS 0F HUMANOID ROBOT?</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502277" y="2228045"/>
            <a:ext cx="11217498" cy="3799268"/>
          </a:xfrm>
        </p:spPr>
        <p:txBody>
          <a:bodyPr>
            <a:noAutofit/>
          </a:bodyPr>
          <a:lstStyle/>
          <a:p>
            <a:pPr algn="just">
              <a:lnSpc>
                <a:spcPct val="100000"/>
              </a:lnSpc>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400" b="1" dirty="0" err="1" smtClean="0">
                <a:solidFill>
                  <a:schemeClr val="accent1">
                    <a:lumMod val="60000"/>
                    <a:lumOff val="40000"/>
                  </a:schemeClr>
                </a:solidFill>
                <a:latin typeface="Times New Roman" panose="02020603050405020304" pitchFamily="18" charset="0"/>
                <a:cs typeface="Times New Roman" panose="02020603050405020304" pitchFamily="18" charset="0"/>
              </a:rPr>
              <a:t>Zeroth</a:t>
            </a:r>
            <a:r>
              <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Law</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 Robot must not injure humanity although in action, allow humanity come to harm”.</a:t>
            </a:r>
          </a:p>
          <a:p>
            <a:pPr algn="just">
              <a:lnSpc>
                <a:spcPct val="100000"/>
              </a:lnSpc>
              <a:buFont typeface="Wingdings" panose="05000000000000000000" pitchFamily="2" charset="2"/>
              <a:buChar char="Ø"/>
            </a:pPr>
            <a:r>
              <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 First </a:t>
            </a: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Law</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 Robot must not harm a human body although in action, allow one to come to harm”.</a:t>
            </a:r>
          </a:p>
          <a:p>
            <a:pPr algn="just">
              <a:lnSpc>
                <a:spcPct val="100000"/>
              </a:lnSpc>
              <a:buFont typeface="Wingdings" panose="05000000000000000000" pitchFamily="2" charset="2"/>
              <a:buChar char="Ø"/>
            </a:pPr>
            <a:r>
              <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 Second </a:t>
            </a: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Law</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 Robot must always obey human being, unless it is in conflict with a higher order law”.</a:t>
            </a:r>
          </a:p>
          <a:p>
            <a:pPr algn="just">
              <a:lnSpc>
                <a:spcPct val="100000"/>
              </a:lnSpc>
              <a:buFont typeface="Wingdings" panose="05000000000000000000" pitchFamily="2" charset="2"/>
              <a:buChar char="Ø"/>
            </a:pPr>
            <a:r>
              <a:rPr lang="en-US" sz="2400" b="1" dirty="0" smtClean="0">
                <a:solidFill>
                  <a:schemeClr val="accent1">
                    <a:lumMod val="60000"/>
                    <a:lumOff val="40000"/>
                  </a:schemeClr>
                </a:solidFill>
                <a:latin typeface="Times New Roman" panose="02020603050405020304" pitchFamily="18" charset="0"/>
                <a:cs typeface="Times New Roman" panose="02020603050405020304" pitchFamily="18" charset="0"/>
              </a:rPr>
              <a:t> Third </a:t>
            </a: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Law</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 Robot must protect itself from harm unless that it is conflict with a higher order law”.</a:t>
            </a:r>
            <a:endParaRPr lang="en-IN"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99110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065" y="286604"/>
            <a:ext cx="10524615" cy="1027042"/>
          </a:xfrm>
        </p:spPr>
        <p:txBody>
          <a:bodyPr/>
          <a:lstStyle/>
          <a:p>
            <a:r>
              <a:rPr lang="en-IN" b="1" dirty="0" smtClean="0">
                <a:latin typeface="Times New Roman" panose="02020603050405020304" pitchFamily="18" charset="0"/>
                <a:cs typeface="Times New Roman" panose="02020603050405020304" pitchFamily="18" charset="0"/>
              </a:rPr>
              <a:t>BASIC MATERIAL REQUIREMENT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065" y="1777285"/>
            <a:ext cx="10524615" cy="4584878"/>
          </a:xfrm>
        </p:spPr>
        <p:txBody>
          <a:bodyPr>
            <a:noAutofit/>
          </a:bodyPr>
          <a:lstStyle/>
          <a:p>
            <a:pPr lvl="0">
              <a:buFont typeface="Wingdings" panose="05000000000000000000" pitchFamily="2" charset="2"/>
              <a:buChar char="Ø"/>
            </a:pPr>
            <a:r>
              <a:rPr lang="en-IN"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Metal Gear Standard Servo Economy</a:t>
            </a:r>
          </a:p>
          <a:p>
            <a:pPr lvl="0">
              <a:buFont typeface="Wingdings" panose="05000000000000000000" pitchFamily="2" charset="2"/>
              <a:buChar char="Ø"/>
            </a:pPr>
            <a:r>
              <a:rPr lang="en-IN"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60000"/>
                    <a:lumOff val="40000"/>
                  </a:schemeClr>
                </a:solidFill>
                <a:latin typeface="Times New Roman" panose="02020603050405020304" pitchFamily="18" charset="0"/>
                <a:cs typeface="Times New Roman" panose="02020603050405020304" pitchFamily="18" charset="0"/>
              </a:rPr>
              <a:t>Arduino</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Uno R3 based Bluetooth + USB 18 Servo Controller</a:t>
            </a:r>
          </a:p>
          <a:p>
            <a:pPr>
              <a:buFont typeface="Wingdings" panose="05000000000000000000" pitchFamily="2" charset="2"/>
              <a:buChar char="Ø"/>
            </a:pPr>
            <a:r>
              <a:rPr lang="en-IN"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Ultrasonic sensor</a:t>
            </a:r>
          </a:p>
          <a:p>
            <a:pPr>
              <a:buFont typeface="Wingdings" panose="05000000000000000000" pitchFamily="2" charset="2"/>
              <a:buChar char="Ø"/>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Lithium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Polymer ( Li-Po) Rechargeable Battery 7.4V 1500mAH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20C</a:t>
            </a:r>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Clamps </a:t>
            </a:r>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Miniature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Ball Radial Bearing</a:t>
            </a:r>
          </a:p>
          <a:p>
            <a:pPr lvl="0">
              <a:buFont typeface="Wingdings" panose="05000000000000000000" pitchFamily="2" charset="2"/>
              <a:buChar char="Ø"/>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Metal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Horn for Servo 25T</a:t>
            </a:r>
          </a:p>
          <a:p>
            <a:pPr lvl="0">
              <a:buFont typeface="Wingdings" panose="05000000000000000000" pitchFamily="2" charset="2"/>
              <a:buChar char="Ø"/>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Screw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and screw cap set</a:t>
            </a:r>
          </a:p>
          <a:p>
            <a:pPr>
              <a:buFont typeface="Wingdings" panose="05000000000000000000" pitchFamily="2" charset="2"/>
              <a:buChar char="Ø"/>
            </a:pPr>
            <a:endParaRPr lang="en-IN" sz="2200"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08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59" y="260846"/>
            <a:ext cx="10058400" cy="1450757"/>
          </a:xfrm>
        </p:spPr>
        <p:txBody>
          <a:bodyPr/>
          <a:lstStyle/>
          <a:p>
            <a:r>
              <a:rPr lang="en-US" b="1" dirty="0" smtClean="0">
                <a:latin typeface="Times New Roman" panose="02020603050405020304" pitchFamily="18" charset="0"/>
                <a:cs typeface="Times New Roman" panose="02020603050405020304" pitchFamily="18" charset="0"/>
              </a:rPr>
              <a:t>What Is Servo Motor?</a:t>
            </a:r>
            <a:endParaRPr lang="en-US"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450759" y="2090432"/>
            <a:ext cx="6658377" cy="4023359"/>
          </a:xfrm>
        </p:spPr>
        <p:txBody>
          <a:bodyPr>
            <a:normAutofit/>
          </a:bodyPr>
          <a:lstStyle/>
          <a:p>
            <a:pPr algn="just">
              <a:lnSpc>
                <a:spcPct val="100000"/>
              </a:lnSpc>
              <a:buFont typeface="Wingdings" panose="05000000000000000000" pitchFamily="2" charset="2"/>
              <a:buChar char="Ø"/>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A servo motor is an electrical device which can push or rotate an object with great precision. If you want to rotate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an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object at some specific angles or distance, then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you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use servo motor. It is just made up of simple motor which run through servo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mechanism.</a:t>
            </a:r>
          </a:p>
          <a:p>
            <a:pPr algn="just">
              <a:buFont typeface="Wingdings" panose="05000000000000000000" pitchFamily="2" charset="2"/>
              <a:buChar char="Ø"/>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It consists of three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parts:</a:t>
            </a:r>
          </a:p>
          <a:p>
            <a:pPr marL="0" indent="0" algn="just">
              <a:buNone/>
            </a:pP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	Controlled device</a:t>
            </a:r>
          </a:p>
          <a:p>
            <a:pPr marL="0" indent="0" algn="just">
              <a:buNone/>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Output sensor</a:t>
            </a:r>
          </a:p>
          <a:p>
            <a:pPr marL="0" indent="0" algn="just">
              <a:buNone/>
            </a:pP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60000"/>
                    <a:lumOff val="40000"/>
                  </a:schemeClr>
                </a:solidFill>
                <a:latin typeface="Times New Roman" panose="02020603050405020304" pitchFamily="18" charset="0"/>
                <a:cs typeface="Times New Roman" panose="02020603050405020304" pitchFamily="18" charset="0"/>
              </a:rPr>
              <a:t>Feedback </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system</a:t>
            </a:r>
          </a:p>
          <a:p>
            <a:pPr algn="just">
              <a:lnSpc>
                <a:spcPct val="100000"/>
              </a:lnSpc>
              <a:buFont typeface="Wingdings" panose="05000000000000000000" pitchFamily="2" charset="2"/>
              <a:buChar char="Ø"/>
            </a:pPr>
            <a:endParaRPr lang="en-US" sz="22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4098" name="Picture 2" descr="IMG-20170421-WA0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293" y="2870795"/>
            <a:ext cx="4059421" cy="3242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25808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927</TotalTime>
  <Words>1818</Words>
  <Application>Microsoft Office PowerPoint</Application>
  <PresentationFormat>Widescreen</PresentationFormat>
  <Paragraphs>172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Calibri Light</vt:lpstr>
      <vt:lpstr>Tahoma</vt:lpstr>
      <vt:lpstr>Times New Roman</vt:lpstr>
      <vt:lpstr>Wingdings</vt:lpstr>
      <vt:lpstr>Retrospect</vt:lpstr>
      <vt:lpstr>SKYLINE INSTITUTE OF ENGINEERING AND TECHNOLOGY GREATER NOIDA </vt:lpstr>
      <vt:lpstr>CONTENTS </vt:lpstr>
      <vt:lpstr>SUMMARY OF ALUMIA </vt:lpstr>
      <vt:lpstr>HISTORY </vt:lpstr>
      <vt:lpstr>OBJECTIVE</vt:lpstr>
      <vt:lpstr>A robot is a re-programmable multifunction manipulator designed to move materials, tools or specialized devices through variable programmed motions.</vt:lpstr>
      <vt:lpstr>WHAT ARE THE LAWS 0F HUMANOID ROBOT?</vt:lpstr>
      <vt:lpstr>BASIC MATERIAL REQUIREMENT</vt:lpstr>
      <vt:lpstr>What Is Servo Motor?</vt:lpstr>
      <vt:lpstr>How Servo Motor Works In Humanoid Robots?</vt:lpstr>
      <vt:lpstr>What Is Arduino Circuit?</vt:lpstr>
      <vt:lpstr>Arduino Circuit &amp; Its Specifications?</vt:lpstr>
      <vt:lpstr>What Is Ultrasonic Sensor?</vt:lpstr>
      <vt:lpstr>Working Of Ultrasonic Sensor</vt:lpstr>
      <vt:lpstr>Calculations &amp; Designing Criteria For Alumina</vt:lpstr>
      <vt:lpstr>Selection Criteria’s?</vt:lpstr>
      <vt:lpstr>Deciding parameters for the motor of THIGH on torque characteristics</vt:lpstr>
      <vt:lpstr>Deciding parameters for the motor of KNEE on torque characteristics</vt:lpstr>
      <vt:lpstr>Deciding parameters for the motor of KNEE joint on torque characteristics </vt:lpstr>
      <vt:lpstr>Deciding parameters for the motor of SHOULDER on torque characteristics </vt:lpstr>
      <vt:lpstr>CONCLUSION</vt:lpstr>
      <vt:lpstr>REFERENCES </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SKYLINE INSITUTE OF ENGINEERING AND TECHNOLOGY GREATER NOIDA </dc:title>
  <dc:creator>MOHD MONISH</dc:creator>
  <cp:lastModifiedBy>md monish</cp:lastModifiedBy>
  <cp:revision>64</cp:revision>
  <dcterms:created xsi:type="dcterms:W3CDTF">2017-03-08T17:46:32Z</dcterms:created>
  <dcterms:modified xsi:type="dcterms:W3CDTF">2017-05-31T06:07:56Z</dcterms:modified>
</cp:coreProperties>
</file>