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397130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B69CD9-CC5A-408A-A1FF-B12F4A20710D}"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191772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249087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9267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355211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2182818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1637563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1608764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188569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108260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352146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B69CD9-CC5A-408A-A1FF-B12F4A20710D}"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75621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B69CD9-CC5A-408A-A1FF-B12F4A20710D}"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203350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179415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287568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DB69CD9-CC5A-408A-A1FF-B12F4A20710D}" type="datetimeFigureOut">
              <a:rPr lang="en-US" smtClean="0"/>
              <a:t>3/1/2017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411381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B69CD9-CC5A-408A-A1FF-B12F4A20710D}"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BB96-7807-43B6-AAE8-AEA62FC63CA6}" type="slidenum">
              <a:rPr lang="en-US" smtClean="0"/>
              <a:t>‹#›</a:t>
            </a:fld>
            <a:endParaRPr lang="en-US"/>
          </a:p>
        </p:txBody>
      </p:sp>
    </p:spTree>
    <p:extLst>
      <p:ext uri="{BB962C8B-B14F-4D97-AF65-F5344CB8AC3E}">
        <p14:creationId xmlns:p14="http://schemas.microsoft.com/office/powerpoint/2010/main" val="241972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B69CD9-CC5A-408A-A1FF-B12F4A20710D}" type="datetimeFigureOut">
              <a:rPr lang="en-US" smtClean="0"/>
              <a:t>3/1/2017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D7BB96-7807-43B6-AAE8-AEA62FC63CA6}" type="slidenum">
              <a:rPr lang="en-US" smtClean="0"/>
              <a:t>‹#›</a:t>
            </a:fld>
            <a:endParaRPr lang="en-US"/>
          </a:p>
        </p:txBody>
      </p:sp>
    </p:spTree>
    <p:extLst>
      <p:ext uri="{BB962C8B-B14F-4D97-AF65-F5344CB8AC3E}">
        <p14:creationId xmlns:p14="http://schemas.microsoft.com/office/powerpoint/2010/main" val="19205595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322" y="0"/>
            <a:ext cx="10462161" cy="3800104"/>
          </a:xfrm>
        </p:spPr>
        <p:txBody>
          <a:bodyPr>
            <a:normAutofit fontScale="90000"/>
          </a:bodyPr>
          <a:lstStyle/>
          <a:p>
            <a:pPr algn="ctr"/>
            <a:r>
              <a:rPr lang="en-US" sz="4400" b="1" dirty="0" smtClean="0">
                <a:solidFill>
                  <a:schemeClr val="tx1"/>
                </a:solidFill>
                <a:latin typeface="Times New Roman" panose="02020603050405020304" pitchFamily="18" charset="0"/>
                <a:cs typeface="Times New Roman" panose="02020603050405020304" pitchFamily="18" charset="0"/>
              </a:rPr>
              <a:t>SKYLINE INSTITUTE OF ENGINEERING &amp; TECHNOLOGY GREATER NOIDA </a:t>
            </a:r>
            <a:r>
              <a:rPr lang="en-US" sz="4400" b="1" dirty="0" smtClean="0">
                <a:latin typeface="Times New Roman" panose="02020603050405020304" pitchFamily="18" charset="0"/>
                <a:cs typeface="Times New Roman" panose="02020603050405020304" pitchFamily="18" charset="0"/>
              </a:rPr>
              <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
            </a:r>
            <a:br>
              <a:rPr lang="en-US" sz="4400" b="1" dirty="0" smtClean="0">
                <a:latin typeface="Times New Roman" panose="02020603050405020304" pitchFamily="18" charset="0"/>
                <a:cs typeface="Times New Roman" panose="02020603050405020304" pitchFamily="18" charset="0"/>
              </a:rPr>
            </a:br>
            <a:r>
              <a:rPr lang="en-US" sz="3600" b="1" dirty="0" smtClean="0">
                <a:solidFill>
                  <a:schemeClr val="tx1">
                    <a:lumMod val="75000"/>
                  </a:schemeClr>
                </a:solidFill>
                <a:latin typeface="Times New Roman" panose="02020603050405020304" pitchFamily="18" charset="0"/>
                <a:cs typeface="Times New Roman" panose="02020603050405020304" pitchFamily="18" charset="0"/>
              </a:rPr>
              <a:t>PROJECT ON</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4000" b="1" dirty="0" smtClean="0">
                <a:solidFill>
                  <a:schemeClr val="accent2">
                    <a:lumMod val="60000"/>
                    <a:lumOff val="40000"/>
                  </a:schemeClr>
                </a:solidFill>
                <a:latin typeface="Times New Roman" panose="02020603050405020304" pitchFamily="18" charset="0"/>
                <a:cs typeface="Times New Roman" panose="02020603050405020304" pitchFamily="18" charset="0"/>
              </a:rPr>
              <a:t>PADDLE LESS TRICYCLE </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4132613"/>
            <a:ext cx="12191999" cy="2553194"/>
          </a:xfrm>
        </p:spPr>
        <p:txBody>
          <a:bodyPr>
            <a:noAutofit/>
          </a:bodyPr>
          <a:lstStyle/>
          <a:p>
            <a:r>
              <a:rPr lang="en-US" sz="2100" b="1" dirty="0" smtClean="0">
                <a:solidFill>
                  <a:schemeClr val="tx1"/>
                </a:solidFill>
                <a:latin typeface="Times New Roman" panose="02020603050405020304" pitchFamily="18" charset="0"/>
                <a:cs typeface="Times New Roman" panose="02020603050405020304" pitchFamily="18" charset="0"/>
              </a:rPr>
              <a:t>PRESENTED TO:- MR. MAHIP SINGH						PRESENTED BY:- 	MOHD MONISH</a:t>
            </a:r>
          </a:p>
          <a:p>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smtClean="0">
                <a:solidFill>
                  <a:schemeClr val="tx1"/>
                </a:solidFill>
                <a:latin typeface="Times New Roman" panose="02020603050405020304" pitchFamily="18" charset="0"/>
                <a:cs typeface="Times New Roman" panose="02020603050405020304" pitchFamily="18" charset="0"/>
              </a:rPr>
              <a:t>	(MECHANICAL DEPARTMENT)										ATIQUR RAHAMAN</a:t>
            </a:r>
          </a:p>
          <a:p>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smtClean="0">
                <a:solidFill>
                  <a:schemeClr val="tx1"/>
                </a:solidFill>
                <a:latin typeface="Times New Roman" panose="02020603050405020304" pitchFamily="18" charset="0"/>
                <a:cs typeface="Times New Roman" panose="02020603050405020304" pitchFamily="18" charset="0"/>
              </a:rPr>
              <a:t>																			MAYANK RAI</a:t>
            </a:r>
          </a:p>
          <a:p>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smtClean="0">
                <a:solidFill>
                  <a:schemeClr val="tx1"/>
                </a:solidFill>
                <a:latin typeface="Times New Roman" panose="02020603050405020304" pitchFamily="18" charset="0"/>
                <a:cs typeface="Times New Roman" panose="02020603050405020304" pitchFamily="18" charset="0"/>
              </a:rPr>
              <a:t>																			ADITYA VIKRAM </a:t>
            </a:r>
          </a:p>
          <a:p>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smtClean="0">
                <a:solidFill>
                  <a:schemeClr val="tx1"/>
                </a:solidFill>
                <a:latin typeface="Times New Roman" panose="02020603050405020304" pitchFamily="18" charset="0"/>
                <a:cs typeface="Times New Roman" panose="02020603050405020304" pitchFamily="18" charset="0"/>
              </a:rPr>
              <a:t>																			GOVIND SINGH</a:t>
            </a:r>
          </a:p>
          <a:p>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smtClean="0">
                <a:solidFill>
                  <a:schemeClr val="tx1"/>
                </a:solidFill>
                <a:latin typeface="Times New Roman" panose="02020603050405020304" pitchFamily="18" charset="0"/>
                <a:cs typeface="Times New Roman" panose="02020603050405020304" pitchFamily="18" charset="0"/>
              </a:rPr>
              <a:t>																			VINEET JAISWAL</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smtClean="0">
                <a:solidFill>
                  <a:schemeClr val="tx1"/>
                </a:solidFill>
                <a:latin typeface="Times New Roman" panose="02020603050405020304" pitchFamily="18" charset="0"/>
                <a:cs typeface="Times New Roman" panose="02020603050405020304" pitchFamily="18" charset="0"/>
              </a:rPr>
              <a:t>			</a:t>
            </a:r>
            <a:endParaRPr lang="en-US" sz="2100" dirty="0">
              <a:solidFill>
                <a:schemeClr val="tx1"/>
              </a:solidFill>
            </a:endParaRPr>
          </a:p>
        </p:txBody>
      </p:sp>
    </p:spTree>
    <p:extLst>
      <p:ext uri="{BB962C8B-B14F-4D97-AF65-F5344CB8AC3E}">
        <p14:creationId xmlns:p14="http://schemas.microsoft.com/office/powerpoint/2010/main" val="2791831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8270"/>
            <a:ext cx="5813113" cy="482078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051" y="754191"/>
            <a:ext cx="5979270" cy="482078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p:cNvSpPr txBox="1"/>
          <p:nvPr/>
        </p:nvSpPr>
        <p:spPr>
          <a:xfrm>
            <a:off x="281354" y="5802923"/>
            <a:ext cx="5964701"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Turning mechanism(Left and right)</a:t>
            </a:r>
            <a:endParaRPr 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061982" y="5802923"/>
            <a:ext cx="564114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Rack-Pinion Mechanism</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49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2446317"/>
            <a:ext cx="10445442" cy="4037610"/>
          </a:xfrm>
        </p:spPr>
        <p:txBody>
          <a:bodyPr/>
          <a:lstStyle/>
          <a:p>
            <a:pPr algn="ctr"/>
            <a:r>
              <a:rPr lang="en-US" sz="13800" dirty="0" smtClean="0"/>
              <a:t>THANKS</a:t>
            </a:r>
            <a:endParaRPr lang="en-IN" sz="13800" dirty="0"/>
          </a:p>
        </p:txBody>
      </p:sp>
    </p:spTree>
    <p:extLst>
      <p:ext uri="{BB962C8B-B14F-4D97-AF65-F5344CB8AC3E}">
        <p14:creationId xmlns:p14="http://schemas.microsoft.com/office/powerpoint/2010/main" val="1071546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latin typeface="Times New Roman" panose="02020603050405020304" pitchFamily="18" charset="0"/>
                <a:cs typeface="Times New Roman" panose="02020603050405020304" pitchFamily="18" charset="0"/>
              </a:rPr>
              <a:t>Aim</a:t>
            </a:r>
            <a:r>
              <a:rPr lang="en-US" sz="5400" dirty="0" smtClean="0">
                <a:latin typeface="Times New Roman" panose="02020603050405020304" pitchFamily="18" charset="0"/>
                <a:cs typeface="Times New Roman" panose="02020603050405020304" pitchFamily="18" charset="0"/>
              </a:rPr>
              <a:t> </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5201" y="2349802"/>
            <a:ext cx="10061973" cy="4195481"/>
          </a:xfrm>
        </p:spPr>
        <p:txBody>
          <a:bodyPr>
            <a:normAutofit/>
          </a:bodyPr>
          <a:lstStyle/>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A hand-powered tricycle provides great freedom for a disabled individual.</a:t>
            </a:r>
          </a:p>
          <a:p>
            <a:pPr marL="0" indent="0">
              <a:buNone/>
            </a:pPr>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The tricycle frame consists primarily of square steel tubing, and the mechanical components are bicycle parts that are available at the local market.</a:t>
            </a:r>
          </a:p>
          <a:p>
            <a:pPr marL="0" indent="0">
              <a:buNone/>
            </a:pPr>
            <a:endPar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The purpose of this project was to make improvements to the current design.</a:t>
            </a:r>
          </a:p>
          <a:p>
            <a:pPr marL="0" indent="0">
              <a:buNone/>
            </a:pPr>
            <a:endPar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00206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Objective</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We planned to design and built a tricycle that :</a:t>
            </a:r>
          </a:p>
          <a:p>
            <a:pPr>
              <a:buFont typeface="Wingdings" panose="05000000000000000000" pitchFamily="2" charset="2"/>
              <a:buChar char="Ø"/>
            </a:pPr>
            <a:r>
              <a:rPr lang="en-US" sz="2400"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Converts energy efficiently by transferring a minimum of 75% of the energy exerted by the rider to motion.</a:t>
            </a:r>
          </a:p>
          <a:p>
            <a:pPr marL="0" indent="0">
              <a:buNone/>
            </a:pPr>
            <a:endPar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No physical injury over a period of time or muscle imbalance by working one arm harder than other.</a:t>
            </a:r>
          </a:p>
          <a:p>
            <a:pPr marL="0" indent="0">
              <a:buNone/>
            </a:pPr>
            <a:endPar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Use local materials and craftsmanship so that it can built by nationals over a 3-week working period.</a:t>
            </a:r>
          </a:p>
          <a:p>
            <a:pPr>
              <a:buFont typeface="Wingdings" panose="05000000000000000000" pitchFamily="2" charset="2"/>
              <a:buChar char="Ø"/>
            </a:pPr>
            <a:endPar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817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5400" b="1" dirty="0" smtClean="0">
                <a:latin typeface="Times New Roman" panose="02020603050405020304" pitchFamily="18" charset="0"/>
                <a:cs typeface="Times New Roman" panose="02020603050405020304" pitchFamily="18" charset="0"/>
              </a:rPr>
              <a:t>Introduction</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8731" y="1815394"/>
            <a:ext cx="11088463" cy="4351338"/>
          </a:xfrm>
        </p:spPr>
        <p:txBody>
          <a:bodyPr>
            <a:noAutofit/>
          </a:bodyPr>
          <a:lstStyle/>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The hand-powered tricycle was designed to meet their need for transportation.</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It does not require the use of their legs because it has a bicycle crank that is operated by their arms and drives the front wheel.</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The design is direct drive with hand pedals to power the front wheel.</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Bicycle parts such as the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rack and pinion</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spur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gears</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flywheel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and crank are available at the local market and make up the mechanical component of the tricycle.</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The size and positioning of the seat are standard.</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The steering shaft is connected to the hand crank so that the rider can do both motions at the same time with his arms.</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The frame of the tricycle is built entirely of steel materials, primarily square tubing.</a:t>
            </a:r>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5982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latin typeface="Times New Roman" panose="02020603050405020304" pitchFamily="18" charset="0"/>
                <a:cs typeface="Times New Roman" panose="02020603050405020304" pitchFamily="18" charset="0"/>
              </a:rPr>
              <a:t>Design objective</a:t>
            </a:r>
            <a:r>
              <a:rPr lang="en-US" sz="5400" dirty="0" smtClean="0">
                <a:latin typeface="Times New Roman" panose="02020603050405020304" pitchFamily="18" charset="0"/>
                <a:cs typeface="Times New Roman" panose="02020603050405020304" pitchFamily="18" charset="0"/>
              </a:rPr>
              <a:t>	</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6324" y="1638795"/>
            <a:ext cx="10515600" cy="4901187"/>
          </a:xfrm>
        </p:spPr>
        <p:txBody>
          <a:bodyPr>
            <a:noAutofit/>
          </a:bodyPr>
          <a:lstStyle/>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Maintain stability (All three wheels stay on the ground) by turning within a radius of 2.3m while travelling at a velocity of 3m/s(6.7mph), which is a comfortable speed.</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Prevent of the front wheel from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wea</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ring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by using a proper caster angle. This will allow the wheel to continue going straight if it is suddenly turned to the side by a bump in the road rather than being pulled sharply to the side as this would be unsafe.</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Maintain user accessibility by allowing a disabled person to get in and out of the tricycle unassisted within 1 minute.</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Provide maneuverability by turning around within a 3m x 3m area.</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Back compute to find the max torque on the crank using crank traction limits from 350 to 400nm.</a:t>
            </a:r>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6937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Components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Cycle Frame</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Seat(17x17)(Width x Height)</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Back Seat(17 x 15)</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Wheel(600mm dia)(24 inch) Without tyre.</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Rack and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pinion mechanism</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Spur gear</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Flywheel</a:t>
            </a:r>
          </a:p>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Bearing(Shaft)</a:t>
            </a:r>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2753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Calculations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7523" y="1558338"/>
            <a:ext cx="10515600" cy="5115593"/>
          </a:xfrm>
        </p:spPr>
        <p:txBody>
          <a:bodyPr>
            <a:noAutofit/>
          </a:bodyPr>
          <a:lstStyle/>
          <a:p>
            <a:pPr lvl="1">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We also looked at the geometrical relationships and how these factors affect the force the rider must put on the crank.</a:t>
            </a:r>
          </a:p>
          <a:p>
            <a:pPr lvl="1">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By doing a static analysis of the ,moment about the crank axle and the wheel axle, we get the following relationship :</a:t>
            </a:r>
          </a:p>
          <a:p>
            <a:pPr marL="400050" lvl="1" indent="0">
              <a:buNone/>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Fr = force input by rider</a:t>
            </a:r>
          </a:p>
          <a:p>
            <a:pPr marL="400050" lvl="1" indent="0">
              <a:buNone/>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f  = friction force                                                                 </a:t>
            </a:r>
          </a:p>
          <a:p>
            <a:pPr marL="400050" lvl="1" indent="0">
              <a:buNone/>
            </a:pPr>
            <a:r>
              <a:rPr lang="en-US" sz="2400" i="1" dirty="0" smtClean="0">
                <a:solidFill>
                  <a:schemeClr val="accent3">
                    <a:lumMod val="40000"/>
                    <a:lumOff val="60000"/>
                  </a:schemeClr>
                </a:solidFill>
                <a:latin typeface="Times New Roman" panose="02020603050405020304" pitchFamily="18" charset="0"/>
                <a:cs typeface="Times New Roman" panose="02020603050405020304" pitchFamily="18" charset="0"/>
              </a:rPr>
              <a:t>r</a:t>
            </a:r>
            <a:r>
              <a:rPr lang="en-US" sz="2400" i="1" baseline="-25000" dirty="0" smtClean="0">
                <a:solidFill>
                  <a:schemeClr val="accent3">
                    <a:lumMod val="40000"/>
                    <a:lumOff val="60000"/>
                  </a:schemeClr>
                </a:solidFill>
                <a:latin typeface="Times New Roman" panose="02020603050405020304" pitchFamily="18" charset="0"/>
                <a:cs typeface="Times New Roman" panose="02020603050405020304" pitchFamily="18" charset="0"/>
              </a:rPr>
              <a:t>a</a:t>
            </a:r>
            <a:r>
              <a:rPr lang="en-US" sz="2400" baseline="-250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 radius of crank sprocket</a:t>
            </a:r>
          </a:p>
          <a:p>
            <a:pPr marL="400050" lvl="1" indent="0">
              <a:buNone/>
            </a:pPr>
            <a:r>
              <a:rPr lang="en-US" sz="24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r</a:t>
            </a:r>
            <a:r>
              <a:rPr lang="en-US" sz="2400" baseline="-250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b</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radius of freewheel sprocket</a:t>
            </a:r>
          </a:p>
          <a:p>
            <a:pPr marL="400050" lvl="1" indent="0">
              <a:buNone/>
            </a:pPr>
            <a:r>
              <a:rPr lang="en-US" sz="24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r</a:t>
            </a:r>
            <a:r>
              <a:rPr lang="en-US" sz="2400" baseline="-250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c</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 crank arm length</a:t>
            </a:r>
          </a:p>
          <a:p>
            <a:pPr marL="400050" lvl="1" indent="0">
              <a:buNone/>
            </a:pPr>
            <a:r>
              <a:rPr lang="en-US" sz="24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r</a:t>
            </a:r>
            <a:r>
              <a:rPr lang="en-US" sz="2400" baseline="-250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w</a:t>
            </a:r>
            <a:r>
              <a:rPr lang="en-US" sz="2400" baseline="-250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radius of the front wheel</a:t>
            </a:r>
          </a:p>
          <a:p>
            <a:pPr marL="400050" lvl="1" indent="0">
              <a:buNone/>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Fr=(f r</a:t>
            </a:r>
            <a:r>
              <a:rPr lang="en-US" sz="2400" baseline="-25000" dirty="0" smtClean="0">
                <a:solidFill>
                  <a:schemeClr val="accent3">
                    <a:lumMod val="40000"/>
                    <a:lumOff val="60000"/>
                  </a:schemeClr>
                </a:solidFill>
                <a:latin typeface="Times New Roman" panose="02020603050405020304" pitchFamily="18" charset="0"/>
                <a:cs typeface="Times New Roman" panose="02020603050405020304" pitchFamily="18" charset="0"/>
              </a:rPr>
              <a:t>a</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r</a:t>
            </a:r>
            <a:r>
              <a:rPr lang="en-US" sz="2400" baseline="-250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w</a:t>
            </a:r>
            <a:r>
              <a:rPr lang="en-US" sz="2400" baseline="-250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 (</a:t>
            </a:r>
            <a:r>
              <a:rPr lang="en-US" sz="24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r</a:t>
            </a:r>
            <a:r>
              <a:rPr lang="en-US" sz="2400" baseline="-250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b</a:t>
            </a: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r</a:t>
            </a:r>
            <a:r>
              <a:rPr lang="en-US" sz="2400" baseline="-25000" dirty="0" err="1" smtClean="0">
                <a:solidFill>
                  <a:schemeClr val="accent3">
                    <a:lumMod val="40000"/>
                    <a:lumOff val="60000"/>
                  </a:schemeClr>
                </a:solidFill>
                <a:latin typeface="Times New Roman" panose="02020603050405020304" pitchFamily="18" charset="0"/>
                <a:cs typeface="Times New Roman" panose="02020603050405020304" pitchFamily="18" charset="0"/>
              </a:rPr>
              <a:t>c</a:t>
            </a:r>
            <a:r>
              <a:rPr lang="en-US" sz="2400" baseline="-25000" dirty="0">
                <a:solidFill>
                  <a:schemeClr val="accent3">
                    <a:lumMod val="40000"/>
                    <a:lumOff val="60000"/>
                  </a:schemeClr>
                </a:solidFill>
                <a:latin typeface="Times New Roman" panose="02020603050405020304" pitchFamily="18" charset="0"/>
                <a:cs typeface="Times New Roman" panose="02020603050405020304" pitchFamily="18" charset="0"/>
              </a:rPr>
              <a:t>)</a:t>
            </a:r>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1313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117" y="1804087"/>
            <a:ext cx="10515600" cy="1594021"/>
          </a:xfrm>
        </p:spPr>
        <p:txBody>
          <a:bodyPr/>
          <a:lstStyle/>
          <a:p>
            <a:pPr algn="ctr"/>
            <a:r>
              <a:rPr lang="en-US" dirty="0"/>
              <a:t> </a:t>
            </a:r>
            <a:r>
              <a:rPr lang="en-US" b="1" dirty="0">
                <a:latin typeface="Times New Roman" panose="02020603050405020304" pitchFamily="18" charset="0"/>
                <a:cs typeface="Times New Roman" panose="02020603050405020304" pitchFamily="18" charset="0"/>
              </a:rPr>
              <a:t>Fr=f r</a:t>
            </a:r>
            <a:r>
              <a:rPr lang="en-US" b="1" baseline="-25000"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 r</a:t>
            </a:r>
            <a:r>
              <a:rPr lang="en-US" b="1" baseline="-25000" dirty="0">
                <a:latin typeface="Times New Roman" panose="02020603050405020304" pitchFamily="18" charset="0"/>
                <a:cs typeface="Times New Roman" panose="02020603050405020304" pitchFamily="18" charset="0"/>
              </a:rPr>
              <a:t>w  </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r</a:t>
            </a:r>
            <a:r>
              <a:rPr lang="en-US" b="1" baseline="-25000" dirty="0" err="1">
                <a:latin typeface="Times New Roman" panose="02020603050405020304" pitchFamily="18" charset="0"/>
                <a:cs typeface="Times New Roman" panose="02020603050405020304" pitchFamily="18" charset="0"/>
              </a:rPr>
              <a:t>b</a:t>
            </a:r>
            <a:r>
              <a:rPr lang="en-US" b="1" dirty="0">
                <a:latin typeface="Times New Roman" panose="02020603050405020304" pitchFamily="18" charset="0"/>
                <a:cs typeface="Times New Roman" panose="02020603050405020304" pitchFamily="18" charset="0"/>
              </a:rPr>
              <a:t> r</a:t>
            </a:r>
            <a:r>
              <a:rPr lang="en-US" b="1" baseline="-25000" dirty="0">
                <a:latin typeface="Times New Roman" panose="02020603050405020304" pitchFamily="18" charset="0"/>
                <a:cs typeface="Times New Roman" panose="02020603050405020304" pitchFamily="18" charset="0"/>
              </a:rPr>
              <a:t>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2231" y="3546389"/>
            <a:ext cx="8946541" cy="1453978"/>
          </a:xfrm>
        </p:spPr>
        <p:txBody>
          <a:bodyPr>
            <a:noAutofit/>
          </a:bodyPr>
          <a:lstStyle/>
          <a:p>
            <a:pPr>
              <a:buFont typeface="Wingdings" panose="05000000000000000000" pitchFamily="2" charset="2"/>
              <a:buChar char="Ø"/>
            </a:pPr>
            <a:r>
              <a:rPr lang="en-US" sz="2400" dirty="0" smtClean="0">
                <a:solidFill>
                  <a:schemeClr val="accent3">
                    <a:lumMod val="40000"/>
                    <a:lumOff val="60000"/>
                  </a:schemeClr>
                </a:solidFill>
                <a:latin typeface="Times New Roman" panose="02020603050405020304" pitchFamily="18" charset="0"/>
                <a:cs typeface="Times New Roman" panose="02020603050405020304" pitchFamily="18" charset="0"/>
              </a:rPr>
              <a:t>This shows us that in order to decrease the force by the rider, we must decrease the friction force, the radius of the crank sprocket, or the radius of the wheel, or we must increase the radius of the freewheel sprocket or the length of the crank arm.</a:t>
            </a:r>
          </a:p>
          <a:p>
            <a:pPr marL="0" indent="0">
              <a:buNone/>
            </a:pPr>
            <a:endParaRPr lang="en-US" sz="2400" dirty="0">
              <a:solidFill>
                <a:schemeClr val="accent3">
                  <a:lumMod val="40000"/>
                  <a:lumOff val="60000"/>
                </a:schemeClr>
              </a:solidFill>
            </a:endParaRPr>
          </a:p>
        </p:txBody>
      </p:sp>
    </p:spTree>
    <p:extLst>
      <p:ext uri="{BB962C8B-B14F-4D97-AF65-F5344CB8AC3E}">
        <p14:creationId xmlns:p14="http://schemas.microsoft.com/office/powerpoint/2010/main" val="40964892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52" y="888641"/>
            <a:ext cx="5748524" cy="463474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222" y="888641"/>
            <a:ext cx="5748523" cy="463474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9" name="TextBox 8"/>
          <p:cNvSpPr txBox="1"/>
          <p:nvPr/>
        </p:nvSpPr>
        <p:spPr>
          <a:xfrm>
            <a:off x="3452330" y="5655213"/>
            <a:ext cx="6606069"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Moving Motion (Forward and backward)</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5698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296</TotalTime>
  <Words>608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Ion</vt:lpstr>
      <vt:lpstr>SKYLINE INSTITUTE OF ENGINEERING &amp; TECHNOLOGY GREATER NOIDA   PROJECT ON PADDLE LESS TRICYCLE  </vt:lpstr>
      <vt:lpstr>Aim </vt:lpstr>
      <vt:lpstr>Objective</vt:lpstr>
      <vt:lpstr>Introduction</vt:lpstr>
      <vt:lpstr>Design objective </vt:lpstr>
      <vt:lpstr>Components</vt:lpstr>
      <vt:lpstr>Calculations</vt:lpstr>
      <vt:lpstr> Fr=f ra rw   / rb rc</vt:lpstr>
      <vt:lpstr>PowerPoint Presentation</vt:lpstr>
      <vt:lpstr>PowerPoint Presentation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Paddle less Rickshaw</dc:title>
  <dc:creator>Mayank Rai</dc:creator>
  <cp:lastModifiedBy>Mohd Monish</cp:lastModifiedBy>
  <cp:revision>33</cp:revision>
  <dcterms:created xsi:type="dcterms:W3CDTF">2017-02-28T17:35:44Z</dcterms:created>
  <dcterms:modified xsi:type="dcterms:W3CDTF">2017-03-01T09:02:32Z</dcterms:modified>
</cp:coreProperties>
</file>