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4"/>
  </p:notesMasterIdLst>
  <p:handoutMasterIdLst>
    <p:handoutMasterId r:id="rId25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0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27AB59-D965-4184-9826-533BA3C69AB3}">
          <p14:sldIdLst>
            <p14:sldId id="338"/>
            <p14:sldId id="327"/>
          </p14:sldIdLst>
        </p14:section>
        <p14:section name="Untitled Section" id="{295C8386-A24D-4B12-AFA3-F1071549928B}">
          <p14:sldIdLst>
            <p14:sldId id="315"/>
            <p14:sldId id="329"/>
            <p14:sldId id="30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5359" autoAdjust="0"/>
  </p:normalViewPr>
  <p:slideViewPr>
    <p:cSldViewPr snapToGrid="0">
      <p:cViewPr varScale="1">
        <p:scale>
          <a:sx n="70" d="100"/>
          <a:sy n="70" d="100"/>
        </p:scale>
        <p:origin x="1070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9240" y="2998251"/>
            <a:ext cx="6044545" cy="861497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tx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– </a:t>
            </a:r>
            <a:r>
              <a:rPr lang="en-US" sz="2400" b="0" dirty="0">
                <a:solidFill>
                  <a:schemeClr val="accent2">
                    <a:lumMod val="50000"/>
                  </a:schemeClr>
                </a:solidFill>
              </a:rPr>
              <a:t>Mohd Nadeem Ali Ansari</a:t>
            </a:r>
            <a:endParaRPr lang="en-IN" sz="24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16" y="1435579"/>
            <a:ext cx="6044546" cy="112080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           </a:t>
            </a:r>
            <a:r>
              <a:rPr lang="en-GB" sz="3200" b="1" dirty="0"/>
              <a:t>Project Title </a:t>
            </a:r>
            <a:r>
              <a:rPr lang="en-GB" sz="3200" dirty="0"/>
              <a:t>–</a:t>
            </a:r>
            <a:br>
              <a:rPr lang="en-GB" sz="3200" dirty="0"/>
            </a:b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Airbnb Hotel Booking Analysis</a:t>
            </a:r>
            <a:br>
              <a:rPr lang="en-IN" sz="1200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4889241" y="2922799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CBC11-8892-3B75-26E4-C2BE23AFF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5329DB-BA7C-39C1-5DED-A1C9D97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60465"/>
            <a:ext cx="3419987" cy="731757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- 5</a:t>
            </a:r>
            <a:endParaRPr lang="en-IN" dirty="0"/>
          </a:p>
        </p:txBody>
      </p:sp>
      <p:pic>
        <p:nvPicPr>
          <p:cNvPr id="6" name="Picture 5" descr="A graph with lines in the center">
            <a:extLst>
              <a:ext uri="{FF2B5EF4-FFF2-40B4-BE49-F238E27FC236}">
                <a16:creationId xmlns:a16="http://schemas.microsoft.com/office/drawing/2014/main" id="{045C2C30-813F-EBD7-31E6-93D4D13C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992222"/>
            <a:ext cx="8493432" cy="51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5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4806F0-3123-82AA-4511-0A9D81694A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87CAC9-71B4-9CFA-C7AD-46B60443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54607"/>
            <a:ext cx="3262671" cy="728619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- 6</a:t>
            </a:r>
            <a:endParaRPr lang="en-IN" dirty="0"/>
          </a:p>
        </p:txBody>
      </p:sp>
      <p:pic>
        <p:nvPicPr>
          <p:cNvPr id="6" name="Picture 5" descr="A screen shot of a graph">
            <a:extLst>
              <a:ext uri="{FF2B5EF4-FFF2-40B4-BE49-F238E27FC236}">
                <a16:creationId xmlns:a16="http://schemas.microsoft.com/office/drawing/2014/main" id="{B4BF587E-8B1E-6FE3-C9B3-15908C3A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59" y="983226"/>
            <a:ext cx="4227666" cy="5415007"/>
          </a:xfrm>
          <a:prstGeom prst="rect">
            <a:avLst/>
          </a:prstGeom>
        </p:spPr>
      </p:pic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E12C447D-92B0-D228-8990-182B04EA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25" y="983226"/>
            <a:ext cx="4602145" cy="541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5303E2-B334-5763-A901-B2C9956193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29AF18-A72D-75E1-14C8-525EAD92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55484"/>
            <a:ext cx="3321665" cy="669626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- 7</a:t>
            </a:r>
            <a:endParaRPr lang="en-IN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184F3D8-4B7E-59BE-52C6-E3949153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825110"/>
            <a:ext cx="8569661" cy="55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FDAF9C-373A-5156-7F31-AB9E4AFE81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768A7D-A1FE-667B-5953-61D3A547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95613"/>
            <a:ext cx="3380658" cy="659793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- 8</a:t>
            </a:r>
            <a:endParaRPr lang="en-IN" dirty="0"/>
          </a:p>
        </p:txBody>
      </p:sp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103FCD9B-909B-06A6-60D1-843B3ED8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0" y="934065"/>
            <a:ext cx="8716911" cy="55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5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E022F3-96D0-B899-8A9C-BF3657086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08593A-EF9E-E538-D7B9-AA1ADECB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66117"/>
            <a:ext cx="3311832" cy="68929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- 9</a:t>
            </a:r>
            <a:endParaRPr lang="en-IN" dirty="0"/>
          </a:p>
        </p:txBody>
      </p:sp>
      <p:pic>
        <p:nvPicPr>
          <p:cNvPr id="6" name="Picture 5" descr="A screen shot of a graph">
            <a:extLst>
              <a:ext uri="{FF2B5EF4-FFF2-40B4-BE49-F238E27FC236}">
                <a16:creationId xmlns:a16="http://schemas.microsoft.com/office/drawing/2014/main" id="{A128D6D5-CA31-9C99-6FF0-461122E7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86" y="855407"/>
            <a:ext cx="8744095" cy="55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1DD2-0563-6E27-F90A-71A98707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156239"/>
            <a:ext cx="8468459" cy="660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Getting started with Basics of Python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1C749E-E678-F5FB-6F42-F854DCF5E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86" y="805544"/>
            <a:ext cx="8596668" cy="52358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67E4-A483-0D70-3DE6-09B39E26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6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9FF6-2468-7948-C6E2-EF3A0FDE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3949095" cy="76904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31F07C-79C6-EBCA-F8D0-58196B659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960" y="925286"/>
            <a:ext cx="8563526" cy="51160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55B12-A5FA-E98B-6253-EC46AF73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6B3D-EDD4-BE19-B657-E9C1D2DE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34" y="304800"/>
            <a:ext cx="6224209" cy="919389"/>
          </a:xfrm>
        </p:spPr>
        <p:txBody>
          <a:bodyPr>
            <a:normAutofit fontScale="90000"/>
          </a:bodyPr>
          <a:lstStyle/>
          <a:p>
            <a:r>
              <a:rPr lang="en-IN" dirty="0"/>
              <a:t>Airbnb Hotel Booking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8C03E-9B0F-40D3-4450-7989A5E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175BF-7226-E7A0-C9AB-92F129BAE8F7}"/>
              </a:ext>
            </a:extLst>
          </p:cNvPr>
          <p:cNvSpPr txBox="1"/>
          <p:nvPr/>
        </p:nvSpPr>
        <p:spPr>
          <a:xfrm>
            <a:off x="1253691" y="1349829"/>
            <a:ext cx="778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Mohd Nadeem Ali Ansari </a:t>
            </a:r>
          </a:p>
          <a:p>
            <a:r>
              <a:rPr lang="en-IN" sz="2400" dirty="0"/>
              <a:t>Internship ID:INTERNSHIP_17546440516895be537820f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19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5608-27E1-5D07-1FA3-66F7DE04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486"/>
            <a:ext cx="3448352" cy="69668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Repository Link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B7864-1BA5-7C1E-4CBD-C8C76404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BEC5E-6EF3-F8A6-3991-2302B3F247EE}"/>
              </a:ext>
            </a:extLst>
          </p:cNvPr>
          <p:cNvSpPr txBox="1"/>
          <p:nvPr/>
        </p:nvSpPr>
        <p:spPr>
          <a:xfrm>
            <a:off x="709406" y="936171"/>
            <a:ext cx="835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https://github.com/mohdnadeemaliansari/Airbnb-Hotel-Booking-Analysis.git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80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2988" y="2102230"/>
            <a:ext cx="6847218" cy="3607987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With the rapid expansion of the </a:t>
            </a:r>
            <a:r>
              <a:rPr lang="en-US" sz="2800" b="1" dirty="0"/>
              <a:t>sharing economy</a:t>
            </a:r>
            <a:r>
              <a:rPr lang="en-US" sz="2800" dirty="0"/>
              <a:t>, platforms like </a:t>
            </a:r>
            <a:r>
              <a:rPr lang="en-US" sz="2800" b="1" dirty="0"/>
              <a:t>Airbnb</a:t>
            </a:r>
            <a:r>
              <a:rPr lang="en-US" sz="2800" dirty="0"/>
              <a:t> have transformed how travelers find accommodation.</a:t>
            </a:r>
            <a:br>
              <a:rPr lang="en-US" sz="2800" dirty="0"/>
            </a:br>
            <a:r>
              <a:rPr lang="en-US" sz="2800" dirty="0"/>
              <a:t>However, due to the </a:t>
            </a:r>
            <a:r>
              <a:rPr lang="en-US" sz="2800" b="1" dirty="0"/>
              <a:t>vast amount of data</a:t>
            </a:r>
            <a:r>
              <a:rPr lang="en-US" sz="2800" dirty="0"/>
              <a:t> available and </a:t>
            </a:r>
            <a:r>
              <a:rPr lang="en-US" sz="2800" b="1" dirty="0"/>
              <a:t>dynamic market conditions</a:t>
            </a:r>
            <a:r>
              <a:rPr lang="en-US" sz="2800" dirty="0"/>
              <a:t>, it becomes challenging for stakeholders to understand:</a:t>
            </a:r>
          </a:p>
          <a:p>
            <a:r>
              <a:rPr lang="en-US" sz="2800" dirty="0"/>
              <a:t>What drives </a:t>
            </a:r>
            <a:r>
              <a:rPr lang="en-US" sz="2800" b="1" dirty="0"/>
              <a:t>listing prices and popularity</a:t>
            </a:r>
            <a:r>
              <a:rPr lang="en-US" sz="2800" dirty="0"/>
              <a:t>,</a:t>
            </a:r>
          </a:p>
          <a:p>
            <a:r>
              <a:rPr lang="en-US" sz="2800" dirty="0"/>
              <a:t>How </a:t>
            </a:r>
            <a:r>
              <a:rPr lang="en-US" sz="2800" b="1" dirty="0"/>
              <a:t>location and room type</a:t>
            </a:r>
            <a:r>
              <a:rPr lang="en-US" sz="2800" dirty="0"/>
              <a:t> affect performance, and</a:t>
            </a:r>
          </a:p>
          <a:p>
            <a:r>
              <a:rPr lang="en-US" sz="2800" dirty="0"/>
              <a:t>Which </a:t>
            </a:r>
            <a:r>
              <a:rPr lang="en-US" sz="2800" b="1" dirty="0"/>
              <a:t>factors influence guest satisfaction</a:t>
            </a:r>
            <a:r>
              <a:rPr lang="en-US" sz="2800" dirty="0"/>
              <a:t> the most.</a:t>
            </a:r>
          </a:p>
          <a:p>
            <a:r>
              <a:rPr lang="en-US" sz="2800" dirty="0"/>
              <a:t>This project addresses these challenges by performing an </a:t>
            </a:r>
            <a:r>
              <a:rPr lang="en-US" sz="2800" b="1" dirty="0"/>
              <a:t>in-depth data analysis</a:t>
            </a:r>
            <a:r>
              <a:rPr lang="en-US" sz="2800" dirty="0"/>
              <a:t> on the </a:t>
            </a:r>
            <a:r>
              <a:rPr lang="en-US" sz="2800" b="1" dirty="0"/>
              <a:t>New York City Airbnb dataset</a:t>
            </a:r>
            <a:r>
              <a:rPr lang="en-US" sz="2800" dirty="0"/>
              <a:t> to uncover hidden patterns, trends, and actionable insights.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59" y="151447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293D2-F40A-2E6D-6A79-4C57288743E6}"/>
              </a:ext>
            </a:extLst>
          </p:cNvPr>
          <p:cNvSpPr txBox="1"/>
          <p:nvPr/>
        </p:nvSpPr>
        <p:spPr>
          <a:xfrm>
            <a:off x="467358" y="1111460"/>
            <a:ext cx="90685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project leverages </a:t>
            </a:r>
            <a:r>
              <a:rPr lang="en-US" b="1" dirty="0"/>
              <a:t>data analytics and visualization</a:t>
            </a:r>
            <a:r>
              <a:rPr lang="en-US" dirty="0"/>
              <a:t> to explore the Airbnb marketplace from multiple perspectives.</a:t>
            </a:r>
            <a:br>
              <a:rPr lang="en-US" dirty="0"/>
            </a:br>
            <a:r>
              <a:rPr lang="en-US" dirty="0"/>
              <a:t>The workflow includes: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 &amp; Cleaning: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Import and inspect Airbnb Open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Handle missing values, duplicates, and incorrect data types.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Exploratory Data Analysis (EDA):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Study property types, pricing distributions, host listings, and availability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graphs and heatmaps to visualize market behavior.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Insight Generation: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top hosts, most expensive neighborhoods, and review-based patterns.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Examine correlations between </a:t>
            </a:r>
            <a:r>
              <a:rPr lang="en-US" b="1" dirty="0"/>
              <a:t>price</a:t>
            </a:r>
            <a:r>
              <a:rPr lang="en-US" dirty="0"/>
              <a:t>, </a:t>
            </a:r>
            <a:r>
              <a:rPr lang="en-US" b="1" dirty="0"/>
              <a:t>location</a:t>
            </a:r>
            <a:r>
              <a:rPr lang="en-US" dirty="0"/>
              <a:t>, and </a:t>
            </a:r>
            <a:r>
              <a:rPr lang="en-US" b="1" dirty="0"/>
              <a:t>reviews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Visualization &amp; Interpretation: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Generate visual summaries (bar charts, scatterplots, histograms, heatmaps).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Present findings in a way accessible to both technical and non-technical audiences.</a:t>
            </a:r>
          </a:p>
          <a:p>
            <a:pPr>
              <a:buNone/>
            </a:pPr>
            <a:r>
              <a:rPr lang="en-US" b="1" dirty="0"/>
              <a:t>Goal:</a:t>
            </a:r>
            <a:r>
              <a:rPr lang="en-US" dirty="0"/>
              <a:t> Empower users with a clear understanding of Airbnb’s NYC ecosystem and support smarter pricing, investment, and booking decisions.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711603-AD70-28FF-29C2-76708A34B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78803"/>
              </p:ext>
            </p:extLst>
          </p:nvPr>
        </p:nvGraphicFramePr>
        <p:xfrm>
          <a:off x="620008" y="1099090"/>
          <a:ext cx="7904482" cy="3680968"/>
        </p:xfrm>
        <a:graphic>
          <a:graphicData uri="http://schemas.openxmlformats.org/drawingml/2006/table">
            <a:tbl>
              <a:tblPr/>
              <a:tblGrid>
                <a:gridCol w="3952241">
                  <a:extLst>
                    <a:ext uri="{9D8B030D-6E8A-4147-A177-3AD203B41FA5}">
                      <a16:colId xmlns:a16="http://schemas.microsoft.com/office/drawing/2014/main" val="1484925828"/>
                    </a:ext>
                  </a:extLst>
                </a:gridCol>
                <a:gridCol w="3952241">
                  <a:extLst>
                    <a:ext uri="{9D8B030D-6E8A-4147-A177-3AD203B41FA5}">
                      <a16:colId xmlns:a16="http://schemas.microsoft.com/office/drawing/2014/main" val="2912469702"/>
                    </a:ext>
                  </a:extLst>
                </a:gridCol>
              </a:tblGrid>
              <a:tr h="112064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125692"/>
                  </a:ext>
                </a:extLst>
              </a:tr>
              <a:tr h="4116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Hosts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Identify competitive pricing and improve property visibility.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103020"/>
                  </a:ext>
                </a:extLst>
              </a:tr>
              <a:tr h="4116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Guests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Find high-rated, affordable, and well-located listings.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36736"/>
                  </a:ext>
                </a:extLst>
              </a:tr>
              <a:tr h="4116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Investors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Discover profitable regions and property types for investment.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348664"/>
                  </a:ext>
                </a:extLst>
              </a:tr>
              <a:tr h="4116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Tourism Analysts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Understand market distribution and </a:t>
                      </a:r>
                      <a:r>
                        <a:rPr lang="en-IN" dirty="0" err="1"/>
                        <a:t>traveler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behavior</a:t>
                      </a:r>
                      <a:r>
                        <a:rPr lang="en-IN" dirty="0"/>
                        <a:t> patterns.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924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B20B4B-7C9D-D1BA-6919-E28DADC1E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17953"/>
              </p:ext>
            </p:extLst>
          </p:nvPr>
        </p:nvGraphicFramePr>
        <p:xfrm>
          <a:off x="677863" y="3918426"/>
          <a:ext cx="8596312" cy="365760"/>
        </p:xfrm>
        <a:graphic>
          <a:graphicData uri="http://schemas.openxmlformats.org/drawingml/2006/table">
            <a:tbl>
              <a:tblPr/>
              <a:tblGrid>
                <a:gridCol w="8596312">
                  <a:extLst>
                    <a:ext uri="{9D8B030D-6E8A-4147-A177-3AD203B41FA5}">
                      <a16:colId xmlns:a16="http://schemas.microsoft.com/office/drawing/2014/main" val="442392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10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67492" y="1438676"/>
            <a:ext cx="6224786" cy="4762967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Languages &amp; Tools:</a:t>
            </a:r>
          </a:p>
          <a:p>
            <a:r>
              <a:rPr lang="en-IN" b="1" dirty="0"/>
              <a:t>        Python</a:t>
            </a:r>
            <a:endParaRPr lang="en-IN" dirty="0"/>
          </a:p>
          <a:p>
            <a:r>
              <a:rPr lang="en-IN" b="1" dirty="0"/>
              <a:t>        </a:t>
            </a:r>
            <a:r>
              <a:rPr lang="en-IN" b="1" dirty="0" err="1"/>
              <a:t>Jupyter</a:t>
            </a:r>
            <a:r>
              <a:rPr lang="en-IN" b="1" dirty="0"/>
              <a:t> Notebook</a:t>
            </a:r>
            <a:endParaRPr lang="en-IN" dirty="0"/>
          </a:p>
          <a:p>
            <a:r>
              <a:rPr lang="en-IN" b="1" dirty="0"/>
              <a:t>Libraries &amp; Frameworks:</a:t>
            </a:r>
            <a:endParaRPr lang="en-IN" dirty="0"/>
          </a:p>
          <a:p>
            <a:r>
              <a:rPr lang="en-IN" dirty="0"/>
              <a:t>        pandas, NumPy → Data Cleaning &amp; Transformation</a:t>
            </a:r>
          </a:p>
          <a:p>
            <a:r>
              <a:rPr lang="en-IN" dirty="0"/>
              <a:t>        matplotlib, seaborn → Visualization</a:t>
            </a:r>
          </a:p>
          <a:p>
            <a:r>
              <a:rPr lang="en-IN" dirty="0"/>
              <a:t>        SciPy → Statistical Analysis</a:t>
            </a:r>
          </a:p>
          <a:p>
            <a:r>
              <a:rPr lang="en-IN" dirty="0"/>
              <a:t>        warnings, datetime → Utility Enhancements</a:t>
            </a:r>
          </a:p>
          <a:p>
            <a:r>
              <a:rPr lang="en-IN" b="1" dirty="0"/>
              <a:t>Dataset:</a:t>
            </a:r>
            <a:br>
              <a:rPr lang="en-IN" dirty="0"/>
            </a:br>
            <a:r>
              <a:rPr lang="en-IN" dirty="0"/>
              <a:t>        Airbnb Open Data (New York City)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3231025" cy="781029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-1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1877548"/>
            <a:ext cx="4275138" cy="4794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B49B8E2-FB3F-E7C0-5BB5-BBEEE64B2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151618"/>
            <a:ext cx="8468043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AADA2E-A619-B877-08C8-50B8118719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A9C6DA-F183-265D-7289-CD0DF16D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89392"/>
            <a:ext cx="3366851" cy="716883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RESULTS</a:t>
            </a:r>
            <a:r>
              <a:rPr lang="en-GB" dirty="0"/>
              <a:t> - 2</a:t>
            </a:r>
            <a:endParaRPr lang="en-IN" dirty="0"/>
          </a:p>
        </p:txBody>
      </p:sp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C1189CF7-FD79-C98C-2876-38144AE6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906275"/>
            <a:ext cx="8608291" cy="57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3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9BD0AB-A06E-11C2-6E44-A14A6817C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762630-5D45-B2B2-B366-9ACECED6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0193"/>
            <a:ext cx="3250119" cy="644208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- 3</a:t>
            </a:r>
            <a:endParaRPr lang="en-IN" dirty="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C720CB98-0B85-F2CF-7503-4760FC43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5" y="914401"/>
            <a:ext cx="8726654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D79EF-2F9B-443F-811E-A7D362132D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7907A-59AD-BB6A-5AED-028588F6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63188"/>
            <a:ext cx="3279302" cy="780396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- 4</a:t>
            </a:r>
            <a:endParaRPr lang="en-IN" dirty="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935764B9-7572-167B-1451-9970B45E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943585"/>
            <a:ext cx="4275137" cy="5318068"/>
          </a:xfrm>
          <a:prstGeom prst="rect">
            <a:avLst/>
          </a:prstGeom>
        </p:spPr>
      </p:pic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8117A6A-3834-ED53-C7A0-53F7B23B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38" y="943584"/>
            <a:ext cx="4317792" cy="53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9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443</Words>
  <Application>Microsoft Office PowerPoint</Application>
  <PresentationFormat>Widescreen</PresentationFormat>
  <Paragraphs>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           Project Title – Airbnb Hotel Booking Analysis </vt:lpstr>
      <vt:lpstr>PROBLEM  STATEMENT</vt:lpstr>
      <vt:lpstr>Project Description  </vt:lpstr>
      <vt:lpstr>WHO ARE THE END USERS?</vt:lpstr>
      <vt:lpstr>Technology Used</vt:lpstr>
      <vt:lpstr>RESULTS -1</vt:lpstr>
      <vt:lpstr>RESULTS - 2</vt:lpstr>
      <vt:lpstr>RESULTS - 3</vt:lpstr>
      <vt:lpstr>RESULTS - 4</vt:lpstr>
      <vt:lpstr>RESULTS - 5</vt:lpstr>
      <vt:lpstr>RESULTS - 6</vt:lpstr>
      <vt:lpstr>RESULTS - 7</vt:lpstr>
      <vt:lpstr>RESULTS - 8</vt:lpstr>
      <vt:lpstr>RESULTS - 9</vt:lpstr>
      <vt:lpstr>Getting started with Basics of Python</vt:lpstr>
      <vt:lpstr>Data Visualization</vt:lpstr>
      <vt:lpstr>Airbnb Hotel Booking Analysis</vt:lpstr>
      <vt:lpstr>Repository Link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Mohd Nadeem Ali Ansari</cp:lastModifiedBy>
  <cp:revision>76</cp:revision>
  <dcterms:created xsi:type="dcterms:W3CDTF">2021-07-11T13:13:15Z</dcterms:created>
  <dcterms:modified xsi:type="dcterms:W3CDTF">2025-10-06T21:59:23Z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