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56" r:id="rId2"/>
    <p:sldId id="258" r:id="rId3"/>
    <p:sldId id="259" r:id="rId4"/>
    <p:sldId id="257" r:id="rId5"/>
    <p:sldId id="261" r:id="rId6"/>
    <p:sldId id="262"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3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C5DF-BA82-BCB6-E93F-AEDE7A4CF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CD07E8-5F38-F3D5-E283-1DACD1D79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314EC1-BAFE-20B8-B785-B7E31D7093CA}"/>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5" name="Footer Placeholder 4">
            <a:extLst>
              <a:ext uri="{FF2B5EF4-FFF2-40B4-BE49-F238E27FC236}">
                <a16:creationId xmlns:a16="http://schemas.microsoft.com/office/drawing/2014/main" id="{42AFC7D1-68D5-D625-F176-92E45C502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A2376-FE98-5120-460E-94D10F7B84A8}"/>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255518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C038-38E5-E01B-1C23-EA16D04FED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F894C-E334-6139-9528-335C95FA6D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4F5A5-974C-8CF9-B7D4-FBCFDE6A7AC3}"/>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5" name="Footer Placeholder 4">
            <a:extLst>
              <a:ext uri="{FF2B5EF4-FFF2-40B4-BE49-F238E27FC236}">
                <a16:creationId xmlns:a16="http://schemas.microsoft.com/office/drawing/2014/main" id="{EEFEBE97-C364-8686-EF55-6BCCAD0FA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4A937-A753-513D-202C-CC442ADA1968}"/>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193436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0E2A1-0D4C-ACF0-4B4E-4AF7E2C8E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6CCD2-5370-CEED-AAE6-CF969C5848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0FC0D-3A5F-0268-0403-279004716D43}"/>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5" name="Footer Placeholder 4">
            <a:extLst>
              <a:ext uri="{FF2B5EF4-FFF2-40B4-BE49-F238E27FC236}">
                <a16:creationId xmlns:a16="http://schemas.microsoft.com/office/drawing/2014/main" id="{69C4AAF4-39E4-BB16-B119-A17EB2A5A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FD8A6-967B-EB00-DC3B-529C8C16C278}"/>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253240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80D2-7594-67F0-BD69-48EA1C97C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D7C22-6E41-9F7C-315E-40212F7D90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DB3D3-5509-FEDD-92C0-9849936AA215}"/>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5" name="Footer Placeholder 4">
            <a:extLst>
              <a:ext uri="{FF2B5EF4-FFF2-40B4-BE49-F238E27FC236}">
                <a16:creationId xmlns:a16="http://schemas.microsoft.com/office/drawing/2014/main" id="{493D9756-C388-5652-E720-51F8C3C7F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BA74D-A410-1275-9FDB-46E55370BC21}"/>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105673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2728-6D19-8F7C-AFC5-4BF6C85FE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01E0C-6A10-859E-08BA-6CB2B3A2F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7BA5C-DA10-EF15-EFFA-C10150AFA03E}"/>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5" name="Footer Placeholder 4">
            <a:extLst>
              <a:ext uri="{FF2B5EF4-FFF2-40B4-BE49-F238E27FC236}">
                <a16:creationId xmlns:a16="http://schemas.microsoft.com/office/drawing/2014/main" id="{D19C2600-1AFE-8D18-ACC7-40C87EC31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6D8F0-8243-E6EF-CAAE-9A9B5B06E8E9}"/>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385634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8906-D954-3EE3-9499-11FC1AE72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6496B7-77DE-E76B-6ABF-BE27881C3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26B6D-4B93-5D25-5774-11451EA15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B4C634-836B-449E-A334-5483B6E82570}"/>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6" name="Footer Placeholder 5">
            <a:extLst>
              <a:ext uri="{FF2B5EF4-FFF2-40B4-BE49-F238E27FC236}">
                <a16:creationId xmlns:a16="http://schemas.microsoft.com/office/drawing/2014/main" id="{D4735314-8BB0-053B-EAC8-35D43B6BB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F83285-DB35-D57A-C191-60F765C8626A}"/>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18604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1856-EF38-0717-1D1A-53B4D39F0A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8ED42C-FB4C-0622-1C97-3130A5577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699A98-0F4D-4B1F-6EF7-87D07CD11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BC5263-E762-7516-B307-9B7D695ED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E7E3D-7CEB-141E-D448-BE4A9C786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B58B5D-0E52-042F-DF2F-73C4E8D03C8D}"/>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8" name="Footer Placeholder 7">
            <a:extLst>
              <a:ext uri="{FF2B5EF4-FFF2-40B4-BE49-F238E27FC236}">
                <a16:creationId xmlns:a16="http://schemas.microsoft.com/office/drawing/2014/main" id="{8FE00615-05B3-56B1-F3D4-363D3CAD4B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AAC4FE-ED7F-CB0E-72C7-093BE9FCC717}"/>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14277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45CD-CD31-B2FD-CCAD-D503903DF2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63CBB-D3C6-B0B9-FBD4-A7C93DC51CCE}"/>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4" name="Footer Placeholder 3">
            <a:extLst>
              <a:ext uri="{FF2B5EF4-FFF2-40B4-BE49-F238E27FC236}">
                <a16:creationId xmlns:a16="http://schemas.microsoft.com/office/drawing/2014/main" id="{66E79743-373C-9D4C-D6DA-7143C241D4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4103DE-17E9-2939-28AD-E574EF1B3B54}"/>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32751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788F-524F-EFEA-247E-8995D6B29F6C}"/>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3" name="Footer Placeholder 2">
            <a:extLst>
              <a:ext uri="{FF2B5EF4-FFF2-40B4-BE49-F238E27FC236}">
                <a16:creationId xmlns:a16="http://schemas.microsoft.com/office/drawing/2014/main" id="{5E322E59-7C07-F386-2964-2834B7FD81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61B0F7-657D-0D2A-4E72-ECB18927B593}"/>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38653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B035-DE9D-E5FE-6078-C2A35D1DE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81E710-00DE-98C0-B6AA-E631BF56DC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3793D0-E72F-3852-1CA3-2C451CF6F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FBC68-C624-EDDA-9B46-AE7834FDF0E6}"/>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6" name="Footer Placeholder 5">
            <a:extLst>
              <a:ext uri="{FF2B5EF4-FFF2-40B4-BE49-F238E27FC236}">
                <a16:creationId xmlns:a16="http://schemas.microsoft.com/office/drawing/2014/main" id="{374E12D7-D85A-6749-D144-381962432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2A70C-7813-6909-04A5-38A4230D9F80}"/>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101395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625D-3B8B-D9EB-5AC7-503BE8F6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93E8BF-E9B5-EE54-431B-FA5657843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DFCEA4-5E5F-EC93-05BD-C4D6A8ED3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85182-68F1-D8E2-AF51-E1DD3ACCC42F}"/>
              </a:ext>
            </a:extLst>
          </p:cNvPr>
          <p:cNvSpPr>
            <a:spLocks noGrp="1"/>
          </p:cNvSpPr>
          <p:nvPr>
            <p:ph type="dt" sz="half" idx="10"/>
          </p:nvPr>
        </p:nvSpPr>
        <p:spPr/>
        <p:txBody>
          <a:bodyPr/>
          <a:lstStyle/>
          <a:p>
            <a:fld id="{ABC2D681-AE0D-4480-B500-36266A7B6E72}" type="datetimeFigureOut">
              <a:rPr lang="en-IN" smtClean="0"/>
              <a:t>15-03-2024</a:t>
            </a:fld>
            <a:endParaRPr lang="en-IN"/>
          </a:p>
        </p:txBody>
      </p:sp>
      <p:sp>
        <p:nvSpPr>
          <p:cNvPr id="6" name="Footer Placeholder 5">
            <a:extLst>
              <a:ext uri="{FF2B5EF4-FFF2-40B4-BE49-F238E27FC236}">
                <a16:creationId xmlns:a16="http://schemas.microsoft.com/office/drawing/2014/main" id="{F7E3AA97-7588-C071-BE11-63ABF9BAC7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EDFBD6-551C-4E3C-7463-B112161547EB}"/>
              </a:ext>
            </a:extLst>
          </p:cNvPr>
          <p:cNvSpPr>
            <a:spLocks noGrp="1"/>
          </p:cNvSpPr>
          <p:nvPr>
            <p:ph type="sldNum" sz="quarter" idx="12"/>
          </p:nvPr>
        </p:nvSpPr>
        <p:spPr/>
        <p:txBody>
          <a:bodyPr/>
          <a:lstStyle/>
          <a:p>
            <a:fld id="{1CEEABAC-1572-44FA-8DAB-2135D5868E5B}" type="slidenum">
              <a:rPr lang="en-IN" smtClean="0"/>
              <a:t>‹#›</a:t>
            </a:fld>
            <a:endParaRPr lang="en-IN"/>
          </a:p>
        </p:txBody>
      </p:sp>
    </p:spTree>
    <p:extLst>
      <p:ext uri="{BB962C8B-B14F-4D97-AF65-F5344CB8AC3E}">
        <p14:creationId xmlns:p14="http://schemas.microsoft.com/office/powerpoint/2010/main" val="340045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3648D-B276-E390-E914-72056B6F4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AF6D1-F795-398D-98DF-211727801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19A1C-1351-B7F7-EC08-C9AEEE1B7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2D681-AE0D-4480-B500-36266A7B6E72}" type="datetimeFigureOut">
              <a:rPr lang="en-IN" smtClean="0"/>
              <a:t>15-03-2024</a:t>
            </a:fld>
            <a:endParaRPr lang="en-IN"/>
          </a:p>
        </p:txBody>
      </p:sp>
      <p:sp>
        <p:nvSpPr>
          <p:cNvPr id="5" name="Footer Placeholder 4">
            <a:extLst>
              <a:ext uri="{FF2B5EF4-FFF2-40B4-BE49-F238E27FC236}">
                <a16:creationId xmlns:a16="http://schemas.microsoft.com/office/drawing/2014/main" id="{B366AF19-D0C2-2A56-6C46-DB77D1DB0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91FDD-07A7-A33D-DB70-F47A054EA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ABAC-1572-44FA-8DAB-2135D5868E5B}" type="slidenum">
              <a:rPr lang="en-IN" smtClean="0"/>
              <a:t>‹#›</a:t>
            </a:fld>
            <a:endParaRPr lang="en-IN"/>
          </a:p>
        </p:txBody>
      </p:sp>
    </p:spTree>
    <p:extLst>
      <p:ext uri="{BB962C8B-B14F-4D97-AF65-F5344CB8AC3E}">
        <p14:creationId xmlns:p14="http://schemas.microsoft.com/office/powerpoint/2010/main" val="306739657"/>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0F77EB-2233-F5FA-2600-77783111C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472" y="0"/>
            <a:ext cx="14302238" cy="7112000"/>
          </a:xfrm>
          <a:prstGeom prst="rect">
            <a:avLst/>
          </a:prstGeom>
        </p:spPr>
      </p:pic>
      <p:sp>
        <p:nvSpPr>
          <p:cNvPr id="6" name="TextBox 5">
            <a:extLst>
              <a:ext uri="{FF2B5EF4-FFF2-40B4-BE49-F238E27FC236}">
                <a16:creationId xmlns:a16="http://schemas.microsoft.com/office/drawing/2014/main" id="{C637C9F4-C7BE-4DE0-D615-6F922BAB91D8}"/>
              </a:ext>
            </a:extLst>
          </p:cNvPr>
          <p:cNvSpPr txBox="1"/>
          <p:nvPr/>
        </p:nvSpPr>
        <p:spPr>
          <a:xfrm>
            <a:off x="-1653309" y="5943599"/>
            <a:ext cx="2253672" cy="523220"/>
          </a:xfrm>
          <a:prstGeom prst="rect">
            <a:avLst/>
          </a:prstGeom>
          <a:noFill/>
        </p:spPr>
        <p:txBody>
          <a:bodyPr wrap="square" rtlCol="0">
            <a:spAutoFit/>
          </a:bodyPr>
          <a:lstStyle/>
          <a:p>
            <a:r>
              <a:rPr lang="en-US" sz="2800" b="1" i="1" u="sng" dirty="0"/>
              <a:t>MOHD RAHIL</a:t>
            </a:r>
            <a:endParaRPr lang="en-IN" sz="2800" b="1" i="1" u="sng" dirty="0"/>
          </a:p>
        </p:txBody>
      </p:sp>
    </p:spTree>
    <p:extLst>
      <p:ext uri="{BB962C8B-B14F-4D97-AF65-F5344CB8AC3E}">
        <p14:creationId xmlns:p14="http://schemas.microsoft.com/office/powerpoint/2010/main" val="91741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66FB-1D50-7297-65F4-40A898982EF5}"/>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57BDA441-B1F1-E6AD-CE4F-914B0521438D}"/>
              </a:ext>
            </a:extLst>
          </p:cNvPr>
          <p:cNvSpPr>
            <a:spLocks noGrp="1"/>
          </p:cNvSpPr>
          <p:nvPr>
            <p:ph idx="1"/>
          </p:nvPr>
        </p:nvSpPr>
        <p:spPr/>
        <p:txBody>
          <a:bodyPr>
            <a:normAutofit/>
          </a:bodyPr>
          <a:lstStyle/>
          <a:p>
            <a:r>
              <a:rPr lang="en-US" dirty="0"/>
              <a:t> "</a:t>
            </a:r>
            <a:r>
              <a:rPr lang="en-US" dirty="0" err="1"/>
              <a:t>Atliq</a:t>
            </a:r>
            <a:r>
              <a:rPr lang="en-US" dirty="0"/>
              <a:t> Grands, a renowned name in luxury hospitality, has faced challenges in recent years, leading to a decline in market share and revenue. To counter this, the company is embracing the power of Business and Data Intelligence. This presentation outlines our strategic approach to harnessing insights from historical data to drive recovery and regain our competitive edge."</a:t>
            </a:r>
            <a:endParaRPr lang="en-IN" dirty="0"/>
          </a:p>
        </p:txBody>
      </p:sp>
    </p:spTree>
    <p:extLst>
      <p:ext uri="{BB962C8B-B14F-4D97-AF65-F5344CB8AC3E}">
        <p14:creationId xmlns:p14="http://schemas.microsoft.com/office/powerpoint/2010/main" val="101392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AE22-8AE3-4CA2-DB2C-DEA24CDB909E}"/>
              </a:ext>
            </a:extLst>
          </p:cNvPr>
          <p:cNvSpPr>
            <a:spLocks noGrp="1"/>
          </p:cNvSpPr>
          <p:nvPr>
            <p:ph type="title"/>
          </p:nvPr>
        </p:nvSpPr>
        <p:spPr/>
        <p:txBody>
          <a:bodyPr/>
          <a:lstStyle/>
          <a:p>
            <a:r>
              <a:rPr lang="en-US" b="1" dirty="0"/>
              <a:t>Project Details</a:t>
            </a:r>
            <a:endParaRPr lang="en-IN" b="1" dirty="0"/>
          </a:p>
        </p:txBody>
      </p:sp>
      <p:graphicFrame>
        <p:nvGraphicFramePr>
          <p:cNvPr id="4" name="Content Placeholder 3">
            <a:extLst>
              <a:ext uri="{FF2B5EF4-FFF2-40B4-BE49-F238E27FC236}">
                <a16:creationId xmlns:a16="http://schemas.microsoft.com/office/drawing/2014/main" id="{47532D7A-B0FC-BBC4-BEA3-010722B53E77}"/>
              </a:ext>
            </a:extLst>
          </p:cNvPr>
          <p:cNvGraphicFramePr>
            <a:graphicFrameLocks noGrp="1"/>
          </p:cNvGraphicFramePr>
          <p:nvPr>
            <p:ph idx="1"/>
            <p:extLst>
              <p:ext uri="{D42A27DB-BD31-4B8C-83A1-F6EECF244321}">
                <p14:modId xmlns:p14="http://schemas.microsoft.com/office/powerpoint/2010/main" val="1044689400"/>
              </p:ext>
            </p:extLst>
          </p:nvPr>
        </p:nvGraphicFramePr>
        <p:xfrm>
          <a:off x="838200" y="1825625"/>
          <a:ext cx="10515604" cy="3743900"/>
        </p:xfrm>
        <a:graphic>
          <a:graphicData uri="http://schemas.openxmlformats.org/drawingml/2006/table">
            <a:tbl>
              <a:tblPr firstRow="1" bandRow="1">
                <a:tableStyleId>{5C22544A-7EE6-4342-B048-85BDC9FD1C3A}</a:tableStyleId>
              </a:tblPr>
              <a:tblGrid>
                <a:gridCol w="5257802">
                  <a:extLst>
                    <a:ext uri="{9D8B030D-6E8A-4147-A177-3AD203B41FA5}">
                      <a16:colId xmlns:a16="http://schemas.microsoft.com/office/drawing/2014/main" val="2520432406"/>
                    </a:ext>
                  </a:extLst>
                </a:gridCol>
                <a:gridCol w="5257802">
                  <a:extLst>
                    <a:ext uri="{9D8B030D-6E8A-4147-A177-3AD203B41FA5}">
                      <a16:colId xmlns:a16="http://schemas.microsoft.com/office/drawing/2014/main" val="2954387356"/>
                    </a:ext>
                  </a:extLst>
                </a:gridCol>
              </a:tblGrid>
              <a:tr h="935975">
                <a:tc>
                  <a:txBody>
                    <a:bodyPr/>
                    <a:lstStyle/>
                    <a:p>
                      <a:r>
                        <a:rPr lang="en-US" b="0" dirty="0">
                          <a:solidFill>
                            <a:schemeClr val="tx1">
                              <a:lumMod val="95000"/>
                              <a:lumOff val="5000"/>
                            </a:schemeClr>
                          </a:solidFill>
                        </a:rPr>
                        <a:t>Project Title</a:t>
                      </a:r>
                      <a:endParaRPr lang="en-IN" b="0" dirty="0">
                        <a:solidFill>
                          <a:schemeClr val="tx1">
                            <a:lumMod val="95000"/>
                            <a:lumOff val="5000"/>
                          </a:schemeClr>
                        </a:solidFill>
                      </a:endParaRPr>
                    </a:p>
                  </a:txBody>
                  <a:tcPr marL="91442" marR="91442"/>
                </a:tc>
                <a:tc>
                  <a:txBody>
                    <a:bodyPr/>
                    <a:lstStyle/>
                    <a:p>
                      <a:r>
                        <a:rPr lang="en-US" dirty="0" err="1">
                          <a:solidFill>
                            <a:schemeClr val="tx1">
                              <a:lumMod val="95000"/>
                              <a:lumOff val="5000"/>
                            </a:schemeClr>
                          </a:solidFill>
                        </a:rPr>
                        <a:t>Atliq</a:t>
                      </a:r>
                      <a:r>
                        <a:rPr lang="en-US" dirty="0">
                          <a:solidFill>
                            <a:schemeClr val="tx1">
                              <a:lumMod val="95000"/>
                              <a:lumOff val="5000"/>
                            </a:schemeClr>
                          </a:solidFill>
                        </a:rPr>
                        <a:t> Hospitality Analysis</a:t>
                      </a:r>
                      <a:endParaRPr lang="en-IN" dirty="0">
                        <a:solidFill>
                          <a:schemeClr val="tx1">
                            <a:lumMod val="95000"/>
                            <a:lumOff val="5000"/>
                          </a:schemeClr>
                        </a:solidFill>
                      </a:endParaRPr>
                    </a:p>
                  </a:txBody>
                  <a:tcPr marL="91442" marR="91442"/>
                </a:tc>
                <a:extLst>
                  <a:ext uri="{0D108BD9-81ED-4DB2-BD59-A6C34878D82A}">
                    <a16:rowId xmlns:a16="http://schemas.microsoft.com/office/drawing/2014/main" val="3092649344"/>
                  </a:ext>
                </a:extLst>
              </a:tr>
              <a:tr h="935975">
                <a:tc>
                  <a:txBody>
                    <a:bodyPr/>
                    <a:lstStyle/>
                    <a:p>
                      <a:r>
                        <a:rPr lang="en-US" dirty="0"/>
                        <a:t>Technologies </a:t>
                      </a:r>
                      <a:endParaRPr lang="en-IN" dirty="0"/>
                    </a:p>
                  </a:txBody>
                  <a:tcPr marL="91442" marR="91442"/>
                </a:tc>
                <a:tc>
                  <a:txBody>
                    <a:bodyPr/>
                    <a:lstStyle/>
                    <a:p>
                      <a:r>
                        <a:rPr lang="en-US" dirty="0"/>
                        <a:t>Data Science</a:t>
                      </a:r>
                      <a:endParaRPr lang="en-IN" dirty="0"/>
                    </a:p>
                  </a:txBody>
                  <a:tcPr marL="91442" marR="91442"/>
                </a:tc>
                <a:extLst>
                  <a:ext uri="{0D108BD9-81ED-4DB2-BD59-A6C34878D82A}">
                    <a16:rowId xmlns:a16="http://schemas.microsoft.com/office/drawing/2014/main" val="2313043766"/>
                  </a:ext>
                </a:extLst>
              </a:tr>
              <a:tr h="935975">
                <a:tc>
                  <a:txBody>
                    <a:bodyPr/>
                    <a:lstStyle/>
                    <a:p>
                      <a:r>
                        <a:rPr lang="en-US" dirty="0"/>
                        <a:t>Domain</a:t>
                      </a:r>
                      <a:endParaRPr lang="en-IN" dirty="0"/>
                    </a:p>
                  </a:txBody>
                  <a:tcPr marL="91442" marR="91442"/>
                </a:tc>
                <a:tc>
                  <a:txBody>
                    <a:bodyPr/>
                    <a:lstStyle/>
                    <a:p>
                      <a:r>
                        <a:rPr lang="en-US" dirty="0"/>
                        <a:t>Travel and Tourism</a:t>
                      </a:r>
                      <a:endParaRPr lang="en-IN" dirty="0"/>
                    </a:p>
                  </a:txBody>
                  <a:tcPr marL="91442" marR="91442"/>
                </a:tc>
                <a:extLst>
                  <a:ext uri="{0D108BD9-81ED-4DB2-BD59-A6C34878D82A}">
                    <a16:rowId xmlns:a16="http://schemas.microsoft.com/office/drawing/2014/main" val="1396229383"/>
                  </a:ext>
                </a:extLst>
              </a:tr>
              <a:tr h="935975">
                <a:tc>
                  <a:txBody>
                    <a:bodyPr/>
                    <a:lstStyle/>
                    <a:p>
                      <a:r>
                        <a:rPr lang="en-US" dirty="0"/>
                        <a:t>Tool</a:t>
                      </a:r>
                      <a:endParaRPr lang="en-IN" dirty="0"/>
                    </a:p>
                  </a:txBody>
                  <a:tcPr marL="91442" marR="91442"/>
                </a:tc>
                <a:tc>
                  <a:txBody>
                    <a:bodyPr/>
                    <a:lstStyle/>
                    <a:p>
                      <a:r>
                        <a:rPr lang="en-US" dirty="0"/>
                        <a:t>Power BI</a:t>
                      </a:r>
                      <a:endParaRPr lang="en-IN" dirty="0"/>
                    </a:p>
                  </a:txBody>
                  <a:tcPr marL="91442" marR="91442"/>
                </a:tc>
                <a:extLst>
                  <a:ext uri="{0D108BD9-81ED-4DB2-BD59-A6C34878D82A}">
                    <a16:rowId xmlns:a16="http://schemas.microsoft.com/office/drawing/2014/main" val="2783029806"/>
                  </a:ext>
                </a:extLst>
              </a:tr>
            </a:tbl>
          </a:graphicData>
        </a:graphic>
      </p:graphicFrame>
    </p:spTree>
    <p:extLst>
      <p:ext uri="{BB962C8B-B14F-4D97-AF65-F5344CB8AC3E}">
        <p14:creationId xmlns:p14="http://schemas.microsoft.com/office/powerpoint/2010/main" val="23851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C20A-8C17-CBAE-B101-C812318F7E51}"/>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6D905C21-3ABF-1A67-8DC8-5024561BF90C}"/>
              </a:ext>
            </a:extLst>
          </p:cNvPr>
          <p:cNvSpPr>
            <a:spLocks noGrp="1"/>
          </p:cNvSpPr>
          <p:nvPr>
            <p:ph idx="1"/>
          </p:nvPr>
        </p:nvSpPr>
        <p:spPr/>
        <p:txBody>
          <a:bodyPr>
            <a:normAutofit/>
          </a:bodyPr>
          <a:lstStyle/>
          <a:p>
            <a:r>
              <a:rPr lang="en-US" dirty="0" err="1"/>
              <a:t>Atliq</a:t>
            </a:r>
            <a:r>
              <a:rPr lang="en-US" dirty="0"/>
              <a:t> Grands owns multiple five-star hotels across India. They have been in the hospitality industry for the past 20 years. Due to strategic moves from other competitors and ineffective decision-making in management, </a:t>
            </a:r>
            <a:r>
              <a:rPr lang="en-US" dirty="0" err="1"/>
              <a:t>Atliq</a:t>
            </a:r>
            <a:r>
              <a:rPr lang="en-US" dirty="0"/>
              <a:t> Grands are losing its market share and revenue in the luxury/business hotels category. As a strategic move, the managing director of </a:t>
            </a:r>
            <a:r>
              <a:rPr lang="en-US" dirty="0" err="1"/>
              <a:t>Atliq</a:t>
            </a:r>
            <a:r>
              <a:rPr lang="en-US" dirty="0"/>
              <a:t> Grands wanted to incorporate “Business and Data Intelligence” in order to regain their market share and revenue. However, they do not have an in-house data analytics team to provide them with these insights. Their revenue management team had decided to hire a 3rd party service provider to provide them with insights from their historical data.</a:t>
            </a:r>
            <a:endParaRPr lang="en-IN" dirty="0"/>
          </a:p>
        </p:txBody>
      </p:sp>
    </p:spTree>
    <p:extLst>
      <p:ext uri="{BB962C8B-B14F-4D97-AF65-F5344CB8AC3E}">
        <p14:creationId xmlns:p14="http://schemas.microsoft.com/office/powerpoint/2010/main" val="16396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6F81-D586-6377-BDAA-10C3B82A95A6}"/>
              </a:ext>
            </a:extLst>
          </p:cNvPr>
          <p:cNvSpPr>
            <a:spLocks noGrp="1"/>
          </p:cNvSpPr>
          <p:nvPr>
            <p:ph type="title"/>
          </p:nvPr>
        </p:nvSpPr>
        <p:spPr/>
        <p:txBody>
          <a:bodyPr/>
          <a:lstStyle/>
          <a:p>
            <a:r>
              <a:rPr lang="en-US" b="1" dirty="0"/>
              <a:t>Architecture</a:t>
            </a:r>
            <a:endParaRPr lang="en-IN" b="1" dirty="0"/>
          </a:p>
        </p:txBody>
      </p:sp>
      <p:pic>
        <p:nvPicPr>
          <p:cNvPr id="4" name="Content Placeholder 8">
            <a:extLst>
              <a:ext uri="{FF2B5EF4-FFF2-40B4-BE49-F238E27FC236}">
                <a16:creationId xmlns:a16="http://schemas.microsoft.com/office/drawing/2014/main" id="{C533B357-AA01-5E2B-514A-B2938AB46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283" y="2472318"/>
            <a:ext cx="8297433" cy="3057952"/>
          </a:xfrm>
        </p:spPr>
      </p:pic>
    </p:spTree>
    <p:extLst>
      <p:ext uri="{BB962C8B-B14F-4D97-AF65-F5344CB8AC3E}">
        <p14:creationId xmlns:p14="http://schemas.microsoft.com/office/powerpoint/2010/main" val="248762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8EB9-02D9-8A24-CF93-FAAFAAE48F9B}"/>
              </a:ext>
            </a:extLst>
          </p:cNvPr>
          <p:cNvSpPr>
            <a:spLocks noGrp="1"/>
          </p:cNvSpPr>
          <p:nvPr>
            <p:ph type="title"/>
          </p:nvPr>
        </p:nvSpPr>
        <p:spPr>
          <a:xfrm>
            <a:off x="40341" y="96184"/>
            <a:ext cx="4065494" cy="537883"/>
          </a:xfrm>
        </p:spPr>
        <p:txBody>
          <a:bodyPr>
            <a:normAutofit fontScale="90000"/>
          </a:bodyPr>
          <a:lstStyle/>
          <a:p>
            <a:r>
              <a:rPr lang="en-US" b="1" dirty="0"/>
              <a:t>My Dashboard</a:t>
            </a:r>
            <a:endParaRPr lang="en-IN" b="1" dirty="0"/>
          </a:p>
        </p:txBody>
      </p:sp>
      <p:sp>
        <p:nvSpPr>
          <p:cNvPr id="8" name="Content Placeholder 7">
            <a:extLst>
              <a:ext uri="{FF2B5EF4-FFF2-40B4-BE49-F238E27FC236}">
                <a16:creationId xmlns:a16="http://schemas.microsoft.com/office/drawing/2014/main" id="{1E78E3A9-1E0D-05DD-77D8-3705C25BE500}"/>
              </a:ext>
            </a:extLst>
          </p:cNvPr>
          <p:cNvSpPr>
            <a:spLocks noGrp="1"/>
          </p:cNvSpPr>
          <p:nvPr>
            <p:ph idx="1"/>
          </p:nvPr>
        </p:nvSpPr>
        <p:spPr>
          <a:xfrm>
            <a:off x="40341" y="1030941"/>
            <a:ext cx="3267635" cy="537882"/>
          </a:xfrm>
        </p:spPr>
        <p:txBody>
          <a:bodyPr>
            <a:normAutofit/>
          </a:bodyPr>
          <a:lstStyle/>
          <a:p>
            <a:r>
              <a:rPr lang="en-US" dirty="0"/>
              <a:t>Overview Analysis</a:t>
            </a:r>
            <a:endParaRPr lang="en-IN" dirty="0"/>
          </a:p>
        </p:txBody>
      </p:sp>
      <p:pic>
        <p:nvPicPr>
          <p:cNvPr id="9" name="Content Placeholder 4">
            <a:extLst>
              <a:ext uri="{FF2B5EF4-FFF2-40B4-BE49-F238E27FC236}">
                <a16:creationId xmlns:a16="http://schemas.microsoft.com/office/drawing/2014/main" id="{230C19B9-E2C4-136C-C668-79253305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 y="1640542"/>
            <a:ext cx="12008224" cy="5217458"/>
          </a:xfrm>
          <a:prstGeom prst="rect">
            <a:avLst/>
          </a:prstGeom>
        </p:spPr>
      </p:pic>
    </p:spTree>
    <p:extLst>
      <p:ext uri="{BB962C8B-B14F-4D97-AF65-F5344CB8AC3E}">
        <p14:creationId xmlns:p14="http://schemas.microsoft.com/office/powerpoint/2010/main" val="230630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55AB-713A-6B45-C352-56DBA5859268}"/>
              </a:ext>
            </a:extLst>
          </p:cNvPr>
          <p:cNvSpPr>
            <a:spLocks noGrp="1"/>
          </p:cNvSpPr>
          <p:nvPr>
            <p:ph type="title"/>
          </p:nvPr>
        </p:nvSpPr>
        <p:spPr>
          <a:xfrm>
            <a:off x="0" y="365125"/>
            <a:ext cx="11353800" cy="656851"/>
          </a:xfrm>
        </p:spPr>
        <p:txBody>
          <a:bodyPr>
            <a:normAutofit/>
          </a:bodyPr>
          <a:lstStyle/>
          <a:p>
            <a:r>
              <a:rPr lang="en-US" sz="3600" b="1" u="sng" dirty="0"/>
              <a:t>Monthly Analysis</a:t>
            </a:r>
            <a:endParaRPr lang="en-IN" sz="3600" b="1" u="sng" dirty="0"/>
          </a:p>
        </p:txBody>
      </p:sp>
      <p:pic>
        <p:nvPicPr>
          <p:cNvPr id="5" name="Content Placeholder 4">
            <a:extLst>
              <a:ext uri="{FF2B5EF4-FFF2-40B4-BE49-F238E27FC236}">
                <a16:creationId xmlns:a16="http://schemas.microsoft.com/office/drawing/2014/main" id="{C19AF5D6-EE51-BE73-7BB2-9B7B06865931}"/>
              </a:ext>
            </a:extLst>
          </p:cNvPr>
          <p:cNvPicPr>
            <a:picLocks noGrp="1" noChangeAspect="1"/>
          </p:cNvPicPr>
          <p:nvPr>
            <p:ph idx="1"/>
          </p:nvPr>
        </p:nvPicPr>
        <p:blipFill>
          <a:blip r:embed="rId2"/>
          <a:stretch>
            <a:fillRect/>
          </a:stretch>
        </p:blipFill>
        <p:spPr>
          <a:xfrm>
            <a:off x="268941" y="1326776"/>
            <a:ext cx="11923059" cy="5423648"/>
          </a:xfrm>
        </p:spPr>
      </p:pic>
    </p:spTree>
    <p:extLst>
      <p:ext uri="{BB962C8B-B14F-4D97-AF65-F5344CB8AC3E}">
        <p14:creationId xmlns:p14="http://schemas.microsoft.com/office/powerpoint/2010/main" val="422378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4E71-EF39-4977-990B-9781E59B1846}"/>
              </a:ext>
            </a:extLst>
          </p:cNvPr>
          <p:cNvSpPr>
            <a:spLocks noGrp="1"/>
          </p:cNvSpPr>
          <p:nvPr>
            <p:ph type="ctrTitle"/>
          </p:nvPr>
        </p:nvSpPr>
        <p:spPr/>
        <p:txBody>
          <a:bodyPr/>
          <a:lstStyle/>
          <a:p>
            <a:r>
              <a:rPr lang="en-US" b="1" dirty="0"/>
              <a:t>Thank You</a:t>
            </a:r>
            <a:endParaRPr lang="en-IN" b="1" dirty="0"/>
          </a:p>
        </p:txBody>
      </p:sp>
      <p:sp>
        <p:nvSpPr>
          <p:cNvPr id="3" name="Subtitle 2">
            <a:extLst>
              <a:ext uri="{FF2B5EF4-FFF2-40B4-BE49-F238E27FC236}">
                <a16:creationId xmlns:a16="http://schemas.microsoft.com/office/drawing/2014/main" id="{0FBB3936-6232-1754-473A-F59D8A3524B9}"/>
              </a:ext>
            </a:extLst>
          </p:cNvPr>
          <p:cNvSpPr>
            <a:spLocks noGrp="1"/>
          </p:cNvSpPr>
          <p:nvPr>
            <p:ph type="subTitle" idx="1"/>
          </p:nvPr>
        </p:nvSpPr>
        <p:spPr/>
        <p:txBody>
          <a:bodyPr/>
          <a:lstStyle/>
          <a:p>
            <a:r>
              <a:rPr lang="en-US" b="1" dirty="0"/>
              <a:t>MOHD RAHIL</a:t>
            </a:r>
            <a:endParaRPr lang="en-IN" b="1" dirty="0"/>
          </a:p>
        </p:txBody>
      </p:sp>
    </p:spTree>
    <p:extLst>
      <p:ext uri="{BB962C8B-B14F-4D97-AF65-F5344CB8AC3E}">
        <p14:creationId xmlns:p14="http://schemas.microsoft.com/office/powerpoint/2010/main" val="313023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222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INTRODUCTION</vt:lpstr>
      <vt:lpstr>Project Details</vt:lpstr>
      <vt:lpstr>Problem Statement</vt:lpstr>
      <vt:lpstr>Architecture</vt:lpstr>
      <vt:lpstr>My Dashboard</vt:lpstr>
      <vt:lpstr>Monthly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RAHIL</dc:creator>
  <cp:lastModifiedBy>MOHAMMAD RAHIL</cp:lastModifiedBy>
  <cp:revision>1</cp:revision>
  <dcterms:created xsi:type="dcterms:W3CDTF">2024-03-15T12:09:13Z</dcterms:created>
  <dcterms:modified xsi:type="dcterms:W3CDTF">2024-03-15T14:22:08Z</dcterms:modified>
</cp:coreProperties>
</file>