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D0027AB-11C6-4DFF-B4EF-2E679635265D}" type="datetimeFigureOut">
              <a:rPr lang="en-IN" smtClean="0"/>
              <a:t>13-03-2024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226359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0027AB-11C6-4DFF-B4EF-2E679635265D}"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285726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0027AB-11C6-4DFF-B4EF-2E679635265D}"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3625152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0027AB-11C6-4DFF-B4EF-2E679635265D}"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1010254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027AB-11C6-4DFF-B4EF-2E679635265D}"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2284991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0027AB-11C6-4DFF-B4EF-2E679635265D}"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1521084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0027AB-11C6-4DFF-B4EF-2E679635265D}" type="datetimeFigureOut">
              <a:rPr lang="en-IN" smtClean="0"/>
              <a:t>13-03-2024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1182069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D0027AB-11C6-4DFF-B4EF-2E679635265D}"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1257912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0027AB-11C6-4DFF-B4EF-2E679635265D}"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151825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027AB-11C6-4DFF-B4EF-2E679635265D}"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1029570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027AB-11C6-4DFF-B4EF-2E679635265D}"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408716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0027AB-11C6-4DFF-B4EF-2E679635265D}"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256520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0027AB-11C6-4DFF-B4EF-2E679635265D}"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42953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0027AB-11C6-4DFF-B4EF-2E679635265D}"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267261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027AB-11C6-4DFF-B4EF-2E679635265D}" type="datetimeFigureOut">
              <a:rPr lang="en-IN" smtClean="0"/>
              <a:t>13-03-2024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376663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0027AB-11C6-4DFF-B4EF-2E679635265D}"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180151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0027AB-11C6-4DFF-B4EF-2E679635265D}"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FAAE2E-8566-40CE-A07F-00DB24CA96A4}" type="slidenum">
              <a:rPr lang="en-IN" smtClean="0"/>
              <a:t>‹#›</a:t>
            </a:fld>
            <a:endParaRPr lang="en-IN"/>
          </a:p>
        </p:txBody>
      </p:sp>
    </p:spTree>
    <p:extLst>
      <p:ext uri="{BB962C8B-B14F-4D97-AF65-F5344CB8AC3E}">
        <p14:creationId xmlns:p14="http://schemas.microsoft.com/office/powerpoint/2010/main" val="275110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D0027AB-11C6-4DFF-B4EF-2E679635265D}" type="datetimeFigureOut">
              <a:rPr lang="en-IN" smtClean="0"/>
              <a:t>13-03-2024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FAAE2E-8566-40CE-A07F-00DB24CA96A4}" type="slidenum">
              <a:rPr lang="en-IN" smtClean="0"/>
              <a:t>‹#›</a:t>
            </a:fld>
            <a:endParaRPr lang="en-IN"/>
          </a:p>
        </p:txBody>
      </p:sp>
    </p:spTree>
    <p:extLst>
      <p:ext uri="{BB962C8B-B14F-4D97-AF65-F5344CB8AC3E}">
        <p14:creationId xmlns:p14="http://schemas.microsoft.com/office/powerpoint/2010/main" val="232779458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F60EE6-94C0-7D0B-8123-DDF310906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5888" cy="6858000"/>
          </a:xfrm>
          <a:prstGeom prst="rect">
            <a:avLst/>
          </a:prstGeom>
        </p:spPr>
      </p:pic>
      <p:sp>
        <p:nvSpPr>
          <p:cNvPr id="7" name="TextBox 6">
            <a:extLst>
              <a:ext uri="{FF2B5EF4-FFF2-40B4-BE49-F238E27FC236}">
                <a16:creationId xmlns:a16="http://schemas.microsoft.com/office/drawing/2014/main" id="{F034102D-5958-41A5-AC7E-38669BCAE5EA}"/>
              </a:ext>
            </a:extLst>
          </p:cNvPr>
          <p:cNvSpPr txBox="1"/>
          <p:nvPr/>
        </p:nvSpPr>
        <p:spPr>
          <a:xfrm>
            <a:off x="968187" y="4329954"/>
            <a:ext cx="5701553" cy="2062103"/>
          </a:xfrm>
          <a:prstGeom prst="rect">
            <a:avLst/>
          </a:prstGeom>
          <a:noFill/>
        </p:spPr>
        <p:txBody>
          <a:bodyPr wrap="square" rtlCol="0">
            <a:spAutoFit/>
          </a:bodyPr>
          <a:lstStyle/>
          <a:p>
            <a:r>
              <a:rPr lang="en-US" sz="3200" dirty="0">
                <a:latin typeface="Bahnschrift Condensed" panose="020B0502040204020203" pitchFamily="34" charset="0"/>
              </a:rPr>
              <a:t>Amazon Sales Analysis Report</a:t>
            </a:r>
          </a:p>
          <a:p>
            <a:r>
              <a:rPr lang="en-US" sz="3200" dirty="0">
                <a:latin typeface="Bahnschrift Condensed" panose="020B0502040204020203" pitchFamily="34" charset="0"/>
              </a:rPr>
              <a:t>  </a:t>
            </a:r>
          </a:p>
          <a:p>
            <a:r>
              <a:rPr lang="en-US" sz="3200" i="1" dirty="0">
                <a:latin typeface="Bahnschrift SemiBold SemiConden" panose="020B0502040204020203" pitchFamily="34" charset="0"/>
              </a:rPr>
              <a:t>MOHD RAHIL</a:t>
            </a:r>
          </a:p>
          <a:p>
            <a:endParaRPr lang="en-IN" sz="3200" dirty="0">
              <a:latin typeface="Bahnschrift Condensed" panose="020B0502040204020203" pitchFamily="34" charset="0"/>
            </a:endParaRPr>
          </a:p>
        </p:txBody>
      </p:sp>
    </p:spTree>
    <p:extLst>
      <p:ext uri="{BB962C8B-B14F-4D97-AF65-F5344CB8AC3E}">
        <p14:creationId xmlns:p14="http://schemas.microsoft.com/office/powerpoint/2010/main" val="269743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EA9E-23F2-DE74-DF09-B74893DFEC32}"/>
              </a:ext>
            </a:extLst>
          </p:cNvPr>
          <p:cNvSpPr>
            <a:spLocks noGrp="1"/>
          </p:cNvSpPr>
          <p:nvPr>
            <p:ph type="title"/>
          </p:nvPr>
        </p:nvSpPr>
        <p:spPr/>
        <p:txBody>
          <a:bodyPr/>
          <a:lstStyle/>
          <a:p>
            <a:r>
              <a:rPr lang="en-US" dirty="0"/>
              <a:t>Profit By Year</a:t>
            </a:r>
            <a:endParaRPr lang="en-IN" dirty="0"/>
          </a:p>
        </p:txBody>
      </p:sp>
      <p:sp>
        <p:nvSpPr>
          <p:cNvPr id="7" name="Content Placeholder 6">
            <a:extLst>
              <a:ext uri="{FF2B5EF4-FFF2-40B4-BE49-F238E27FC236}">
                <a16:creationId xmlns:a16="http://schemas.microsoft.com/office/drawing/2014/main" id="{46507B42-54D7-CD4F-7F5F-2DD75CDBEF67}"/>
              </a:ext>
            </a:extLst>
          </p:cNvPr>
          <p:cNvSpPr>
            <a:spLocks noGrp="1"/>
          </p:cNvSpPr>
          <p:nvPr>
            <p:ph idx="1"/>
          </p:nvPr>
        </p:nvSpPr>
        <p:spPr>
          <a:xfrm>
            <a:off x="1154954" y="2603500"/>
            <a:ext cx="8825659" cy="426571"/>
          </a:xfrm>
        </p:spPr>
        <p:txBody>
          <a:bodyPr/>
          <a:lstStyle/>
          <a:p>
            <a:r>
              <a:rPr lang="en-US" dirty="0"/>
              <a:t>2012 is the Most Profitable Year  at 9.2M</a:t>
            </a:r>
            <a:endParaRPr lang="en-IN" dirty="0"/>
          </a:p>
        </p:txBody>
      </p:sp>
      <p:pic>
        <p:nvPicPr>
          <p:cNvPr id="9" name="Picture 8">
            <a:extLst>
              <a:ext uri="{FF2B5EF4-FFF2-40B4-BE49-F238E27FC236}">
                <a16:creationId xmlns:a16="http://schemas.microsoft.com/office/drawing/2014/main" id="{28E44A0B-AD08-2A80-F754-74BF8DF1A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940" y="3030072"/>
            <a:ext cx="9572120" cy="3827928"/>
          </a:xfrm>
          <a:prstGeom prst="rect">
            <a:avLst/>
          </a:prstGeom>
        </p:spPr>
      </p:pic>
    </p:spTree>
    <p:extLst>
      <p:ext uri="{BB962C8B-B14F-4D97-AF65-F5344CB8AC3E}">
        <p14:creationId xmlns:p14="http://schemas.microsoft.com/office/powerpoint/2010/main" val="263407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AECB-557C-07F4-EB5A-65C2FC410C6A}"/>
              </a:ext>
            </a:extLst>
          </p:cNvPr>
          <p:cNvSpPr>
            <a:spLocks noGrp="1"/>
          </p:cNvSpPr>
          <p:nvPr>
            <p:ph type="title"/>
          </p:nvPr>
        </p:nvSpPr>
        <p:spPr/>
        <p:txBody>
          <a:bodyPr/>
          <a:lstStyle/>
          <a:p>
            <a:r>
              <a:rPr lang="en-US" dirty="0"/>
              <a:t>Most Profitable Product</a:t>
            </a:r>
            <a:endParaRPr lang="en-IN" dirty="0"/>
          </a:p>
        </p:txBody>
      </p:sp>
      <p:sp>
        <p:nvSpPr>
          <p:cNvPr id="3" name="Content Placeholder 2">
            <a:extLst>
              <a:ext uri="{FF2B5EF4-FFF2-40B4-BE49-F238E27FC236}">
                <a16:creationId xmlns:a16="http://schemas.microsoft.com/office/drawing/2014/main" id="{F6C0B4C6-DFD5-06B9-EFFC-87134A6FE8C8}"/>
              </a:ext>
            </a:extLst>
          </p:cNvPr>
          <p:cNvSpPr>
            <a:spLocks noGrp="1"/>
          </p:cNvSpPr>
          <p:nvPr>
            <p:ph idx="1"/>
          </p:nvPr>
        </p:nvSpPr>
        <p:spPr>
          <a:xfrm>
            <a:off x="1154955" y="2603500"/>
            <a:ext cx="7917328" cy="525182"/>
          </a:xfrm>
        </p:spPr>
        <p:txBody>
          <a:bodyPr/>
          <a:lstStyle/>
          <a:p>
            <a:r>
              <a:rPr lang="en-US" dirty="0"/>
              <a:t>Cosmetic is the all time Most Profitable product at 14.6M.</a:t>
            </a:r>
            <a:endParaRPr lang="en-IN" dirty="0"/>
          </a:p>
        </p:txBody>
      </p:sp>
      <p:pic>
        <p:nvPicPr>
          <p:cNvPr id="5" name="Picture 4">
            <a:extLst>
              <a:ext uri="{FF2B5EF4-FFF2-40B4-BE49-F238E27FC236}">
                <a16:creationId xmlns:a16="http://schemas.microsoft.com/office/drawing/2014/main" id="{BD35C9E9-A06F-8897-B9F3-D66C2A246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254" y="2985246"/>
            <a:ext cx="9573491" cy="3872753"/>
          </a:xfrm>
          <a:prstGeom prst="rect">
            <a:avLst/>
          </a:prstGeom>
        </p:spPr>
      </p:pic>
    </p:spTree>
    <p:extLst>
      <p:ext uri="{BB962C8B-B14F-4D97-AF65-F5344CB8AC3E}">
        <p14:creationId xmlns:p14="http://schemas.microsoft.com/office/powerpoint/2010/main" val="23412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C244-3A26-AD2B-B53A-6FD64C16FF7B}"/>
              </a:ext>
            </a:extLst>
          </p:cNvPr>
          <p:cNvSpPr>
            <a:spLocks noGrp="1"/>
          </p:cNvSpPr>
          <p:nvPr>
            <p:ph type="title"/>
          </p:nvPr>
        </p:nvSpPr>
        <p:spPr/>
        <p:txBody>
          <a:bodyPr/>
          <a:lstStyle/>
          <a:p>
            <a:r>
              <a:rPr lang="en-US" dirty="0"/>
              <a:t>Region Wise Profit</a:t>
            </a:r>
            <a:endParaRPr lang="en-IN" dirty="0"/>
          </a:p>
        </p:txBody>
      </p:sp>
      <p:sp>
        <p:nvSpPr>
          <p:cNvPr id="3" name="Content Placeholder 2">
            <a:extLst>
              <a:ext uri="{FF2B5EF4-FFF2-40B4-BE49-F238E27FC236}">
                <a16:creationId xmlns:a16="http://schemas.microsoft.com/office/drawing/2014/main" id="{32512D5B-5AD1-1ABD-25BE-D85351F15191}"/>
              </a:ext>
            </a:extLst>
          </p:cNvPr>
          <p:cNvSpPr>
            <a:spLocks noGrp="1"/>
          </p:cNvSpPr>
          <p:nvPr>
            <p:ph idx="1"/>
          </p:nvPr>
        </p:nvSpPr>
        <p:spPr>
          <a:xfrm>
            <a:off x="1154954" y="2603500"/>
            <a:ext cx="8825659" cy="901700"/>
          </a:xfrm>
        </p:spPr>
        <p:txBody>
          <a:bodyPr/>
          <a:lstStyle/>
          <a:p>
            <a:r>
              <a:rPr lang="en-US" dirty="0"/>
              <a:t>Sub-Saharan Africa region was the Most Profitable region with contribution of 27.6%</a:t>
            </a:r>
            <a:endParaRPr lang="en-IN" dirty="0"/>
          </a:p>
        </p:txBody>
      </p:sp>
      <p:pic>
        <p:nvPicPr>
          <p:cNvPr id="5" name="Picture 4">
            <a:extLst>
              <a:ext uri="{FF2B5EF4-FFF2-40B4-BE49-F238E27FC236}">
                <a16:creationId xmlns:a16="http://schemas.microsoft.com/office/drawing/2014/main" id="{20E74775-9160-9730-419F-8C2ACF438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283" y="3173506"/>
            <a:ext cx="9043434" cy="3594847"/>
          </a:xfrm>
          <a:prstGeom prst="rect">
            <a:avLst/>
          </a:prstGeom>
        </p:spPr>
      </p:pic>
    </p:spTree>
    <p:extLst>
      <p:ext uri="{BB962C8B-B14F-4D97-AF65-F5344CB8AC3E}">
        <p14:creationId xmlns:p14="http://schemas.microsoft.com/office/powerpoint/2010/main" val="184880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D4FD-7153-D510-96D5-C7F4B908DD0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BC5CB76-AD7E-6C23-474D-DFCC253B7C73}"/>
              </a:ext>
            </a:extLst>
          </p:cNvPr>
          <p:cNvSpPr>
            <a:spLocks noGrp="1"/>
          </p:cNvSpPr>
          <p:nvPr>
            <p:ph idx="1"/>
          </p:nvPr>
        </p:nvSpPr>
        <p:spPr/>
        <p:txBody>
          <a:bodyPr>
            <a:normAutofit fontScale="92500" lnSpcReduction="20000"/>
          </a:bodyPr>
          <a:lstStyle/>
          <a:p>
            <a:pPr marL="0" indent="0">
              <a:buNone/>
            </a:pPr>
            <a:r>
              <a:rPr lang="en-US" sz="1800" dirty="0"/>
              <a:t> </a:t>
            </a:r>
          </a:p>
          <a:p>
            <a:endParaRPr lang="en-US" sz="1800" dirty="0"/>
          </a:p>
          <a:p>
            <a:r>
              <a:rPr lang="en-US" sz="1800" dirty="0"/>
              <a:t>Offline channel  generate more sales 276782 comparison to online channel sales 236089. </a:t>
            </a:r>
          </a:p>
          <a:p>
            <a:r>
              <a:rPr lang="en-US" sz="1800" dirty="0"/>
              <a:t>If we observe the monthly insights of 2010 to 2017 the sales are at their peak in February , May, Nov, Oct and July and are low in March ,August, &amp;December. </a:t>
            </a:r>
          </a:p>
          <a:p>
            <a:r>
              <a:rPr lang="en-US" sz="1800" dirty="0"/>
              <a:t>In </a:t>
            </a:r>
            <a:r>
              <a:rPr lang="en-US" sz="1800" b="1" dirty="0"/>
              <a:t>2012 </a:t>
            </a:r>
            <a:r>
              <a:rPr lang="en-US" sz="1800" dirty="0"/>
              <a:t>the sales is at Highest Peak in context  of </a:t>
            </a:r>
            <a:r>
              <a:rPr lang="en-US" dirty="0"/>
              <a:t>other </a:t>
            </a:r>
            <a:r>
              <a:rPr lang="en-US" sz="1800" dirty="0"/>
              <a:t>years and 2012 was the Most Profitable Year at </a:t>
            </a:r>
            <a:r>
              <a:rPr lang="en-US" sz="1800" b="1" dirty="0"/>
              <a:t>9.2M.</a:t>
            </a:r>
          </a:p>
          <a:p>
            <a:r>
              <a:rPr lang="en-US" sz="1800" dirty="0"/>
              <a:t>4. The Cosmetic is Most Profitable Product  </a:t>
            </a:r>
            <a:r>
              <a:rPr lang="en-US" dirty="0"/>
              <a:t>and Fruit is Least Profitable product in </a:t>
            </a:r>
            <a:r>
              <a:rPr lang="en-US" sz="1800" dirty="0"/>
              <a:t> markets. </a:t>
            </a:r>
          </a:p>
          <a:p>
            <a:r>
              <a:rPr lang="en-US" b="1" dirty="0">
                <a:solidFill>
                  <a:srgbClr val="474747"/>
                </a:solidFill>
                <a:latin typeface="Segoe UI Light" panose="020B0502040204020203" pitchFamily="34" charset="0"/>
                <a:cs typeface="Segoe UI Light" panose="020B0502040204020203" pitchFamily="34" charset="0"/>
              </a:rPr>
              <a:t>Sub- Saharan is the Most Profitable Region in context of others.</a:t>
            </a:r>
          </a:p>
          <a:p>
            <a:endParaRPr lang="en-IN" dirty="0"/>
          </a:p>
        </p:txBody>
      </p:sp>
    </p:spTree>
    <p:extLst>
      <p:ext uri="{BB962C8B-B14F-4D97-AF65-F5344CB8AC3E}">
        <p14:creationId xmlns:p14="http://schemas.microsoft.com/office/powerpoint/2010/main" val="13249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E85A-E908-371A-5E80-ACC3BF54C81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661ABE8-B969-8CD9-C216-7ED4D8E531FB}"/>
              </a:ext>
            </a:extLst>
          </p:cNvPr>
          <p:cNvSpPr>
            <a:spLocks noGrp="1"/>
          </p:cNvSpPr>
          <p:nvPr>
            <p:ph idx="1"/>
          </p:nvPr>
        </p:nvSpPr>
        <p:spPr>
          <a:xfrm>
            <a:off x="1154954" y="2603500"/>
            <a:ext cx="10588811" cy="3280832"/>
          </a:xfrm>
        </p:spPr>
        <p:txBody>
          <a:bodyPr/>
          <a:lstStyle/>
          <a:p>
            <a:r>
              <a:rPr lang="en-US" dirty="0"/>
              <a:t> </a:t>
            </a:r>
            <a:r>
              <a:rPr lang="en-US" b="0" i="0" dirty="0">
                <a:solidFill>
                  <a:srgbClr val="0D0D0D"/>
                </a:solidFill>
                <a:effectLst/>
                <a:latin typeface="Söhne"/>
              </a:rPr>
              <a:t>In today's fiercely competitive business landscape, sales management stands as the cornerstone for commercial success and profitability. With the ever-evolving dynamics of consumer behavior and market trends, understanding sales patterns and identifying key metrics are paramount for sustainable growth. In this presentation, we embark on a journey through an Amazon dataset, leveraging the ETL (Extract-Transform-Load) process to unveil intricate sales trends on multiple dimensions.</a:t>
            </a:r>
          </a:p>
          <a:p>
            <a:r>
              <a:rPr lang="en-US" b="0" i="0" dirty="0">
                <a:solidFill>
                  <a:srgbClr val="0D0D0D"/>
                </a:solidFill>
                <a:effectLst/>
                <a:latin typeface="Söhne"/>
              </a:rPr>
              <a:t>We delve into the realm of sales management, dissecting the dataset to extract valuable insights on a month-wise, year-wise, and yearly-month-wise basis. Through rigorous analysis and visualization techniques, we uncover the pulse of sales dynamics, discerning patterns, fluctuations, and underlying factors that drive sales performance.</a:t>
            </a:r>
            <a:endParaRPr lang="en-IN" dirty="0"/>
          </a:p>
        </p:txBody>
      </p:sp>
    </p:spTree>
    <p:extLst>
      <p:ext uri="{BB962C8B-B14F-4D97-AF65-F5344CB8AC3E}">
        <p14:creationId xmlns:p14="http://schemas.microsoft.com/office/powerpoint/2010/main" val="241426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6D94-7AAA-6298-8EA5-481A2D6AFA8F}"/>
              </a:ext>
            </a:extLst>
          </p:cNvPr>
          <p:cNvSpPr>
            <a:spLocks noGrp="1"/>
          </p:cNvSpPr>
          <p:nvPr>
            <p:ph type="title"/>
          </p:nvPr>
        </p:nvSpPr>
        <p:spPr/>
        <p:txBody>
          <a:bodyPr/>
          <a:lstStyle/>
          <a:p>
            <a:r>
              <a:rPr lang="en-US" dirty="0">
                <a:latin typeface="Bahnschrift SemiBold" panose="020B0502040204020203" pitchFamily="34" charset="0"/>
              </a:rPr>
              <a:t>Project Details</a:t>
            </a:r>
            <a:endParaRPr lang="en-IN" dirty="0">
              <a:latin typeface="Bahnschrift SemiBold" panose="020B0502040204020203" pitchFamily="34" charset="0"/>
            </a:endParaRPr>
          </a:p>
        </p:txBody>
      </p:sp>
      <p:graphicFrame>
        <p:nvGraphicFramePr>
          <p:cNvPr id="4" name="Content Placeholder 3">
            <a:extLst>
              <a:ext uri="{FF2B5EF4-FFF2-40B4-BE49-F238E27FC236}">
                <a16:creationId xmlns:a16="http://schemas.microsoft.com/office/drawing/2014/main" id="{EFD792E8-C84F-3824-C81B-98E8EB585EA2}"/>
              </a:ext>
            </a:extLst>
          </p:cNvPr>
          <p:cNvGraphicFramePr>
            <a:graphicFrameLocks noGrp="1"/>
          </p:cNvGraphicFramePr>
          <p:nvPr>
            <p:ph idx="1"/>
            <p:extLst>
              <p:ext uri="{D42A27DB-BD31-4B8C-83A1-F6EECF244321}">
                <p14:modId xmlns:p14="http://schemas.microsoft.com/office/powerpoint/2010/main" val="1866031251"/>
              </p:ext>
            </p:extLst>
          </p:nvPr>
        </p:nvGraphicFramePr>
        <p:xfrm>
          <a:off x="968189" y="2554940"/>
          <a:ext cx="10385612" cy="3971364"/>
        </p:xfrm>
        <a:graphic>
          <a:graphicData uri="http://schemas.openxmlformats.org/drawingml/2006/table">
            <a:tbl>
              <a:tblPr firstRow="1" bandRow="1">
                <a:tableStyleId>{21E4AEA4-8DFA-4A89-87EB-49C32662AFE0}</a:tableStyleId>
              </a:tblPr>
              <a:tblGrid>
                <a:gridCol w="4422654">
                  <a:extLst>
                    <a:ext uri="{9D8B030D-6E8A-4147-A177-3AD203B41FA5}">
                      <a16:colId xmlns:a16="http://schemas.microsoft.com/office/drawing/2014/main" val="115584322"/>
                    </a:ext>
                  </a:extLst>
                </a:gridCol>
                <a:gridCol w="5962958">
                  <a:extLst>
                    <a:ext uri="{9D8B030D-6E8A-4147-A177-3AD203B41FA5}">
                      <a16:colId xmlns:a16="http://schemas.microsoft.com/office/drawing/2014/main" val="1017048081"/>
                    </a:ext>
                  </a:extLst>
                </a:gridCol>
              </a:tblGrid>
              <a:tr h="992841">
                <a:tc>
                  <a:txBody>
                    <a:bodyPr/>
                    <a:lstStyle/>
                    <a:p>
                      <a:r>
                        <a:rPr lang="en-US" b="0" dirty="0">
                          <a:solidFill>
                            <a:schemeClr val="tx1"/>
                          </a:solidFill>
                        </a:rPr>
                        <a:t>Project Title </a:t>
                      </a:r>
                      <a:endParaRPr lang="en-IN" b="0" dirty="0">
                        <a:solidFill>
                          <a:schemeClr val="tx1"/>
                        </a:solidFill>
                      </a:endParaRPr>
                    </a:p>
                  </a:txBody>
                  <a:tcPr/>
                </a:tc>
                <a:tc>
                  <a:txBody>
                    <a:bodyPr/>
                    <a:lstStyle/>
                    <a:p>
                      <a:r>
                        <a:rPr lang="en-US" b="0" dirty="0">
                          <a:solidFill>
                            <a:schemeClr val="tx1"/>
                          </a:solidFill>
                        </a:rPr>
                        <a:t>Analyzing Amazon Sales Data</a:t>
                      </a:r>
                      <a:endParaRPr lang="en-IN" b="0" dirty="0">
                        <a:solidFill>
                          <a:schemeClr val="tx1"/>
                        </a:solidFill>
                      </a:endParaRPr>
                    </a:p>
                  </a:txBody>
                  <a:tcPr>
                    <a:solidFill>
                      <a:schemeClr val="accent2"/>
                    </a:solidFill>
                  </a:tcPr>
                </a:tc>
                <a:extLst>
                  <a:ext uri="{0D108BD9-81ED-4DB2-BD59-A6C34878D82A}">
                    <a16:rowId xmlns:a16="http://schemas.microsoft.com/office/drawing/2014/main" val="3238265199"/>
                  </a:ext>
                </a:extLst>
              </a:tr>
              <a:tr h="992841">
                <a:tc>
                  <a:txBody>
                    <a:bodyPr/>
                    <a:lstStyle/>
                    <a:p>
                      <a:r>
                        <a:rPr lang="en-US" dirty="0"/>
                        <a:t>Technologies</a:t>
                      </a:r>
                      <a:endParaRPr lang="en-IN" dirty="0"/>
                    </a:p>
                  </a:txBody>
                  <a:tcPr/>
                </a:tc>
                <a:tc>
                  <a:txBody>
                    <a:bodyPr/>
                    <a:lstStyle/>
                    <a:p>
                      <a:r>
                        <a:rPr lang="en-US"/>
                        <a:t>Data Science </a:t>
                      </a:r>
                      <a:endParaRPr lang="en-IN" dirty="0"/>
                    </a:p>
                  </a:txBody>
                  <a:tcPr/>
                </a:tc>
                <a:extLst>
                  <a:ext uri="{0D108BD9-81ED-4DB2-BD59-A6C34878D82A}">
                    <a16:rowId xmlns:a16="http://schemas.microsoft.com/office/drawing/2014/main" val="2747823571"/>
                  </a:ext>
                </a:extLst>
              </a:tr>
              <a:tr h="992841">
                <a:tc>
                  <a:txBody>
                    <a:bodyPr/>
                    <a:lstStyle/>
                    <a:p>
                      <a:r>
                        <a:rPr lang="en-US"/>
                        <a:t>Domain</a:t>
                      </a:r>
                      <a:endParaRPr lang="en-IN" dirty="0"/>
                    </a:p>
                  </a:txBody>
                  <a:tcPr/>
                </a:tc>
                <a:tc>
                  <a:txBody>
                    <a:bodyPr/>
                    <a:lstStyle/>
                    <a:p>
                      <a:r>
                        <a:rPr lang="en-US"/>
                        <a:t>E-commerce P</a:t>
                      </a:r>
                      <a:endParaRPr lang="en-IN" dirty="0"/>
                    </a:p>
                  </a:txBody>
                  <a:tcPr/>
                </a:tc>
                <a:extLst>
                  <a:ext uri="{0D108BD9-81ED-4DB2-BD59-A6C34878D82A}">
                    <a16:rowId xmlns:a16="http://schemas.microsoft.com/office/drawing/2014/main" val="1028643513"/>
                  </a:ext>
                </a:extLst>
              </a:tr>
              <a:tr h="992841">
                <a:tc>
                  <a:txBody>
                    <a:bodyPr/>
                    <a:lstStyle/>
                    <a:p>
                      <a:r>
                        <a:rPr lang="en-US"/>
                        <a:t>Tools</a:t>
                      </a:r>
                      <a:endParaRPr lang="en-IN" dirty="0"/>
                    </a:p>
                  </a:txBody>
                  <a:tcPr/>
                </a:tc>
                <a:tc>
                  <a:txBody>
                    <a:bodyPr/>
                    <a:lstStyle/>
                    <a:p>
                      <a:r>
                        <a:rPr lang="en-US" dirty="0" err="1"/>
                        <a:t>Jupyuter</a:t>
                      </a:r>
                      <a:r>
                        <a:rPr lang="en-US" dirty="0"/>
                        <a:t> Notebooks</a:t>
                      </a:r>
                      <a:endParaRPr lang="en-IN" dirty="0"/>
                    </a:p>
                  </a:txBody>
                  <a:tcPr/>
                </a:tc>
                <a:extLst>
                  <a:ext uri="{0D108BD9-81ED-4DB2-BD59-A6C34878D82A}">
                    <a16:rowId xmlns:a16="http://schemas.microsoft.com/office/drawing/2014/main" val="4026977030"/>
                  </a:ext>
                </a:extLst>
              </a:tr>
            </a:tbl>
          </a:graphicData>
        </a:graphic>
      </p:graphicFrame>
    </p:spTree>
    <p:extLst>
      <p:ext uri="{BB962C8B-B14F-4D97-AF65-F5344CB8AC3E}">
        <p14:creationId xmlns:p14="http://schemas.microsoft.com/office/powerpoint/2010/main" val="72266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EF7C-1943-7FBE-5671-C78275E98E55}"/>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961EC883-C9AD-7B6D-637C-E01E73B5E438}"/>
              </a:ext>
            </a:extLst>
          </p:cNvPr>
          <p:cNvSpPr>
            <a:spLocks noGrp="1"/>
          </p:cNvSpPr>
          <p:nvPr>
            <p:ph idx="1"/>
          </p:nvPr>
        </p:nvSpPr>
        <p:spPr/>
        <p:txBody>
          <a:bodyPr/>
          <a:lstStyle/>
          <a:p>
            <a:r>
              <a:rPr lang="en-US" dirty="0"/>
              <a:t>Sales management has gained importance to meet increasing competition and the need for improved methods of distribution to reduce cost and to increase profits. Sales management today is the most important function in a commercial and business enterprise. Do ETL: Extract-Transform-Load some Amazon dataset and find for me Sales-trend -&gt; month-wise, year-wise, </a:t>
            </a:r>
            <a:r>
              <a:rPr lang="en-US" dirty="0" err="1"/>
              <a:t>yearly_month</a:t>
            </a:r>
            <a:r>
              <a:rPr lang="en-US" dirty="0"/>
              <a:t>-wise Find key metrics and factors and show the meaningful relationships between attributes. Do your own research and come up with your findings.</a:t>
            </a:r>
            <a:endParaRPr lang="en-IN" dirty="0"/>
          </a:p>
        </p:txBody>
      </p:sp>
    </p:spTree>
    <p:extLst>
      <p:ext uri="{BB962C8B-B14F-4D97-AF65-F5344CB8AC3E}">
        <p14:creationId xmlns:p14="http://schemas.microsoft.com/office/powerpoint/2010/main" val="146508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75D2-217A-C741-4F3F-AE063BEC65E2}"/>
              </a:ext>
            </a:extLst>
          </p:cNvPr>
          <p:cNvSpPr>
            <a:spLocks noGrp="1"/>
          </p:cNvSpPr>
          <p:nvPr>
            <p:ph type="title"/>
          </p:nvPr>
        </p:nvSpPr>
        <p:spPr/>
        <p:txBody>
          <a:bodyPr/>
          <a:lstStyle/>
          <a:p>
            <a:r>
              <a:rPr lang="en-US" dirty="0"/>
              <a:t>Dataset Information </a:t>
            </a:r>
            <a:br>
              <a:rPr lang="en-US" dirty="0"/>
            </a:br>
            <a:endParaRPr lang="en-IN" dirty="0"/>
          </a:p>
        </p:txBody>
      </p:sp>
      <p:sp>
        <p:nvSpPr>
          <p:cNvPr id="3" name="Content Placeholder 2">
            <a:extLst>
              <a:ext uri="{FF2B5EF4-FFF2-40B4-BE49-F238E27FC236}">
                <a16:creationId xmlns:a16="http://schemas.microsoft.com/office/drawing/2014/main" id="{D5CA66CA-9AFF-CD67-FB51-5E05698F1FAA}"/>
              </a:ext>
            </a:extLst>
          </p:cNvPr>
          <p:cNvSpPr>
            <a:spLocks noGrp="1"/>
          </p:cNvSpPr>
          <p:nvPr>
            <p:ph idx="1"/>
          </p:nvPr>
        </p:nvSpPr>
        <p:spPr>
          <a:xfrm>
            <a:off x="1154954" y="2603500"/>
            <a:ext cx="8825659" cy="2174688"/>
          </a:xfrm>
        </p:spPr>
        <p:txBody>
          <a:bodyPr/>
          <a:lstStyle/>
          <a:p>
            <a:r>
              <a:rPr lang="en-US" dirty="0"/>
              <a:t>The amazon sales data contain the information like such as Region Country, Item Type, Sales Channel, Order Priority, Order Date, Order ID,  Ship Date, Units Sold, Unit Price, Unit Cost, Total Revenue, Total Cos and Total Profit etc.</a:t>
            </a:r>
            <a:endParaRPr lang="en-IN" dirty="0"/>
          </a:p>
        </p:txBody>
      </p:sp>
    </p:spTree>
    <p:extLst>
      <p:ext uri="{BB962C8B-B14F-4D97-AF65-F5344CB8AC3E}">
        <p14:creationId xmlns:p14="http://schemas.microsoft.com/office/powerpoint/2010/main" val="297766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1619-A351-316C-3B72-5B6FA059C456}"/>
              </a:ext>
            </a:extLst>
          </p:cNvPr>
          <p:cNvSpPr>
            <a:spLocks noGrp="1"/>
          </p:cNvSpPr>
          <p:nvPr>
            <p:ph type="title"/>
          </p:nvPr>
        </p:nvSpPr>
        <p:spPr/>
        <p:txBody>
          <a:bodyPr/>
          <a:lstStyle/>
          <a:p>
            <a:r>
              <a:rPr lang="en-US" dirty="0"/>
              <a:t>Data Process</a:t>
            </a:r>
            <a:br>
              <a:rPr lang="en-US" dirty="0"/>
            </a:br>
            <a:endParaRPr lang="en-IN" dirty="0"/>
          </a:p>
        </p:txBody>
      </p:sp>
      <p:pic>
        <p:nvPicPr>
          <p:cNvPr id="5" name="Content Placeholder 4">
            <a:extLst>
              <a:ext uri="{FF2B5EF4-FFF2-40B4-BE49-F238E27FC236}">
                <a16:creationId xmlns:a16="http://schemas.microsoft.com/office/drawing/2014/main" id="{9F39C3DF-CC28-6E5C-21A0-74C1DC238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446" y="2725271"/>
            <a:ext cx="11161059" cy="2781933"/>
          </a:xfrm>
        </p:spPr>
      </p:pic>
    </p:spTree>
    <p:extLst>
      <p:ext uri="{BB962C8B-B14F-4D97-AF65-F5344CB8AC3E}">
        <p14:creationId xmlns:p14="http://schemas.microsoft.com/office/powerpoint/2010/main" val="137511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88BD-37A0-3E4D-ACFE-65EA8E44A6E4}"/>
              </a:ext>
            </a:extLst>
          </p:cNvPr>
          <p:cNvSpPr>
            <a:spLocks noGrp="1"/>
          </p:cNvSpPr>
          <p:nvPr>
            <p:ph type="title"/>
          </p:nvPr>
        </p:nvSpPr>
        <p:spPr/>
        <p:txBody>
          <a:bodyPr/>
          <a:lstStyle/>
          <a:p>
            <a:r>
              <a:rPr lang="en-US" dirty="0"/>
              <a:t>Channel Wise Sales </a:t>
            </a:r>
            <a:endParaRPr lang="en-IN" dirty="0"/>
          </a:p>
        </p:txBody>
      </p:sp>
      <p:sp>
        <p:nvSpPr>
          <p:cNvPr id="9" name="Content Placeholder 8">
            <a:extLst>
              <a:ext uri="{FF2B5EF4-FFF2-40B4-BE49-F238E27FC236}">
                <a16:creationId xmlns:a16="http://schemas.microsoft.com/office/drawing/2014/main" id="{6ACEB0AC-14E1-9E7F-6370-583BBAE24AD3}"/>
              </a:ext>
            </a:extLst>
          </p:cNvPr>
          <p:cNvSpPr>
            <a:spLocks noGrp="1"/>
          </p:cNvSpPr>
          <p:nvPr>
            <p:ph idx="1"/>
          </p:nvPr>
        </p:nvSpPr>
        <p:spPr/>
        <p:txBody>
          <a:bodyPr/>
          <a:lstStyle/>
          <a:p>
            <a:r>
              <a:rPr lang="en-US" sz="1400" dirty="0"/>
              <a:t>Offline Product Sales Total Quantity 276782 or revenue will generate More and Online Product sales Total Qty is 236089 or revenue will generate less as compared to Offline .  </a:t>
            </a:r>
            <a:r>
              <a:rPr lang="en-US" sz="1400" dirty="0">
                <a:solidFill>
                  <a:srgbClr val="202124"/>
                </a:solidFill>
                <a:latin typeface="inherit"/>
              </a:rPr>
              <a:t>As we can analyze that customer trust is more in Offline mode as compare to online so we need to focus on Online Channel</a:t>
            </a:r>
            <a:endParaRPr lang="en-IN" sz="1400" dirty="0"/>
          </a:p>
          <a:p>
            <a:endParaRPr lang="en-IN" dirty="0"/>
          </a:p>
        </p:txBody>
      </p:sp>
      <p:pic>
        <p:nvPicPr>
          <p:cNvPr id="13" name="Picture 12">
            <a:extLst>
              <a:ext uri="{FF2B5EF4-FFF2-40B4-BE49-F238E27FC236}">
                <a16:creationId xmlns:a16="http://schemas.microsoft.com/office/drawing/2014/main" id="{3B510ED9-F5B7-38FC-236F-812053C3B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517" y="3352800"/>
            <a:ext cx="5558117" cy="3589869"/>
          </a:xfrm>
          <a:prstGeom prst="rect">
            <a:avLst/>
          </a:prstGeom>
        </p:spPr>
      </p:pic>
    </p:spTree>
    <p:extLst>
      <p:ext uri="{BB962C8B-B14F-4D97-AF65-F5344CB8AC3E}">
        <p14:creationId xmlns:p14="http://schemas.microsoft.com/office/powerpoint/2010/main" val="95924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E238-B888-CB27-B1B1-A50DBE742821}"/>
              </a:ext>
            </a:extLst>
          </p:cNvPr>
          <p:cNvSpPr>
            <a:spLocks noGrp="1"/>
          </p:cNvSpPr>
          <p:nvPr>
            <p:ph type="title"/>
          </p:nvPr>
        </p:nvSpPr>
        <p:spPr/>
        <p:txBody>
          <a:bodyPr/>
          <a:lstStyle/>
          <a:p>
            <a:r>
              <a:rPr lang="en-US" dirty="0"/>
              <a:t>Monthly Sales Analysis</a:t>
            </a:r>
            <a:endParaRPr lang="en-IN" dirty="0"/>
          </a:p>
        </p:txBody>
      </p:sp>
      <p:pic>
        <p:nvPicPr>
          <p:cNvPr id="9" name="Picture 8">
            <a:extLst>
              <a:ext uri="{FF2B5EF4-FFF2-40B4-BE49-F238E27FC236}">
                <a16:creationId xmlns:a16="http://schemas.microsoft.com/office/drawing/2014/main" id="{C6DCF1B0-E5B4-70F1-3E69-9D79E40E8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8" y="3643203"/>
            <a:ext cx="11815482" cy="3193338"/>
          </a:xfrm>
          <a:prstGeom prst="rect">
            <a:avLst/>
          </a:prstGeom>
        </p:spPr>
      </p:pic>
      <p:sp>
        <p:nvSpPr>
          <p:cNvPr id="11" name="Content Placeholder 10">
            <a:extLst>
              <a:ext uri="{FF2B5EF4-FFF2-40B4-BE49-F238E27FC236}">
                <a16:creationId xmlns:a16="http://schemas.microsoft.com/office/drawing/2014/main" id="{23950FE1-E050-6675-856F-5A3EF275499B}"/>
              </a:ext>
            </a:extLst>
          </p:cNvPr>
          <p:cNvSpPr>
            <a:spLocks noGrp="1"/>
          </p:cNvSpPr>
          <p:nvPr>
            <p:ph idx="1"/>
          </p:nvPr>
        </p:nvSpPr>
        <p:spPr>
          <a:xfrm>
            <a:off x="1154954" y="2299198"/>
            <a:ext cx="8825659" cy="1344006"/>
          </a:xfrm>
        </p:spPr>
        <p:txBody>
          <a:bodyPr/>
          <a:lstStyle/>
          <a:p>
            <a:r>
              <a:rPr lang="en-US" dirty="0"/>
              <a:t>Monthly Sales analysis from year 2010-17 </a:t>
            </a:r>
          </a:p>
          <a:p>
            <a:r>
              <a:rPr lang="en-US" dirty="0"/>
              <a:t>We analyze that all time Highest sales occur in the Month Of July</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62350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0C58-1E61-06B8-5F70-35EFF848FF07}"/>
              </a:ext>
            </a:extLst>
          </p:cNvPr>
          <p:cNvSpPr>
            <a:spLocks noGrp="1"/>
          </p:cNvSpPr>
          <p:nvPr>
            <p:ph type="title"/>
          </p:nvPr>
        </p:nvSpPr>
        <p:spPr/>
        <p:txBody>
          <a:bodyPr/>
          <a:lstStyle/>
          <a:p>
            <a:r>
              <a:rPr lang="en-US" dirty="0"/>
              <a:t>Yearly Sales Trend</a:t>
            </a:r>
            <a:endParaRPr lang="en-IN" dirty="0"/>
          </a:p>
        </p:txBody>
      </p:sp>
      <p:sp>
        <p:nvSpPr>
          <p:cNvPr id="3" name="Content Placeholder 2">
            <a:extLst>
              <a:ext uri="{FF2B5EF4-FFF2-40B4-BE49-F238E27FC236}">
                <a16:creationId xmlns:a16="http://schemas.microsoft.com/office/drawing/2014/main" id="{19CC082D-745F-41EF-19D8-3BDDB96FEC3C}"/>
              </a:ext>
            </a:extLst>
          </p:cNvPr>
          <p:cNvSpPr>
            <a:spLocks noGrp="1"/>
          </p:cNvSpPr>
          <p:nvPr>
            <p:ph idx="1"/>
          </p:nvPr>
        </p:nvSpPr>
        <p:spPr>
          <a:xfrm>
            <a:off x="1154954" y="2603500"/>
            <a:ext cx="10418481" cy="706964"/>
          </a:xfrm>
        </p:spPr>
        <p:txBody>
          <a:bodyPr/>
          <a:lstStyle/>
          <a:p>
            <a:r>
              <a:rPr lang="en-US" dirty="0">
                <a:solidFill>
                  <a:srgbClr val="252423"/>
                </a:solidFill>
                <a:latin typeface="Segoe UI" panose="020B0502040204020203" pitchFamily="34" charset="0"/>
              </a:rPr>
              <a:t>In 2012</a:t>
            </a:r>
            <a:r>
              <a:rPr lang="en-US" b="0" i="0" dirty="0">
                <a:solidFill>
                  <a:srgbClr val="252423"/>
                </a:solidFill>
                <a:effectLst/>
                <a:latin typeface="Segoe UI" panose="020B0502040204020203" pitchFamily="34" charset="0"/>
              </a:rPr>
              <a:t> is s</a:t>
            </a:r>
            <a:r>
              <a:rPr lang="en-US" dirty="0">
                <a:solidFill>
                  <a:srgbClr val="252423"/>
                </a:solidFill>
                <a:latin typeface="Segoe UI" panose="020B0502040204020203" pitchFamily="34" charset="0"/>
              </a:rPr>
              <a:t>ales</a:t>
            </a:r>
            <a:r>
              <a:rPr lang="en-US" b="0" i="0" dirty="0">
                <a:solidFill>
                  <a:srgbClr val="252423"/>
                </a:solidFill>
                <a:effectLst/>
                <a:latin typeface="Segoe UI" panose="020B0502040204020203" pitchFamily="34" charset="0"/>
              </a:rPr>
              <a:t> is Highest at </a:t>
            </a:r>
            <a:r>
              <a:rPr lang="en-US" dirty="0">
                <a:solidFill>
                  <a:srgbClr val="252423"/>
                </a:solidFill>
                <a:latin typeface="Segoe UI" panose="020B0502040204020203" pitchFamily="34" charset="0"/>
              </a:rPr>
              <a:t>98</a:t>
            </a:r>
            <a:r>
              <a:rPr lang="en-US" b="0" i="0" dirty="0">
                <a:solidFill>
                  <a:srgbClr val="252423"/>
                </a:solidFill>
                <a:effectLst/>
                <a:latin typeface="Segoe UI" panose="020B0502040204020203" pitchFamily="34" charset="0"/>
              </a:rPr>
              <a:t>k and Revenue will generate at 31.9M</a:t>
            </a:r>
            <a:r>
              <a:rPr lang="en-US" dirty="0">
                <a:solidFill>
                  <a:srgbClr val="252423"/>
                </a:solidFill>
                <a:latin typeface="Segoe UI" panose="020B0502040204020203" pitchFamily="34" charset="0"/>
              </a:rPr>
              <a:t> , 2016 is lowest sales at 43k and Revenue will generate at 12.37M</a:t>
            </a:r>
            <a:endParaRPr lang="en-IN" dirty="0"/>
          </a:p>
        </p:txBody>
      </p:sp>
      <p:pic>
        <p:nvPicPr>
          <p:cNvPr id="5" name="Picture 4">
            <a:extLst>
              <a:ext uri="{FF2B5EF4-FFF2-40B4-BE49-F238E27FC236}">
                <a16:creationId xmlns:a16="http://schemas.microsoft.com/office/drawing/2014/main" id="{730A009F-30B6-E13C-0746-8B53EB3DE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711" y="3310464"/>
            <a:ext cx="9052578" cy="3906124"/>
          </a:xfrm>
          <a:prstGeom prst="rect">
            <a:avLst/>
          </a:prstGeom>
        </p:spPr>
      </p:pic>
    </p:spTree>
    <p:extLst>
      <p:ext uri="{BB962C8B-B14F-4D97-AF65-F5344CB8AC3E}">
        <p14:creationId xmlns:p14="http://schemas.microsoft.com/office/powerpoint/2010/main" val="1966262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202</TotalTime>
  <Words>548</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Bahnschrift Condensed</vt:lpstr>
      <vt:lpstr>Bahnschrift SemiBold</vt:lpstr>
      <vt:lpstr>Bahnschrift SemiBold SemiConden</vt:lpstr>
      <vt:lpstr>Century Gothic</vt:lpstr>
      <vt:lpstr>inherit</vt:lpstr>
      <vt:lpstr>Segoe UI</vt:lpstr>
      <vt:lpstr>Segoe UI Light</vt:lpstr>
      <vt:lpstr>Söhne</vt:lpstr>
      <vt:lpstr>Wingdings 3</vt:lpstr>
      <vt:lpstr>Ion Boardroom</vt:lpstr>
      <vt:lpstr>PowerPoint Presentation</vt:lpstr>
      <vt:lpstr>INTRODUCTION</vt:lpstr>
      <vt:lpstr>Project Details</vt:lpstr>
      <vt:lpstr>Problem Statement</vt:lpstr>
      <vt:lpstr>Dataset Information  </vt:lpstr>
      <vt:lpstr>Data Process </vt:lpstr>
      <vt:lpstr>Channel Wise Sales </vt:lpstr>
      <vt:lpstr>Monthly Sales Analysis</vt:lpstr>
      <vt:lpstr>Yearly Sales Trend</vt:lpstr>
      <vt:lpstr>Profit By Year</vt:lpstr>
      <vt:lpstr>Most Profitable Product</vt:lpstr>
      <vt:lpstr>Region Wise Profit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RAHIL</dc:creator>
  <cp:lastModifiedBy>MOHAMMAD RAHIL</cp:lastModifiedBy>
  <cp:revision>1</cp:revision>
  <dcterms:created xsi:type="dcterms:W3CDTF">2024-03-13T18:27:57Z</dcterms:created>
  <dcterms:modified xsi:type="dcterms:W3CDTF">2024-03-13T21:50:29Z</dcterms:modified>
</cp:coreProperties>
</file>