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7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9F8E77-90F3-475E-ACCA-3C4602247B3A}"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ADFBCBC-2384-49DF-BB42-5A6B5BDE8020}" type="slidenum">
              <a:rPr lang="en-IN" smtClean="0"/>
              <a:t>‹#›</a:t>
            </a:fld>
            <a:endParaRPr lang="en-IN"/>
          </a:p>
        </p:txBody>
      </p:sp>
    </p:spTree>
    <p:extLst>
      <p:ext uri="{BB962C8B-B14F-4D97-AF65-F5344CB8AC3E}">
        <p14:creationId xmlns:p14="http://schemas.microsoft.com/office/powerpoint/2010/main" val="829521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9F8E77-90F3-475E-ACCA-3C4602247B3A}"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DFBCBC-2384-49DF-BB42-5A6B5BDE8020}" type="slidenum">
              <a:rPr lang="en-IN" smtClean="0"/>
              <a:t>‹#›</a:t>
            </a:fld>
            <a:endParaRPr lang="en-IN"/>
          </a:p>
        </p:txBody>
      </p:sp>
    </p:spTree>
    <p:extLst>
      <p:ext uri="{BB962C8B-B14F-4D97-AF65-F5344CB8AC3E}">
        <p14:creationId xmlns:p14="http://schemas.microsoft.com/office/powerpoint/2010/main" val="2096788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9F8E77-90F3-475E-ACCA-3C4602247B3A}"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DFBCBC-2384-49DF-BB42-5A6B5BDE8020}" type="slidenum">
              <a:rPr lang="en-IN" smtClean="0"/>
              <a:t>‹#›</a:t>
            </a:fld>
            <a:endParaRPr lang="en-IN"/>
          </a:p>
        </p:txBody>
      </p:sp>
    </p:spTree>
    <p:extLst>
      <p:ext uri="{BB962C8B-B14F-4D97-AF65-F5344CB8AC3E}">
        <p14:creationId xmlns:p14="http://schemas.microsoft.com/office/powerpoint/2010/main" val="4112842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9F8E77-90F3-475E-ACCA-3C4602247B3A}"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DFBCBC-2384-49DF-BB42-5A6B5BDE8020}" type="slidenum">
              <a:rPr lang="en-IN" smtClean="0"/>
              <a:t>‹#›</a:t>
            </a:fld>
            <a:endParaRPr lang="en-IN"/>
          </a:p>
        </p:txBody>
      </p:sp>
    </p:spTree>
    <p:extLst>
      <p:ext uri="{BB962C8B-B14F-4D97-AF65-F5344CB8AC3E}">
        <p14:creationId xmlns:p14="http://schemas.microsoft.com/office/powerpoint/2010/main" val="2040740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E9F8E77-90F3-475E-ACCA-3C4602247B3A}" type="datetimeFigureOut">
              <a:rPr lang="en-IN" smtClean="0"/>
              <a:t>15-03-2024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ADFBCBC-2384-49DF-BB42-5A6B5BDE8020}" type="slidenum">
              <a:rPr lang="en-IN" smtClean="0"/>
              <a:t>‹#›</a:t>
            </a:fld>
            <a:endParaRPr lang="en-IN"/>
          </a:p>
        </p:txBody>
      </p:sp>
    </p:spTree>
    <p:extLst>
      <p:ext uri="{BB962C8B-B14F-4D97-AF65-F5344CB8AC3E}">
        <p14:creationId xmlns:p14="http://schemas.microsoft.com/office/powerpoint/2010/main" val="3414904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9F8E77-90F3-475E-ACCA-3C4602247B3A}"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DFBCBC-2384-49DF-BB42-5A6B5BDE8020}" type="slidenum">
              <a:rPr lang="en-IN" smtClean="0"/>
              <a:t>‹#›</a:t>
            </a:fld>
            <a:endParaRPr lang="en-IN"/>
          </a:p>
        </p:txBody>
      </p:sp>
    </p:spTree>
    <p:extLst>
      <p:ext uri="{BB962C8B-B14F-4D97-AF65-F5344CB8AC3E}">
        <p14:creationId xmlns:p14="http://schemas.microsoft.com/office/powerpoint/2010/main" val="2143884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9F8E77-90F3-475E-ACCA-3C4602247B3A}" type="datetimeFigureOut">
              <a:rPr lang="en-IN" smtClean="0"/>
              <a:t>15-03-2024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DFBCBC-2384-49DF-BB42-5A6B5BDE8020}" type="slidenum">
              <a:rPr lang="en-IN" smtClean="0"/>
              <a:t>‹#›</a:t>
            </a:fld>
            <a:endParaRPr lang="en-IN"/>
          </a:p>
        </p:txBody>
      </p:sp>
    </p:spTree>
    <p:extLst>
      <p:ext uri="{BB962C8B-B14F-4D97-AF65-F5344CB8AC3E}">
        <p14:creationId xmlns:p14="http://schemas.microsoft.com/office/powerpoint/2010/main" val="999551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9F8E77-90F3-475E-ACCA-3C4602247B3A}" type="datetimeFigureOut">
              <a:rPr lang="en-IN" smtClean="0"/>
              <a:t>15-03-2024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DFBCBC-2384-49DF-BB42-5A6B5BDE8020}" type="slidenum">
              <a:rPr lang="en-IN" smtClean="0"/>
              <a:t>‹#›</a:t>
            </a:fld>
            <a:endParaRPr lang="en-IN"/>
          </a:p>
        </p:txBody>
      </p:sp>
    </p:spTree>
    <p:extLst>
      <p:ext uri="{BB962C8B-B14F-4D97-AF65-F5344CB8AC3E}">
        <p14:creationId xmlns:p14="http://schemas.microsoft.com/office/powerpoint/2010/main" val="3199021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F8E77-90F3-475E-ACCA-3C4602247B3A}" type="datetimeFigureOut">
              <a:rPr lang="en-IN" smtClean="0"/>
              <a:t>15-03-2024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DFBCBC-2384-49DF-BB42-5A6B5BDE8020}" type="slidenum">
              <a:rPr lang="en-IN" smtClean="0"/>
              <a:t>‹#›</a:t>
            </a:fld>
            <a:endParaRPr lang="en-IN"/>
          </a:p>
        </p:txBody>
      </p:sp>
    </p:spTree>
    <p:extLst>
      <p:ext uri="{BB962C8B-B14F-4D97-AF65-F5344CB8AC3E}">
        <p14:creationId xmlns:p14="http://schemas.microsoft.com/office/powerpoint/2010/main" val="2153054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9F8E77-90F3-475E-ACCA-3C4602247B3A}"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ADFBCBC-2384-49DF-BB42-5A6B5BDE8020}" type="slidenum">
              <a:rPr lang="en-IN" smtClean="0"/>
              <a:t>‹#›</a:t>
            </a:fld>
            <a:endParaRPr lang="en-IN"/>
          </a:p>
        </p:txBody>
      </p:sp>
    </p:spTree>
    <p:extLst>
      <p:ext uri="{BB962C8B-B14F-4D97-AF65-F5344CB8AC3E}">
        <p14:creationId xmlns:p14="http://schemas.microsoft.com/office/powerpoint/2010/main" val="2713525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9F8E77-90F3-475E-ACCA-3C4602247B3A}" type="datetimeFigureOut">
              <a:rPr lang="en-IN" smtClean="0"/>
              <a:t>15-03-2024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ADFBCBC-2384-49DF-BB42-5A6B5BDE8020}" type="slidenum">
              <a:rPr lang="en-IN" smtClean="0"/>
              <a:t>‹#›</a:t>
            </a:fld>
            <a:endParaRPr lang="en-IN"/>
          </a:p>
        </p:txBody>
      </p:sp>
    </p:spTree>
    <p:extLst>
      <p:ext uri="{BB962C8B-B14F-4D97-AF65-F5344CB8AC3E}">
        <p14:creationId xmlns:p14="http://schemas.microsoft.com/office/powerpoint/2010/main" val="1899355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E9F8E77-90F3-475E-ACCA-3C4602247B3A}" type="datetimeFigureOut">
              <a:rPr lang="en-IN" smtClean="0"/>
              <a:t>15-03-2024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ADFBCBC-2384-49DF-BB42-5A6B5BDE8020}" type="slidenum">
              <a:rPr lang="en-IN" smtClean="0"/>
              <a:t>‹#›</a:t>
            </a:fld>
            <a:endParaRPr lang="en-IN"/>
          </a:p>
        </p:txBody>
      </p:sp>
    </p:spTree>
    <p:extLst>
      <p:ext uri="{BB962C8B-B14F-4D97-AF65-F5344CB8AC3E}">
        <p14:creationId xmlns:p14="http://schemas.microsoft.com/office/powerpoint/2010/main" val="2256393479"/>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26C4B1-6428-6B35-DC45-A2CD59351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812" y="-510988"/>
            <a:ext cx="13509812" cy="7368988"/>
          </a:xfrm>
          <a:prstGeom prst="rect">
            <a:avLst/>
          </a:prstGeom>
        </p:spPr>
      </p:pic>
      <p:sp>
        <p:nvSpPr>
          <p:cNvPr id="7" name="TextBox 6">
            <a:extLst>
              <a:ext uri="{FF2B5EF4-FFF2-40B4-BE49-F238E27FC236}">
                <a16:creationId xmlns:a16="http://schemas.microsoft.com/office/drawing/2014/main" id="{6980C674-3529-AF34-2767-3BBB4C29F892}"/>
              </a:ext>
            </a:extLst>
          </p:cNvPr>
          <p:cNvSpPr txBox="1"/>
          <p:nvPr/>
        </p:nvSpPr>
        <p:spPr>
          <a:xfrm>
            <a:off x="6857999" y="4715435"/>
            <a:ext cx="4715435" cy="1200329"/>
          </a:xfrm>
          <a:prstGeom prst="rect">
            <a:avLst/>
          </a:prstGeom>
          <a:noFill/>
        </p:spPr>
        <p:txBody>
          <a:bodyPr wrap="square" rtlCol="0">
            <a:spAutoFit/>
          </a:bodyPr>
          <a:lstStyle/>
          <a:p>
            <a:r>
              <a:rPr lang="en-US" dirty="0">
                <a:latin typeface="Cascadia Mono SemiBold" panose="020B0609020000020004" pitchFamily="49" charset="0"/>
                <a:ea typeface="Cascadia Mono SemiBold" panose="020B0609020000020004" pitchFamily="49" charset="0"/>
                <a:cs typeface="Cascadia Mono SemiBold" panose="020B0609020000020004" pitchFamily="49" charset="0"/>
              </a:rPr>
              <a:t>Financial Analytics Report    </a:t>
            </a:r>
          </a:p>
          <a:p>
            <a:endParaRPr lang="en-US" dirty="0">
              <a:latin typeface="Cascadia Mono SemiBold" panose="020B0609020000020004" pitchFamily="49" charset="0"/>
              <a:ea typeface="Cascadia Mono SemiBold" panose="020B0609020000020004" pitchFamily="49" charset="0"/>
              <a:cs typeface="Cascadia Mono SemiBold" panose="020B0609020000020004" pitchFamily="49" charset="0"/>
            </a:endParaRPr>
          </a:p>
          <a:p>
            <a:r>
              <a:rPr lang="en-US" dirty="0">
                <a:latin typeface="Cascadia Mono SemiBold" panose="020B0609020000020004" pitchFamily="49" charset="0"/>
                <a:ea typeface="Cascadia Mono SemiBold" panose="020B0609020000020004" pitchFamily="49" charset="0"/>
                <a:cs typeface="Cascadia Mono SemiBold" panose="020B0609020000020004" pitchFamily="49" charset="0"/>
              </a:rPr>
              <a:t>MOHD RAHIL</a:t>
            </a:r>
          </a:p>
          <a:p>
            <a:endParaRPr lang="en-IN" dirty="0">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Tree>
    <p:extLst>
      <p:ext uri="{BB962C8B-B14F-4D97-AF65-F5344CB8AC3E}">
        <p14:creationId xmlns:p14="http://schemas.microsoft.com/office/powerpoint/2010/main" val="939844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7F29C-3821-B39D-EF58-3D3EE7F3371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B90CB6A-835F-BEE6-6D06-FF9561357C3A}"/>
              </a:ext>
            </a:extLst>
          </p:cNvPr>
          <p:cNvSpPr>
            <a:spLocks noGrp="1"/>
          </p:cNvSpPr>
          <p:nvPr>
            <p:ph idx="1"/>
          </p:nvPr>
        </p:nvSpPr>
        <p:spPr/>
        <p:txBody>
          <a:bodyPr>
            <a:normAutofit/>
          </a:bodyPr>
          <a:lstStyle/>
          <a:p>
            <a:r>
              <a:rPr lang="en-US" b="0" i="0" dirty="0">
                <a:solidFill>
                  <a:srgbClr val="0D0D0D"/>
                </a:solidFill>
                <a:effectLst/>
                <a:latin typeface="Söhne"/>
              </a:rPr>
              <a:t>Understanding the competitive landscape is crucial for any business aiming to thrive in its industry. In today's dynamic market environment, analyzing competitors provides valuable insights into market trends, consumer preferences, and potential threats and opportunities. In this analysis, we delve into the market capitalization data of the top 500 companies in India, aiming to extract key metrics and unveil meaningful relationships between attributes. By doing so, we aim to empower the management with actionable insights to enhance decision-making and drive sustainable growth. Through thorough research and analysis, we present findings that illuminate the competitive dynamics shaping the Indian business landscape.</a:t>
            </a:r>
            <a:endParaRPr lang="en-IN" dirty="0"/>
          </a:p>
        </p:txBody>
      </p:sp>
    </p:spTree>
    <p:extLst>
      <p:ext uri="{BB962C8B-B14F-4D97-AF65-F5344CB8AC3E}">
        <p14:creationId xmlns:p14="http://schemas.microsoft.com/office/powerpoint/2010/main" val="3898999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A6A82-3B55-A515-F3D1-D9D215882B10}"/>
              </a:ext>
            </a:extLst>
          </p:cNvPr>
          <p:cNvSpPr>
            <a:spLocks noGrp="1"/>
          </p:cNvSpPr>
          <p:nvPr>
            <p:ph type="title"/>
          </p:nvPr>
        </p:nvSpPr>
        <p:spPr>
          <a:xfrm>
            <a:off x="1069848" y="484632"/>
            <a:ext cx="10058400" cy="743804"/>
          </a:xfrm>
        </p:spPr>
        <p:txBody>
          <a:bodyPr>
            <a:normAutofit fontScale="90000"/>
          </a:bodyPr>
          <a:lstStyle/>
          <a:p>
            <a:r>
              <a:rPr lang="en-US" dirty="0"/>
              <a:t>Project Details</a:t>
            </a:r>
            <a:endParaRPr lang="en-IN" dirty="0"/>
          </a:p>
        </p:txBody>
      </p:sp>
      <p:graphicFrame>
        <p:nvGraphicFramePr>
          <p:cNvPr id="4" name="Content Placeholder 3">
            <a:extLst>
              <a:ext uri="{FF2B5EF4-FFF2-40B4-BE49-F238E27FC236}">
                <a16:creationId xmlns:a16="http://schemas.microsoft.com/office/drawing/2014/main" id="{7CB0211B-8F05-766B-5085-B292B70C3A4A}"/>
              </a:ext>
            </a:extLst>
          </p:cNvPr>
          <p:cNvGraphicFramePr>
            <a:graphicFrameLocks noGrp="1"/>
          </p:cNvGraphicFramePr>
          <p:nvPr>
            <p:ph idx="1"/>
            <p:extLst>
              <p:ext uri="{D42A27DB-BD31-4B8C-83A1-F6EECF244321}">
                <p14:modId xmlns:p14="http://schemas.microsoft.com/office/powerpoint/2010/main" val="1845170387"/>
              </p:ext>
            </p:extLst>
          </p:nvPr>
        </p:nvGraphicFramePr>
        <p:xfrm>
          <a:off x="1069975" y="2120900"/>
          <a:ext cx="10058400" cy="367030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189972837"/>
                    </a:ext>
                  </a:extLst>
                </a:gridCol>
                <a:gridCol w="5029200">
                  <a:extLst>
                    <a:ext uri="{9D8B030D-6E8A-4147-A177-3AD203B41FA5}">
                      <a16:colId xmlns:a16="http://schemas.microsoft.com/office/drawing/2014/main" val="1666254792"/>
                    </a:ext>
                  </a:extLst>
                </a:gridCol>
              </a:tblGrid>
              <a:tr h="917575">
                <a:tc>
                  <a:txBody>
                    <a:bodyPr/>
                    <a:lstStyle/>
                    <a:p>
                      <a:r>
                        <a:rPr lang="en-US" b="0" dirty="0">
                          <a:solidFill>
                            <a:schemeClr val="tx1"/>
                          </a:solidFill>
                        </a:rPr>
                        <a:t>Project Title</a:t>
                      </a:r>
                      <a:endParaRPr lang="en-IN" b="0" dirty="0">
                        <a:solidFill>
                          <a:schemeClr val="tx1"/>
                        </a:solidFill>
                      </a:endParaRPr>
                    </a:p>
                  </a:txBody>
                  <a:tcPr/>
                </a:tc>
                <a:tc>
                  <a:txBody>
                    <a:bodyPr/>
                    <a:lstStyle/>
                    <a:p>
                      <a:r>
                        <a:rPr lang="en-US" dirty="0">
                          <a:solidFill>
                            <a:schemeClr val="tx1"/>
                          </a:solidFill>
                        </a:rPr>
                        <a:t>   </a:t>
                      </a:r>
                      <a:r>
                        <a:rPr lang="en-US" b="0" dirty="0">
                          <a:solidFill>
                            <a:schemeClr val="tx1"/>
                          </a:solidFill>
                        </a:rPr>
                        <a:t>Financial Analytics</a:t>
                      </a:r>
                      <a:endParaRPr lang="en-IN" b="0" dirty="0">
                        <a:solidFill>
                          <a:schemeClr val="tx1"/>
                        </a:solidFill>
                      </a:endParaRPr>
                    </a:p>
                  </a:txBody>
                  <a:tcPr/>
                </a:tc>
                <a:extLst>
                  <a:ext uri="{0D108BD9-81ED-4DB2-BD59-A6C34878D82A}">
                    <a16:rowId xmlns:a16="http://schemas.microsoft.com/office/drawing/2014/main" val="2265365515"/>
                  </a:ext>
                </a:extLst>
              </a:tr>
              <a:tr h="917575">
                <a:tc>
                  <a:txBody>
                    <a:bodyPr/>
                    <a:lstStyle/>
                    <a:p>
                      <a:r>
                        <a:rPr lang="en-US" dirty="0"/>
                        <a:t>Technologies </a:t>
                      </a:r>
                      <a:endParaRPr lang="en-IN" dirty="0"/>
                    </a:p>
                  </a:txBody>
                  <a:tcPr/>
                </a:tc>
                <a:tc>
                  <a:txBody>
                    <a:bodyPr/>
                    <a:lstStyle/>
                    <a:p>
                      <a:r>
                        <a:rPr lang="en-US" dirty="0"/>
                        <a:t>Data Science</a:t>
                      </a:r>
                      <a:endParaRPr lang="en-IN" dirty="0"/>
                    </a:p>
                  </a:txBody>
                  <a:tcPr/>
                </a:tc>
                <a:extLst>
                  <a:ext uri="{0D108BD9-81ED-4DB2-BD59-A6C34878D82A}">
                    <a16:rowId xmlns:a16="http://schemas.microsoft.com/office/drawing/2014/main" val="3801477415"/>
                  </a:ext>
                </a:extLst>
              </a:tr>
              <a:tr h="917575">
                <a:tc>
                  <a:txBody>
                    <a:bodyPr/>
                    <a:lstStyle/>
                    <a:p>
                      <a:r>
                        <a:rPr lang="en-US" dirty="0"/>
                        <a:t>Domain</a:t>
                      </a:r>
                      <a:endParaRPr lang="en-IN" dirty="0"/>
                    </a:p>
                  </a:txBody>
                  <a:tcPr/>
                </a:tc>
                <a:tc>
                  <a:txBody>
                    <a:bodyPr/>
                    <a:lstStyle/>
                    <a:p>
                      <a:r>
                        <a:rPr lang="en-US" dirty="0"/>
                        <a:t>Finance</a:t>
                      </a:r>
                      <a:endParaRPr lang="en-IN" dirty="0"/>
                    </a:p>
                  </a:txBody>
                  <a:tcPr/>
                </a:tc>
                <a:extLst>
                  <a:ext uri="{0D108BD9-81ED-4DB2-BD59-A6C34878D82A}">
                    <a16:rowId xmlns:a16="http://schemas.microsoft.com/office/drawing/2014/main" val="3658535671"/>
                  </a:ext>
                </a:extLst>
              </a:tr>
              <a:tr h="917575">
                <a:tc>
                  <a:txBody>
                    <a:bodyPr/>
                    <a:lstStyle/>
                    <a:p>
                      <a:r>
                        <a:rPr lang="en-US" dirty="0"/>
                        <a:t>Tools</a:t>
                      </a:r>
                      <a:endParaRPr lang="en-IN" dirty="0"/>
                    </a:p>
                  </a:txBody>
                  <a:tcPr/>
                </a:tc>
                <a:tc>
                  <a:txBody>
                    <a:bodyPr/>
                    <a:lstStyle/>
                    <a:p>
                      <a:r>
                        <a:rPr lang="en-US" dirty="0"/>
                        <a:t>POWER BI</a:t>
                      </a:r>
                      <a:endParaRPr lang="en-IN" dirty="0"/>
                    </a:p>
                  </a:txBody>
                  <a:tcPr/>
                </a:tc>
                <a:extLst>
                  <a:ext uri="{0D108BD9-81ED-4DB2-BD59-A6C34878D82A}">
                    <a16:rowId xmlns:a16="http://schemas.microsoft.com/office/drawing/2014/main" val="3366435831"/>
                  </a:ext>
                </a:extLst>
              </a:tr>
            </a:tbl>
          </a:graphicData>
        </a:graphic>
      </p:graphicFrame>
    </p:spTree>
    <p:extLst>
      <p:ext uri="{BB962C8B-B14F-4D97-AF65-F5344CB8AC3E}">
        <p14:creationId xmlns:p14="http://schemas.microsoft.com/office/powerpoint/2010/main" val="2088714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BB939-6BB8-E351-4A8C-1E4F8448B05C}"/>
              </a:ext>
            </a:extLst>
          </p:cNvPr>
          <p:cNvSpPr>
            <a:spLocks noGrp="1"/>
          </p:cNvSpPr>
          <p:nvPr>
            <p:ph type="title"/>
          </p:nvPr>
        </p:nvSpPr>
        <p:spPr>
          <a:xfrm>
            <a:off x="1069848" y="484632"/>
            <a:ext cx="10058400" cy="873113"/>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684D4079-1802-D996-7A06-988AA97DDAD6}"/>
              </a:ext>
            </a:extLst>
          </p:cNvPr>
          <p:cNvSpPr>
            <a:spLocks noGrp="1"/>
          </p:cNvSpPr>
          <p:nvPr>
            <p:ph idx="1"/>
          </p:nvPr>
        </p:nvSpPr>
        <p:spPr>
          <a:xfrm>
            <a:off x="1069848" y="2121408"/>
            <a:ext cx="10058400" cy="4482592"/>
          </a:xfrm>
        </p:spPr>
        <p:txBody>
          <a:bodyPr/>
          <a:lstStyle/>
          <a:p>
            <a:r>
              <a:rPr lang="en-US" dirty="0"/>
              <a:t>Without analyzing the competition, it is difficult for a business to survive. You are tasked to </a:t>
            </a:r>
            <a:r>
              <a:rPr lang="en-US" dirty="0" err="1"/>
              <a:t>analyse</a:t>
            </a:r>
            <a:r>
              <a:rPr lang="en-US" dirty="0"/>
              <a:t> the competition for the management to provide better results. This data set has information on the market capitalization of the top 500 companies in India. Serial </a:t>
            </a:r>
            <a:r>
              <a:rPr lang="en-US" dirty="0" err="1"/>
              <a:t>NumberNameName</a:t>
            </a:r>
            <a:r>
              <a:rPr lang="en-US" dirty="0"/>
              <a:t> of </a:t>
            </a:r>
            <a:r>
              <a:rPr lang="en-US" dirty="0" err="1"/>
              <a:t>CompanyMar</a:t>
            </a:r>
            <a:r>
              <a:rPr lang="en-US" dirty="0"/>
              <a:t> Cap – </a:t>
            </a:r>
            <a:r>
              <a:rPr lang="en-US" dirty="0" err="1"/>
              <a:t>CroreMarket</a:t>
            </a:r>
            <a:r>
              <a:rPr lang="en-US" dirty="0"/>
              <a:t> Capitalization in </a:t>
            </a:r>
            <a:r>
              <a:rPr lang="en-US" dirty="0" err="1"/>
              <a:t>CroresSales</a:t>
            </a:r>
            <a:r>
              <a:rPr lang="en-US" dirty="0"/>
              <a:t> </a:t>
            </a:r>
            <a:r>
              <a:rPr lang="en-US" dirty="0" err="1"/>
              <a:t>Qtr</a:t>
            </a:r>
            <a:r>
              <a:rPr lang="en-US" dirty="0"/>
              <a:t> – </a:t>
            </a:r>
            <a:r>
              <a:rPr lang="en-US" dirty="0" err="1"/>
              <a:t>CroreQuarterly</a:t>
            </a:r>
            <a:r>
              <a:rPr lang="en-US" dirty="0"/>
              <a:t> Sale in crores. Find key metrics and factors and show the meaningful relationships between attributes. Do your own research and come up with your findings</a:t>
            </a:r>
            <a:endParaRPr lang="en-IN" dirty="0"/>
          </a:p>
        </p:txBody>
      </p:sp>
    </p:spTree>
    <p:extLst>
      <p:ext uri="{BB962C8B-B14F-4D97-AF65-F5344CB8AC3E}">
        <p14:creationId xmlns:p14="http://schemas.microsoft.com/office/powerpoint/2010/main" val="2277715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7F69-7661-9709-C4AC-A39AA672D204}"/>
              </a:ext>
            </a:extLst>
          </p:cNvPr>
          <p:cNvSpPr>
            <a:spLocks noGrp="1"/>
          </p:cNvSpPr>
          <p:nvPr>
            <p:ph type="title"/>
          </p:nvPr>
        </p:nvSpPr>
        <p:spPr/>
        <p:txBody>
          <a:bodyPr/>
          <a:lstStyle/>
          <a:p>
            <a:r>
              <a:rPr lang="en-US" dirty="0"/>
              <a:t>Architecture</a:t>
            </a:r>
            <a:endParaRPr lang="en-IN" dirty="0"/>
          </a:p>
        </p:txBody>
      </p:sp>
      <p:pic>
        <p:nvPicPr>
          <p:cNvPr id="9" name="Content Placeholder 8">
            <a:extLst>
              <a:ext uri="{FF2B5EF4-FFF2-40B4-BE49-F238E27FC236}">
                <a16:creationId xmlns:a16="http://schemas.microsoft.com/office/drawing/2014/main" id="{5412D07C-9484-6502-B497-BEC8FAEC46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4212" y="2484582"/>
            <a:ext cx="11490036" cy="4373418"/>
          </a:xfrm>
        </p:spPr>
      </p:pic>
    </p:spTree>
    <p:extLst>
      <p:ext uri="{BB962C8B-B14F-4D97-AF65-F5344CB8AC3E}">
        <p14:creationId xmlns:p14="http://schemas.microsoft.com/office/powerpoint/2010/main" val="892229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AB3829-13D1-3A1A-6F53-693528F98D9E}"/>
              </a:ext>
            </a:extLst>
          </p:cNvPr>
          <p:cNvSpPr>
            <a:spLocks noGrp="1"/>
          </p:cNvSpPr>
          <p:nvPr>
            <p:ph idx="1"/>
          </p:nvPr>
        </p:nvSpPr>
        <p:spPr>
          <a:xfrm>
            <a:off x="188259" y="1156447"/>
            <a:ext cx="12003741" cy="5620871"/>
          </a:xfrm>
        </p:spPr>
        <p:txBody>
          <a:bodyPr/>
          <a:lstStyle/>
          <a:p>
            <a:r>
              <a:rPr lang="en-US" dirty="0"/>
              <a:t>Overview Analysis</a:t>
            </a:r>
            <a:endParaRPr lang="en-IN" dirty="0"/>
          </a:p>
        </p:txBody>
      </p:sp>
      <p:sp>
        <p:nvSpPr>
          <p:cNvPr id="5" name="Title 4">
            <a:extLst>
              <a:ext uri="{FF2B5EF4-FFF2-40B4-BE49-F238E27FC236}">
                <a16:creationId xmlns:a16="http://schemas.microsoft.com/office/drawing/2014/main" id="{BB03B4AC-5D4F-2388-F35C-251BA9AEF5A4}"/>
              </a:ext>
            </a:extLst>
          </p:cNvPr>
          <p:cNvSpPr>
            <a:spLocks noGrp="1"/>
          </p:cNvSpPr>
          <p:nvPr>
            <p:ph type="title"/>
          </p:nvPr>
        </p:nvSpPr>
        <p:spPr>
          <a:xfrm>
            <a:off x="188259" y="484632"/>
            <a:ext cx="3092823" cy="438733"/>
          </a:xfrm>
        </p:spPr>
        <p:txBody>
          <a:bodyPr>
            <a:noAutofit/>
          </a:bodyPr>
          <a:lstStyle/>
          <a:p>
            <a:r>
              <a:rPr lang="en-US" sz="3600" dirty="0"/>
              <a:t>MY Dashboard</a:t>
            </a:r>
            <a:endParaRPr lang="en-IN" sz="3600" dirty="0"/>
          </a:p>
        </p:txBody>
      </p:sp>
      <p:pic>
        <p:nvPicPr>
          <p:cNvPr id="7" name="Picture 6">
            <a:extLst>
              <a:ext uri="{FF2B5EF4-FFF2-40B4-BE49-F238E27FC236}">
                <a16:creationId xmlns:a16="http://schemas.microsoft.com/office/drawing/2014/main" id="{B5BFCC6B-C766-4650-5BF9-EF59479F3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9506"/>
            <a:ext cx="12287897" cy="5047129"/>
          </a:xfrm>
          <a:prstGeom prst="rect">
            <a:avLst/>
          </a:prstGeom>
        </p:spPr>
      </p:pic>
    </p:spTree>
    <p:extLst>
      <p:ext uri="{BB962C8B-B14F-4D97-AF65-F5344CB8AC3E}">
        <p14:creationId xmlns:p14="http://schemas.microsoft.com/office/powerpoint/2010/main" val="2531214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70EB0-90CE-799E-0640-227B54477911}"/>
              </a:ext>
            </a:extLst>
          </p:cNvPr>
          <p:cNvSpPr>
            <a:spLocks noGrp="1"/>
          </p:cNvSpPr>
          <p:nvPr>
            <p:ph type="ctrTitle"/>
          </p:nvPr>
        </p:nvSpPr>
        <p:spPr/>
        <p:txBody>
          <a:bodyPr/>
          <a:lstStyle/>
          <a:p>
            <a:r>
              <a:rPr lang="en-US" dirty="0"/>
              <a:t>Thank </a:t>
            </a:r>
            <a:r>
              <a:rPr lang="en-US" dirty="0" err="1"/>
              <a:t>YOu</a:t>
            </a:r>
            <a:endParaRPr lang="en-IN" dirty="0"/>
          </a:p>
        </p:txBody>
      </p:sp>
      <p:sp>
        <p:nvSpPr>
          <p:cNvPr id="3" name="Subtitle 2">
            <a:extLst>
              <a:ext uri="{FF2B5EF4-FFF2-40B4-BE49-F238E27FC236}">
                <a16:creationId xmlns:a16="http://schemas.microsoft.com/office/drawing/2014/main" id="{CB93A666-66AF-50A4-3819-66A6A7341A06}"/>
              </a:ext>
            </a:extLst>
          </p:cNvPr>
          <p:cNvSpPr>
            <a:spLocks noGrp="1"/>
          </p:cNvSpPr>
          <p:nvPr>
            <p:ph type="subTitle" idx="1"/>
          </p:nvPr>
        </p:nvSpPr>
        <p:spPr/>
        <p:txBody>
          <a:bodyPr/>
          <a:lstStyle/>
          <a:p>
            <a:r>
              <a:rPr lang="en-US"/>
              <a:t>MOHD RAHIL</a:t>
            </a:r>
          </a:p>
          <a:p>
            <a:endParaRPr lang="en-IN"/>
          </a:p>
        </p:txBody>
      </p:sp>
    </p:spTree>
    <p:extLst>
      <p:ext uri="{BB962C8B-B14F-4D97-AF65-F5344CB8AC3E}">
        <p14:creationId xmlns:p14="http://schemas.microsoft.com/office/powerpoint/2010/main" val="15259463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66</TotalTime>
  <Words>230</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Cascadia Mono SemiBold</vt:lpstr>
      <vt:lpstr>Rockwell</vt:lpstr>
      <vt:lpstr>Rockwell Condensed</vt:lpstr>
      <vt:lpstr>Söhne</vt:lpstr>
      <vt:lpstr>Wingdings</vt:lpstr>
      <vt:lpstr>Wood Type</vt:lpstr>
      <vt:lpstr>PowerPoint Presentation</vt:lpstr>
      <vt:lpstr>Introduction</vt:lpstr>
      <vt:lpstr>Project Details</vt:lpstr>
      <vt:lpstr>Problem Statement</vt:lpstr>
      <vt:lpstr>Architecture</vt:lpstr>
      <vt:lpstr>MY Dashboard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RAHIL</dc:creator>
  <cp:lastModifiedBy>MOHAMMAD RAHIL</cp:lastModifiedBy>
  <cp:revision>3</cp:revision>
  <dcterms:created xsi:type="dcterms:W3CDTF">2024-03-14T11:04:54Z</dcterms:created>
  <dcterms:modified xsi:type="dcterms:W3CDTF">2024-03-15T14:25:36Z</dcterms:modified>
</cp:coreProperties>
</file>