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0" r:id="rId4"/>
    <p:sldId id="257" r:id="rId5"/>
    <p:sldId id="258" r:id="rId6"/>
    <p:sldId id="262" r:id="rId7"/>
    <p:sldId id="263" r:id="rId8"/>
    <p:sldId id="264" r:id="rId9"/>
    <p:sldId id="266" r:id="rId10"/>
    <p:sldId id="265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bdul Rahman" userId="9eae4720e1ca8fee" providerId="LiveId" clId="{40E34F2C-ECEC-4894-90B8-E7CB6736C0E2}"/>
    <pc:docChg chg="modSld">
      <pc:chgData name="Mohammed Abdul Rahman" userId="9eae4720e1ca8fee" providerId="LiveId" clId="{40E34F2C-ECEC-4894-90B8-E7CB6736C0E2}" dt="2025-04-21T14:10:09.382" v="2" actId="1038"/>
      <pc:docMkLst>
        <pc:docMk/>
      </pc:docMkLst>
      <pc:sldChg chg="modSp mod">
        <pc:chgData name="Mohammed Abdul Rahman" userId="9eae4720e1ca8fee" providerId="LiveId" clId="{40E34F2C-ECEC-4894-90B8-E7CB6736C0E2}" dt="2025-04-21T13:38:53.671" v="1" actId="1036"/>
        <pc:sldMkLst>
          <pc:docMk/>
          <pc:sldMk cId="1023675323" sldId="258"/>
        </pc:sldMkLst>
        <pc:picChg chg="mod">
          <ac:chgData name="Mohammed Abdul Rahman" userId="9eae4720e1ca8fee" providerId="LiveId" clId="{40E34F2C-ECEC-4894-90B8-E7CB6736C0E2}" dt="2025-04-21T13:38:53.671" v="1" actId="1036"/>
          <ac:picMkLst>
            <pc:docMk/>
            <pc:sldMk cId="1023675323" sldId="258"/>
            <ac:picMk id="7" creationId="{F74230EA-85C5-62A0-4140-24F76486066D}"/>
          </ac:picMkLst>
        </pc:picChg>
      </pc:sldChg>
      <pc:sldChg chg="modSp mod">
        <pc:chgData name="Mohammed Abdul Rahman" userId="9eae4720e1ca8fee" providerId="LiveId" clId="{40E34F2C-ECEC-4894-90B8-E7CB6736C0E2}" dt="2025-04-21T14:10:09.382" v="2" actId="1038"/>
        <pc:sldMkLst>
          <pc:docMk/>
          <pc:sldMk cId="3162817288" sldId="261"/>
        </pc:sldMkLst>
        <pc:spChg chg="mod">
          <ac:chgData name="Mohammed Abdul Rahman" userId="9eae4720e1ca8fee" providerId="LiveId" clId="{40E34F2C-ECEC-4894-90B8-E7CB6736C0E2}" dt="2025-04-21T14:10:09.382" v="2" actId="1038"/>
          <ac:spMkLst>
            <pc:docMk/>
            <pc:sldMk cId="3162817288" sldId="261"/>
            <ac:spMk id="4" creationId="{0418089B-C119-2D3A-F147-74B2BF1C74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C1922-DC31-4F09-AA71-CE21EA417EB6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C392F-BDBF-4E5B-BDEA-A1B46B09B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2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C392F-BDBF-4E5B-BDEA-A1B46B09B74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01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6CBB-DDC2-AD9C-0EF3-DD3DE631E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389239"/>
            <a:ext cx="10572000" cy="2030959"/>
          </a:xfrm>
        </p:spPr>
        <p:txBody>
          <a:bodyPr/>
          <a:lstStyle/>
          <a:p>
            <a:r>
              <a:rPr lang="en-US" dirty="0"/>
              <a:t>Sales Dataset Analysis - Advanced Excel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60744-D525-A0B8-543A-C4AE69C5B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833" y="5290679"/>
            <a:ext cx="10572000" cy="434974"/>
          </a:xfrm>
        </p:spPr>
        <p:txBody>
          <a:bodyPr>
            <a:normAutofit fontScale="92500"/>
          </a:bodyPr>
          <a:lstStyle/>
          <a:p>
            <a:r>
              <a:rPr lang="en-IN" dirty="0"/>
              <a:t>Mohammed Abdul Rahman, 20 April 2025, Data Analytics &amp; Data Science, March Evening Batch</a:t>
            </a:r>
          </a:p>
        </p:txBody>
      </p:sp>
    </p:spTree>
    <p:extLst>
      <p:ext uri="{BB962C8B-B14F-4D97-AF65-F5344CB8AC3E}">
        <p14:creationId xmlns:p14="http://schemas.microsoft.com/office/powerpoint/2010/main" val="19507249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95254-E019-2A48-7EF0-22B35DCC3742}"/>
              </a:ext>
            </a:extLst>
          </p:cNvPr>
          <p:cNvSpPr txBox="1"/>
          <p:nvPr/>
        </p:nvSpPr>
        <p:spPr>
          <a:xfrm>
            <a:off x="4282440" y="94734"/>
            <a:ext cx="362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spc="-10">
                <a:solidFill>
                  <a:srgbClr val="00B0F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Insights and Recommendations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CCF381-A3E1-F439-110D-23E3A67C3D80}"/>
              </a:ext>
            </a:extLst>
          </p:cNvPr>
          <p:cNvSpPr txBox="1">
            <a:spLocks/>
          </p:cNvSpPr>
          <p:nvPr/>
        </p:nvSpPr>
        <p:spPr>
          <a:xfrm>
            <a:off x="335280" y="767081"/>
            <a:ext cx="5984240" cy="20269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B0F0"/>
                </a:solidFill>
              </a:rPr>
              <a:t>Key Insights: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/>
              <a:t>	• Technology leads in Adjusted Sales </a:t>
            </a:r>
            <a:r>
              <a:rPr lang="en-US" sz="1500" b="1" dirty="0"/>
              <a:t>(</a:t>
            </a:r>
            <a:r>
              <a:rPr lang="en-IN" sz="1500" b="1" i="0" u="none" strike="noStrike" dirty="0">
                <a:effectLst/>
              </a:rPr>
              <a:t>₹ 51,677.90</a:t>
            </a:r>
            <a:r>
              <a:rPr lang="en-US" sz="15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/>
              <a:t>	• High discounts </a:t>
            </a:r>
            <a:r>
              <a:rPr lang="en-US" sz="1500" b="1" dirty="0"/>
              <a:t>(&gt; 0.5) </a:t>
            </a:r>
            <a:r>
              <a:rPr lang="en-US" sz="1500" dirty="0"/>
              <a:t>cause losses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500" dirty="0"/>
              <a:t>	• Standard Class Sales Peaked </a:t>
            </a:r>
            <a:r>
              <a:rPr lang="en-US" sz="1500" b="1" dirty="0"/>
              <a:t>(</a:t>
            </a:r>
            <a:r>
              <a:rPr lang="en-IN" sz="1500" b="1" i="0" u="none" strike="noStrike" dirty="0">
                <a:effectLst/>
              </a:rPr>
              <a:t>₹ 51,376.30</a:t>
            </a:r>
            <a:r>
              <a:rPr lang="en-IN" sz="1500" b="1" dirty="0"/>
              <a:t> </a:t>
            </a:r>
            <a:r>
              <a:rPr lang="en-US" sz="1500" b="1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3A7EF-D447-7866-794B-68BFF5AD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2679676"/>
            <a:ext cx="10332720" cy="40835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B03C80-0F07-AE27-9D94-8C008F37F744}"/>
              </a:ext>
            </a:extLst>
          </p:cNvPr>
          <p:cNvSpPr txBox="1"/>
          <p:nvPr/>
        </p:nvSpPr>
        <p:spPr>
          <a:xfrm>
            <a:off x="6096000" y="665220"/>
            <a:ext cx="6096000" cy="1958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B0F0"/>
              </a:buClr>
              <a:buFont typeface="Century Gothic" panose="020B0502020202020204" pitchFamily="34" charset="0"/>
              <a:buChar char="O"/>
            </a:pPr>
            <a:r>
              <a:rPr lang="en-US" sz="1500" b="1" dirty="0">
                <a:solidFill>
                  <a:srgbClr val="00B0F0"/>
                </a:solidFill>
              </a:rPr>
              <a:t>Recommendations: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800" dirty="0"/>
              <a:t>	</a:t>
            </a:r>
            <a:r>
              <a:rPr lang="en-US" sz="1500" dirty="0"/>
              <a:t>• Reduce Furniture discounts to boost profits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500" dirty="0"/>
              <a:t>	• Focus marketing on Technology products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500" dirty="0"/>
              <a:t>	• Target Consumer segment for growth</a:t>
            </a:r>
          </a:p>
        </p:txBody>
      </p:sp>
    </p:spTree>
    <p:extLst>
      <p:ext uri="{BB962C8B-B14F-4D97-AF65-F5344CB8AC3E}">
        <p14:creationId xmlns:p14="http://schemas.microsoft.com/office/powerpoint/2010/main" val="3479772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C74A-E474-2235-0876-DF746B80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4774-0E2A-B072-8692-D2FBF333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537247"/>
            <a:ext cx="10554574" cy="36365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Summary : </a:t>
            </a:r>
            <a:r>
              <a:rPr lang="en-IN" dirty="0"/>
              <a:t>Optimized Superstore dataset analysis with Excel tools.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Actionable Insights : </a:t>
            </a:r>
            <a:r>
              <a:rPr lang="en-IN" dirty="0"/>
              <a:t>Impact of Discount, Sales Overtime.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Next Steps :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Forecast sales for the next quarter.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Improve Data Accuracy.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372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90BC44-3243-4959-799F-F1D7BA0B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371" y="3429000"/>
            <a:ext cx="7043258" cy="970876"/>
          </a:xfrm>
        </p:spPr>
        <p:txBody>
          <a:bodyPr/>
          <a:lstStyle/>
          <a:p>
            <a:pPr algn="ctr"/>
            <a:r>
              <a:rPr lang="en-IN" dirty="0"/>
              <a:t>Open  for Questions</a:t>
            </a:r>
          </a:p>
        </p:txBody>
      </p:sp>
    </p:spTree>
    <p:extLst>
      <p:ext uri="{BB962C8B-B14F-4D97-AF65-F5344CB8AC3E}">
        <p14:creationId xmlns:p14="http://schemas.microsoft.com/office/powerpoint/2010/main" val="3730965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BE4D8-61C8-0F70-0A34-82BC519D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&amp;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4F290-2F57-03E9-35F7-60F6D6842958}"/>
              </a:ext>
            </a:extLst>
          </p:cNvPr>
          <p:cNvSpPr txBox="1"/>
          <p:nvPr/>
        </p:nvSpPr>
        <p:spPr>
          <a:xfrm>
            <a:off x="154276" y="2536448"/>
            <a:ext cx="1223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20" dirty="0">
                <a:effectLst/>
                <a:ea typeface="Times New Roman" panose="02020603050405020304" pitchFamily="18" charset="0"/>
              </a:rPr>
              <a:t>Project Overview: </a:t>
            </a:r>
            <a:br>
              <a:rPr lang="en-US" b="1" spc="-20" dirty="0">
                <a:ea typeface="Times New Roman" panose="02020603050405020304" pitchFamily="18" charset="0"/>
              </a:rPr>
            </a:br>
            <a:r>
              <a:rPr lang="en-US" b="1" spc="-20" dirty="0">
                <a:ea typeface="Times New Roman" panose="02020603050405020304" pitchFamily="18" charset="0"/>
              </a:rPr>
              <a:t>	</a:t>
            </a:r>
            <a:r>
              <a:rPr lang="en-US" sz="1600" spc="-20" dirty="0">
                <a:effectLst/>
                <a:ea typeface="Times New Roman" panose="02020603050405020304" pitchFamily="18" charset="0"/>
              </a:rPr>
              <a:t>To</a:t>
            </a:r>
            <a:r>
              <a:rPr lang="en-US" sz="1600" spc="-4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spc="-20" dirty="0">
                <a:effectLst/>
                <a:ea typeface="Times New Roman" panose="02020603050405020304" pitchFamily="18" charset="0"/>
              </a:rPr>
              <a:t>analyze</a:t>
            </a:r>
            <a:r>
              <a:rPr lang="en-US" sz="1600" spc="-2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spc="-20" dirty="0">
                <a:effectLst/>
                <a:ea typeface="Times New Roman" panose="02020603050405020304" pitchFamily="18" charset="0"/>
              </a:rPr>
              <a:t>sales</a:t>
            </a:r>
            <a:r>
              <a:rPr lang="en-US" sz="1600" spc="-5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spc="-20" dirty="0">
                <a:effectLst/>
                <a:ea typeface="Times New Roman" panose="02020603050405020304" pitchFamily="18" charset="0"/>
              </a:rPr>
              <a:t>data</a:t>
            </a:r>
            <a:r>
              <a:rPr lang="en-US" sz="1600" spc="-4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spc="-20" dirty="0">
                <a:effectLst/>
                <a:ea typeface="Times New Roman" panose="02020603050405020304" pitchFamily="18" charset="0"/>
              </a:rPr>
              <a:t>to</a:t>
            </a:r>
            <a:r>
              <a:rPr lang="en-US" sz="1600" spc="-6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spc="-20" dirty="0">
                <a:effectLst/>
                <a:ea typeface="Times New Roman" panose="02020603050405020304" pitchFamily="18" charset="0"/>
              </a:rPr>
              <a:t>identify trends,</a:t>
            </a:r>
            <a:r>
              <a:rPr lang="en-US" sz="1600" spc="-4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spc="-20" dirty="0">
                <a:effectLst/>
                <a:ea typeface="Times New Roman" panose="02020603050405020304" pitchFamily="18" charset="0"/>
              </a:rPr>
              <a:t>understand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spc="-20" dirty="0">
                <a:effectLst/>
                <a:ea typeface="Times New Roman" panose="02020603050405020304" pitchFamily="18" charset="0"/>
              </a:rPr>
              <a:t>sales</a:t>
            </a:r>
            <a:r>
              <a:rPr lang="en-US" sz="1600" spc="-3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spc="-20" dirty="0">
                <a:effectLst/>
                <a:ea typeface="Times New Roman" panose="02020603050405020304" pitchFamily="18" charset="0"/>
              </a:rPr>
              <a:t>performance, and</a:t>
            </a:r>
            <a:r>
              <a:rPr lang="en-US" sz="1600" spc="-5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spc="-20" dirty="0">
                <a:effectLst/>
                <a:ea typeface="Times New Roman" panose="02020603050405020304" pitchFamily="18" charset="0"/>
              </a:rPr>
              <a:t>provide 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actionable business insights.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8089B-C119-2D3A-F147-74B2BF1C7480}"/>
              </a:ext>
            </a:extLst>
          </p:cNvPr>
          <p:cNvSpPr txBox="1"/>
          <p:nvPr/>
        </p:nvSpPr>
        <p:spPr>
          <a:xfrm>
            <a:off x="164108" y="3662242"/>
            <a:ext cx="11883445" cy="230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spc="-20" dirty="0">
                <a:effectLst/>
                <a:ea typeface="Times New Roman" panose="02020603050405020304" pitchFamily="18" charset="0"/>
              </a:rPr>
              <a:t>Project Objectives: </a:t>
            </a:r>
            <a:br>
              <a:rPr lang="en-US" sz="1800" b="1" spc="-20" dirty="0">
                <a:effectLst/>
                <a:ea typeface="Times New Roman" panose="02020603050405020304" pitchFamily="18" charset="0"/>
              </a:rPr>
            </a:br>
            <a:r>
              <a:rPr lang="en-US" sz="1600" dirty="0"/>
              <a:t>key goals of the analysis, such as:</a:t>
            </a:r>
            <a:endParaRPr lang="en-US" sz="1600" b="1" spc="-20" dirty="0"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Analyze sales trends over time.</a:t>
            </a:r>
            <a:endParaRPr lang="en-I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Identify high-performing products and sales channels.</a:t>
            </a:r>
            <a:endParaRPr lang="en-I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Determine the impact of returns and discounts.</a:t>
            </a:r>
            <a:endParaRPr lang="en-I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Create a dynamic dashboard with key metrics.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6281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9778B-0E33-2262-EA9F-58482E5D0318}"/>
              </a:ext>
            </a:extLst>
          </p:cNvPr>
          <p:cNvSpPr txBox="1"/>
          <p:nvPr/>
        </p:nvSpPr>
        <p:spPr>
          <a:xfrm>
            <a:off x="3992880" y="298017"/>
            <a:ext cx="3863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Data Description and Preparation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3426CC-E4B4-21C7-5617-578D5AB6E8E1}"/>
              </a:ext>
            </a:extLst>
          </p:cNvPr>
          <p:cNvSpPr txBox="1">
            <a:spLocks/>
          </p:cNvSpPr>
          <p:nvPr/>
        </p:nvSpPr>
        <p:spPr>
          <a:xfrm>
            <a:off x="339090" y="786647"/>
            <a:ext cx="7966710" cy="16365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Dataset Overview: </a:t>
            </a:r>
            <a:r>
              <a:rPr lang="en-US" sz="1400" dirty="0"/>
              <a:t>9,994 rows, 21 columns (Order ID, Product Name, Sales, etc.)</a:t>
            </a:r>
          </a:p>
          <a:p>
            <a:r>
              <a:rPr lang="en-US" sz="1400" b="1" dirty="0"/>
              <a:t>Data Cleaning:</a:t>
            </a:r>
          </a:p>
          <a:p>
            <a:r>
              <a:rPr lang="en-US" sz="1400" dirty="0"/>
              <a:t>• Removed duplicates (none found)</a:t>
            </a:r>
          </a:p>
          <a:p>
            <a:r>
              <a:rPr lang="en-US" sz="1400" dirty="0"/>
              <a:t>• Formatted dates, applied currency formatting</a:t>
            </a:r>
          </a:p>
          <a:p>
            <a:r>
              <a:rPr lang="en-US" sz="1400" dirty="0"/>
              <a:t>• Validated Sales (≥0), Discounts (0-1)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FCFA9-4DEF-9149-B564-E65F8C98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" y="2863926"/>
            <a:ext cx="4601841" cy="25803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AC001D-C51A-713F-C185-9C131F795E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679"/>
          <a:stretch/>
        </p:blipFill>
        <p:spPr>
          <a:xfrm>
            <a:off x="5853296" y="2683432"/>
            <a:ext cx="6338704" cy="2760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15C286-3D51-2CF3-0641-E3FD7C4E01CD}"/>
              </a:ext>
            </a:extLst>
          </p:cNvPr>
          <p:cNvSpPr txBox="1"/>
          <p:nvPr/>
        </p:nvSpPr>
        <p:spPr>
          <a:xfrm>
            <a:off x="1710370" y="5469499"/>
            <a:ext cx="1318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20" dirty="0">
                <a:effectLst/>
                <a:latin typeface="+mj-lt"/>
                <a:ea typeface="Times New Roman" panose="02020603050405020304" pitchFamily="18" charset="0"/>
              </a:rPr>
              <a:t>Raw 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Data </a:t>
            </a:r>
            <a:endParaRPr lang="en-IN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8ED3E-5818-1854-778A-EA55BF8AE582}"/>
              </a:ext>
            </a:extLst>
          </p:cNvPr>
          <p:cNvSpPr txBox="1"/>
          <p:nvPr/>
        </p:nvSpPr>
        <p:spPr>
          <a:xfrm>
            <a:off x="8363518" y="5515690"/>
            <a:ext cx="163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Clean Data</a:t>
            </a:r>
            <a:endParaRPr lang="en-IN" dirty="0">
              <a:latin typeface="+mj-lt"/>
            </a:endParaRPr>
          </a:p>
        </p:txBody>
      </p:sp>
      <p:pic>
        <p:nvPicPr>
          <p:cNvPr id="14" name="Graphic 13" descr="Arrow: Straight with solid fill">
            <a:extLst>
              <a:ext uri="{FF2B5EF4-FFF2-40B4-BE49-F238E27FC236}">
                <a16:creationId xmlns:a16="http://schemas.microsoft.com/office/drawing/2014/main" id="{C42AEFF8-A9CB-35AB-9940-BFA7FA83E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802944" y="3776901"/>
            <a:ext cx="917829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56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A4615D-E164-7C57-B78B-CDE6C04C24D3}"/>
              </a:ext>
            </a:extLst>
          </p:cNvPr>
          <p:cNvSpPr txBox="1"/>
          <p:nvPr/>
        </p:nvSpPr>
        <p:spPr>
          <a:xfrm>
            <a:off x="4000500" y="482683"/>
            <a:ext cx="49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Key Metrics Calculation and Data Analysis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E7E42-ED4E-82A3-9CAD-726F040E57E6}"/>
              </a:ext>
            </a:extLst>
          </p:cNvPr>
          <p:cNvSpPr txBox="1"/>
          <p:nvPr/>
        </p:nvSpPr>
        <p:spPr>
          <a:xfrm>
            <a:off x="175260" y="947148"/>
            <a:ext cx="11384280" cy="1713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spc="-10" dirty="0">
                <a:effectLst/>
                <a:latin typeface="+mj-lt"/>
                <a:ea typeface="Times New Roman" panose="02020603050405020304" pitchFamily="18" charset="0"/>
              </a:rPr>
              <a:t>Important Calculations: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spc="-20" dirty="0">
                <a:effectLst/>
                <a:latin typeface="+mj-lt"/>
                <a:ea typeface="Times New Roman" panose="02020603050405020304" pitchFamily="18" charset="0"/>
              </a:rPr>
              <a:t>Total</a:t>
            </a:r>
            <a:r>
              <a:rPr lang="en-US" sz="1400" spc="-2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+mj-lt"/>
                <a:ea typeface="Times New Roman" panose="02020603050405020304" pitchFamily="18" charset="0"/>
              </a:rPr>
              <a:t>sales</a:t>
            </a:r>
            <a:r>
              <a:rPr lang="en-US" sz="1400" spc="-3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+mj-lt"/>
                <a:ea typeface="Times New Roman" panose="02020603050405020304" pitchFamily="18" charset="0"/>
              </a:rPr>
              <a:t>(Gross,</a:t>
            </a:r>
            <a:r>
              <a:rPr lang="en-US" sz="14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+mj-lt"/>
                <a:ea typeface="Times New Roman" panose="02020603050405020304" pitchFamily="18" charset="0"/>
              </a:rPr>
              <a:t>Net,</a:t>
            </a:r>
            <a:r>
              <a:rPr lang="en-US" sz="1400" spc="-1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+mj-lt"/>
                <a:ea typeface="Times New Roman" panose="02020603050405020304" pitchFamily="18" charset="0"/>
              </a:rPr>
              <a:t>Adjusted)</a:t>
            </a:r>
            <a:endParaRPr lang="en-IN" sz="1400" spc="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spc="-20" dirty="0">
                <a:effectLst/>
                <a:latin typeface="+mj-lt"/>
                <a:ea typeface="Times New Roman" panose="02020603050405020304" pitchFamily="18" charset="0"/>
              </a:rPr>
              <a:t>Average</a:t>
            </a:r>
            <a:r>
              <a:rPr lang="en-US" sz="1400" spc="-3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+mj-lt"/>
                <a:ea typeface="Times New Roman" panose="02020603050405020304" pitchFamily="18" charset="0"/>
              </a:rPr>
              <a:t>sales</a:t>
            </a:r>
            <a:r>
              <a:rPr lang="en-US" sz="1400" spc="-4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+mj-lt"/>
                <a:ea typeface="Times New Roman" panose="02020603050405020304" pitchFamily="18" charset="0"/>
              </a:rPr>
              <a:t>per</a:t>
            </a:r>
            <a:r>
              <a:rPr lang="en-US" sz="1400" spc="-5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+mj-lt"/>
                <a:ea typeface="Times New Roman" panose="02020603050405020304" pitchFamily="18" charset="0"/>
              </a:rPr>
              <a:t>order</a:t>
            </a:r>
            <a:endParaRPr lang="en-IN" sz="1400" spc="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spc="-20" dirty="0">
                <a:effectLst/>
                <a:latin typeface="+mj-lt"/>
                <a:ea typeface="Times New Roman" panose="02020603050405020304" pitchFamily="18" charset="0"/>
              </a:rPr>
              <a:t>Discount</a:t>
            </a:r>
            <a:r>
              <a:rPr lang="en-US" sz="1400" spc="-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+mj-lt"/>
                <a:ea typeface="Times New Roman" panose="02020603050405020304" pitchFamily="18" charset="0"/>
              </a:rPr>
              <a:t>rates,</a:t>
            </a:r>
            <a:r>
              <a:rPr lang="en-US" sz="1400" spc="-3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+mj-lt"/>
                <a:ea typeface="Times New Roman" panose="02020603050405020304" pitchFamily="18" charset="0"/>
              </a:rPr>
              <a:t>return</a:t>
            </a:r>
            <a:r>
              <a:rPr lang="en-US" sz="1400" spc="-1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+mj-lt"/>
                <a:ea typeface="Times New Roman" panose="02020603050405020304" pitchFamily="18" charset="0"/>
              </a:rPr>
              <a:t>rates</a:t>
            </a:r>
            <a:endParaRPr lang="en-IN" sz="1400" spc="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sz="1400" spc="-20" dirty="0">
                <a:effectLst/>
                <a:latin typeface="+mj-lt"/>
                <a:ea typeface="Times New Roman" panose="02020603050405020304" pitchFamily="18" charset="0"/>
              </a:rPr>
              <a:t>Sales by</a:t>
            </a:r>
            <a:r>
              <a:rPr lang="en-US" sz="1400" spc="-6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+mj-lt"/>
                <a:ea typeface="Times New Roman" panose="02020603050405020304" pitchFamily="18" charset="0"/>
              </a:rPr>
              <a:t>channel/product</a:t>
            </a:r>
            <a:r>
              <a:rPr lang="en-US" sz="1400" spc="-4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1400" spc="-20" dirty="0">
                <a:effectLst/>
                <a:latin typeface="+mj-lt"/>
                <a:ea typeface="Times New Roman" panose="02020603050405020304" pitchFamily="18" charset="0"/>
              </a:rPr>
              <a:t>type</a:t>
            </a:r>
            <a:endParaRPr lang="en-IN" sz="1400" spc="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C8469B-25FF-A15A-C778-10E6B9D58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96" y="1346585"/>
            <a:ext cx="7011008" cy="9144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430861-2CEF-6021-B1E1-0A16CEB3F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3636817"/>
            <a:ext cx="4976291" cy="14631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D4C8E4-AC27-5678-5CDB-84459BD0C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860" y="2660501"/>
            <a:ext cx="3896411" cy="41093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17C5C9-92C6-6180-706B-5A2635D43A69}"/>
              </a:ext>
            </a:extLst>
          </p:cNvPr>
          <p:cNvSpPr/>
          <p:nvPr/>
        </p:nvSpPr>
        <p:spPr>
          <a:xfrm>
            <a:off x="9489440" y="2773680"/>
            <a:ext cx="906831" cy="39962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Graphic 15" descr="Back with solid fill">
            <a:extLst>
              <a:ext uri="{FF2B5EF4-FFF2-40B4-BE49-F238E27FC236}">
                <a16:creationId xmlns:a16="http://schemas.microsoft.com/office/drawing/2014/main" id="{D288202F-F4DD-E33D-500C-E1C4AAD5C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6271" y="3740299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2DE833-A2B5-ACA7-7D11-12EE0F246B27}"/>
              </a:ext>
            </a:extLst>
          </p:cNvPr>
          <p:cNvSpPr txBox="1"/>
          <p:nvPr/>
        </p:nvSpPr>
        <p:spPr>
          <a:xfrm>
            <a:off x="10396271" y="4441086"/>
            <a:ext cx="1795729" cy="65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1000" b="1" dirty="0"/>
              <a:t>Adjusted Sales:</a:t>
            </a:r>
            <a:br>
              <a:rPr lang="en-IN" sz="1000" b="1" dirty="0"/>
            </a:br>
            <a:r>
              <a:rPr lang="en-IN" sz="1000" b="1" dirty="0"/>
              <a:t>Sales-(sales*Discount)</a:t>
            </a:r>
          </a:p>
        </p:txBody>
      </p:sp>
    </p:spTree>
    <p:extLst>
      <p:ext uri="{BB962C8B-B14F-4D97-AF65-F5344CB8AC3E}">
        <p14:creationId xmlns:p14="http://schemas.microsoft.com/office/powerpoint/2010/main" val="2309984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4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BD9DE3-7C35-BDCB-F792-550A0FEBE990}"/>
              </a:ext>
            </a:extLst>
          </p:cNvPr>
          <p:cNvSpPr txBox="1"/>
          <p:nvPr/>
        </p:nvSpPr>
        <p:spPr>
          <a:xfrm>
            <a:off x="4411980" y="132163"/>
            <a:ext cx="336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Pivot Tables and Pivot Charts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8DC1-5AD6-81C4-B799-E606798D2838}"/>
              </a:ext>
            </a:extLst>
          </p:cNvPr>
          <p:cNvSpPr txBox="1">
            <a:spLocks/>
          </p:cNvSpPr>
          <p:nvPr/>
        </p:nvSpPr>
        <p:spPr>
          <a:xfrm>
            <a:off x="297180" y="1305561"/>
            <a:ext cx="8229600" cy="17627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Pivot Tables: </a:t>
            </a:r>
            <a:r>
              <a:rPr lang="en-US" sz="1400" dirty="0"/>
              <a:t>Aggregated by Category, Ship Mode, and Order Date</a:t>
            </a:r>
          </a:p>
          <a:p>
            <a:r>
              <a:rPr lang="en-US" sz="1400" b="1" dirty="0"/>
              <a:t>Metrics: </a:t>
            </a:r>
            <a:r>
              <a:rPr lang="en-US" sz="1400" dirty="0"/>
              <a:t>Sum of Adjusted Sales, Total Discounts</a:t>
            </a:r>
          </a:p>
          <a:p>
            <a:r>
              <a:rPr lang="en-US" sz="1400" b="1" dirty="0"/>
              <a:t>Pivot Charts:</a:t>
            </a:r>
          </a:p>
          <a:p>
            <a:r>
              <a:rPr lang="en-US" sz="1400" dirty="0"/>
              <a:t>• </a:t>
            </a:r>
            <a:r>
              <a:rPr lang="en-US" sz="1400" b="1" dirty="0"/>
              <a:t>Bar chart : </a:t>
            </a:r>
            <a:r>
              <a:rPr lang="en-US" sz="1400" dirty="0"/>
              <a:t>Sales by Category</a:t>
            </a:r>
          </a:p>
          <a:p>
            <a:r>
              <a:rPr lang="en-US" sz="1400" b="1" dirty="0"/>
              <a:t>• Line chart : </a:t>
            </a:r>
            <a:r>
              <a:rPr lang="en-US" sz="1400" dirty="0"/>
              <a:t>Sales trends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50C4B-4F29-93AE-BF46-320414BCC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3692469"/>
            <a:ext cx="4921541" cy="3033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230EA-85C5-62A0-4140-24F764860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397" y="593096"/>
            <a:ext cx="4723923" cy="28555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D753FE-7979-C366-E8E1-C9AC645EC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724" y="3692469"/>
            <a:ext cx="5601596" cy="3033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3675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824DD-B254-8563-72BE-B410B27609D3}"/>
              </a:ext>
            </a:extLst>
          </p:cNvPr>
          <p:cNvSpPr txBox="1"/>
          <p:nvPr/>
        </p:nvSpPr>
        <p:spPr>
          <a:xfrm>
            <a:off x="4804410" y="108079"/>
            <a:ext cx="2583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Dashboard Overview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C8B38-DBF6-CAEB-AA2A-B6FA38AA18A7}"/>
              </a:ext>
            </a:extLst>
          </p:cNvPr>
          <p:cNvSpPr txBox="1"/>
          <p:nvPr/>
        </p:nvSpPr>
        <p:spPr>
          <a:xfrm>
            <a:off x="162560" y="557375"/>
            <a:ext cx="6732000" cy="3028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00B0F0"/>
                </a:solidFill>
              </a:rPr>
              <a:t>Dashboard Purpose: </a:t>
            </a:r>
            <a:r>
              <a:rPr lang="en-US" sz="1500" b="1" dirty="0"/>
              <a:t>Interactive view of KPIs and trends</a:t>
            </a:r>
            <a:br>
              <a:rPr lang="en-US" sz="1500" b="1" dirty="0"/>
            </a:br>
            <a:r>
              <a:rPr lang="en-IN" sz="1500" b="1" dirty="0">
                <a:solidFill>
                  <a:srgbClr val="00B0F0"/>
                </a:solidFill>
              </a:rPr>
              <a:t>Key Performance Indicators:</a:t>
            </a:r>
            <a:br>
              <a:rPr lang="en-IN" sz="1500" b="1" dirty="0">
                <a:solidFill>
                  <a:srgbClr val="00B0F0"/>
                </a:solidFill>
              </a:rPr>
            </a:br>
            <a:r>
              <a:rPr lang="en-US" sz="1400" dirty="0"/>
              <a:t>• Total Adjusted Sales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• Average Order Value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• Total Discounts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Top Products</a:t>
            </a:r>
            <a:endParaRPr lang="en-IN" sz="15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500" b="1" dirty="0">
                <a:solidFill>
                  <a:srgbClr val="00B0F0"/>
                </a:solidFill>
              </a:rPr>
              <a:t>Trends: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Pivot Tables &amp; Pivot Charts of Categories, Ship Mode, Sales Over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Slicers for Category, Ship Mode, Date range selector.</a:t>
            </a:r>
            <a:r>
              <a:rPr lang="en-IN" sz="1400" b="1" dirty="0">
                <a:solidFill>
                  <a:srgbClr val="00B0F0"/>
                </a:solidFill>
              </a:rPr>
              <a:t> 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E1AA0-ADC3-4184-2E36-582644ECE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3640986"/>
            <a:ext cx="9004525" cy="30289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636041-5D75-0191-4CB3-31EE44843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480" y="612015"/>
            <a:ext cx="6410960" cy="2266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Graphic 9" descr="Arrow: Clockwise curve with solid fill">
            <a:extLst>
              <a:ext uri="{FF2B5EF4-FFF2-40B4-BE49-F238E27FC236}">
                <a16:creationId xmlns:a16="http://schemas.microsoft.com/office/drawing/2014/main" id="{215071BF-BCB0-AE83-F29E-3A7A30B34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167085" y="2971800"/>
            <a:ext cx="74168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06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1423-C88D-DC12-459F-2543FF8CB365}"/>
              </a:ext>
            </a:extLst>
          </p:cNvPr>
          <p:cNvSpPr txBox="1">
            <a:spLocks/>
          </p:cNvSpPr>
          <p:nvPr/>
        </p:nvSpPr>
        <p:spPr>
          <a:xfrm>
            <a:off x="4333240" y="101918"/>
            <a:ext cx="3525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00B0F0"/>
                </a:solidFill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spc="-1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What-If</a:t>
            </a:r>
            <a:r>
              <a:rPr lang="en-US" sz="1800" b="1" spc="-6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1800" b="1" spc="-2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800" b="1" spc="-6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1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1800" b="1" spc="-7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CF0F-9F29-0D45-B24E-C830C9625944}"/>
              </a:ext>
            </a:extLst>
          </p:cNvPr>
          <p:cNvSpPr txBox="1">
            <a:spLocks/>
          </p:cNvSpPr>
          <p:nvPr/>
        </p:nvSpPr>
        <p:spPr>
          <a:xfrm>
            <a:off x="228600" y="546021"/>
            <a:ext cx="6314440" cy="27117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dirty="0">
                <a:solidFill>
                  <a:srgbClr val="00B0F0"/>
                </a:solidFill>
              </a:rPr>
              <a:t>What-If Scenarios: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400" dirty="0"/>
              <a:t>• 10% Sales increase: Impact on Adjusted Sales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	• 5% Discount decrease: Effect on profitability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	• Comparing Various Sales &amp; Quantity : Impact on Adjusted Sales</a:t>
            </a:r>
          </a:p>
          <a:p>
            <a:r>
              <a:rPr lang="en-US" sz="1500" b="1" dirty="0">
                <a:solidFill>
                  <a:srgbClr val="00B0F0"/>
                </a:solidFill>
              </a:rPr>
              <a:t>Goal Seek: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400" dirty="0"/>
              <a:t>• Target: </a:t>
            </a:r>
            <a:r>
              <a:rPr lang="en-IN" sz="1400" i="0" u="none" strike="noStrike" dirty="0">
                <a:solidFill>
                  <a:srgbClr val="FFFFFF"/>
                </a:solidFill>
                <a:effectLst/>
                <a:latin typeface="+mj-lt"/>
              </a:rPr>
              <a:t>₹ 6,732.11</a:t>
            </a:r>
            <a:r>
              <a:rPr lang="en-IN" sz="1400" dirty="0">
                <a:latin typeface="+mj-lt"/>
              </a:rPr>
              <a:t> </a:t>
            </a:r>
            <a:r>
              <a:rPr lang="en-US" sz="1400" dirty="0"/>
              <a:t>profit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	• Adjusted: Sales sold.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65D32-3D13-7836-45F1-9084C5C3C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32525"/>
            <a:ext cx="5643880" cy="33380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845CC-CB33-5F4E-1F04-294D898EF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7408"/>
            <a:ext cx="5970582" cy="3735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32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23FDA0-6B92-8C4B-FECF-480F1E1FD743}"/>
              </a:ext>
            </a:extLst>
          </p:cNvPr>
          <p:cNvSpPr txBox="1"/>
          <p:nvPr/>
        </p:nvSpPr>
        <p:spPr>
          <a:xfrm>
            <a:off x="4572000" y="135374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spc="-10">
                <a:solidFill>
                  <a:srgbClr val="00B0F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Macros and Automation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CF240-2D7E-C5C7-0E98-FFA523E5768B}"/>
              </a:ext>
            </a:extLst>
          </p:cNvPr>
          <p:cNvSpPr txBox="1"/>
          <p:nvPr/>
        </p:nvSpPr>
        <p:spPr>
          <a:xfrm>
            <a:off x="355600" y="846574"/>
            <a:ext cx="6817360" cy="1882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500" b="1" dirty="0">
                <a:solidFill>
                  <a:srgbClr val="00B0F0"/>
                </a:solidFill>
                <a:latin typeface="+mj-lt"/>
              </a:rPr>
              <a:t>Macros Used: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Format Sheet: </a:t>
            </a:r>
            <a:r>
              <a:rPr lang="en-US" sz="1400" dirty="0"/>
              <a:t>Applies formatting (bold headers, currency, freeze panes)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Benefits: </a:t>
            </a:r>
            <a:r>
              <a:rPr lang="en-US" sz="1400" dirty="0"/>
              <a:t>Saves time, ensures consistency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F7013-BFC8-29E0-7015-AA1A3078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92349"/>
            <a:ext cx="11125200" cy="41569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87AE7BD-2FF3-D22B-5C78-E2361AC13F48}"/>
              </a:ext>
            </a:extLst>
          </p:cNvPr>
          <p:cNvSpPr/>
          <p:nvPr/>
        </p:nvSpPr>
        <p:spPr>
          <a:xfrm>
            <a:off x="10088880" y="2492349"/>
            <a:ext cx="1651000" cy="6877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Graphic 9" descr="Arrow: Straight with solid fill">
            <a:extLst>
              <a:ext uri="{FF2B5EF4-FFF2-40B4-BE49-F238E27FC236}">
                <a16:creationId xmlns:a16="http://schemas.microsoft.com/office/drawing/2014/main" id="{2B4502A6-8F6E-7503-71E0-412CD59ED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148823">
            <a:off x="9478691" y="18318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31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2B025-17A7-DF1A-280C-CA57A8135F32}"/>
              </a:ext>
            </a:extLst>
          </p:cNvPr>
          <p:cNvSpPr txBox="1"/>
          <p:nvPr/>
        </p:nvSpPr>
        <p:spPr>
          <a:xfrm>
            <a:off x="4361180" y="84574"/>
            <a:ext cx="3469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spc="-10">
                <a:solidFill>
                  <a:srgbClr val="00B0F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Power Pivot &amp; Data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226B1-895C-A89A-E966-7FC77350835E}"/>
              </a:ext>
            </a:extLst>
          </p:cNvPr>
          <p:cNvSpPr txBox="1"/>
          <p:nvPr/>
        </p:nvSpPr>
        <p:spPr>
          <a:xfrm>
            <a:off x="233680" y="671621"/>
            <a:ext cx="6106160" cy="235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500" b="1" dirty="0">
                <a:solidFill>
                  <a:srgbClr val="00B0F0"/>
                </a:solidFill>
                <a:latin typeface="+mj-lt"/>
              </a:rPr>
              <a:t>Relationship Generated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―"/>
            </a:pPr>
            <a:r>
              <a:rPr lang="en-IN" sz="1400" dirty="0">
                <a:latin typeface="+mj-lt"/>
              </a:rPr>
              <a:t>Generated two tables Product table &amp; Customer Table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―"/>
            </a:pPr>
            <a:r>
              <a:rPr lang="en-IN" sz="1400" dirty="0">
                <a:latin typeface="+mj-lt"/>
              </a:rPr>
              <a:t>Generated relationship b/w 2 new generated table and main data set table</a:t>
            </a:r>
          </a:p>
          <a:p>
            <a:pPr marL="285750" indent="-285750">
              <a:lnSpc>
                <a:spcPct val="150000"/>
              </a:lnSpc>
              <a:buFont typeface="Century Gothic" panose="020B0502020202020204" pitchFamily="34" charset="0"/>
              <a:buChar char="―"/>
            </a:pPr>
            <a:r>
              <a:rPr lang="en-IN" sz="1400" dirty="0">
                <a:latin typeface="+mj-lt"/>
              </a:rPr>
              <a:t>Analysis the sales trends and generated a pivot table from power pivot</a:t>
            </a:r>
            <a:br>
              <a:rPr lang="en-IN" sz="1500" b="1" dirty="0">
                <a:latin typeface="+mj-lt"/>
              </a:rPr>
            </a:br>
            <a:endParaRPr lang="en-IN" sz="1500" b="1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E0536-E1BB-56C4-73F1-80567DE9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2795925"/>
            <a:ext cx="6342550" cy="39043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DEE64-AE4E-A0CC-0AEA-16EFA8623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406" y="3368746"/>
            <a:ext cx="4320914" cy="27586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8623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961</TotalTime>
  <Words>519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2</vt:lpstr>
      <vt:lpstr>Quotable</vt:lpstr>
      <vt:lpstr>Sales Dataset Analysis - Advanced Excel Project</vt:lpstr>
      <vt:lpstr>Project Overview &amp;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Open  for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Abdul Rahman</dc:creator>
  <cp:lastModifiedBy>Mohammed Abdul Rahman</cp:lastModifiedBy>
  <cp:revision>4</cp:revision>
  <dcterms:created xsi:type="dcterms:W3CDTF">2025-04-20T05:33:46Z</dcterms:created>
  <dcterms:modified xsi:type="dcterms:W3CDTF">2025-04-21T14:10:20Z</dcterms:modified>
</cp:coreProperties>
</file>