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72" r:id="rId11"/>
    <p:sldId id="263" r:id="rId12"/>
    <p:sldId id="273" r:id="rId13"/>
    <p:sldId id="264" r:id="rId14"/>
    <p:sldId id="274" r:id="rId15"/>
    <p:sldId id="265" r:id="rId16"/>
    <p:sldId id="275" r:id="rId17"/>
    <p:sldId id="266" r:id="rId18"/>
    <p:sldId id="267" r:id="rId19"/>
    <p:sldId id="276" r:id="rId20"/>
    <p:sldId id="26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🍷 Wine Quality Prediction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By: Abdul Rahman Mohammed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This project explores multiple machine learning algorithms to predict wine quality using chemical features. It covers data preprocessing, EDA, model training, evaluation, and hyperparameter tuning.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498-E135-3133-D294-C0C21898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Screenshot: KNN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0F8F6-11EE-C8D6-E910-0A378D4F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207370"/>
            <a:ext cx="6505575" cy="5210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961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🧮 Naive Bayes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Implemented:</a:t>
            </a:r>
            <a:endParaRPr lang="en-US" dirty="0"/>
          </a:p>
          <a:p>
            <a:pPr lvl="1"/>
            <a:r>
              <a:rPr dirty="0" err="1"/>
              <a:t>GaussianNB</a:t>
            </a:r>
            <a:endParaRPr lang="en-US" dirty="0"/>
          </a:p>
          <a:p>
            <a:pPr lvl="1"/>
            <a:r>
              <a:rPr dirty="0" err="1"/>
              <a:t>MultinomialNB</a:t>
            </a:r>
            <a:endParaRPr lang="en-US" dirty="0"/>
          </a:p>
          <a:p>
            <a:pPr lvl="1"/>
            <a:r>
              <a:rPr dirty="0" err="1"/>
              <a:t>BernoulliNB</a:t>
            </a:r>
            <a:endParaRPr dirty="0"/>
          </a:p>
          <a:p>
            <a:r>
              <a:rPr dirty="0"/>
              <a:t>Compared accuracy visually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9104-6DA6-6C5B-BC7D-ED1D8C16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Screenshot: Accuracy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9ED81-8ADD-BB8F-3D70-5F4CC39C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373187"/>
            <a:ext cx="6581775" cy="5210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545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🌳 Decision Tree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Model: </a:t>
            </a:r>
            <a:r>
              <a:rPr dirty="0" err="1"/>
              <a:t>DecisionTreeRegressor</a:t>
            </a:r>
            <a:endParaRPr dirty="0"/>
          </a:p>
          <a:p>
            <a:r>
              <a:rPr dirty="0"/>
              <a:t>Evaluated regression metrics</a:t>
            </a:r>
          </a:p>
          <a:p>
            <a:r>
              <a:rPr dirty="0"/>
              <a:t>Visualized top feature importances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CE57-06C5-75B9-831C-24768FE9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Screenshot: Feature Importance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B48D4-685E-3656-7E3F-ED52A64E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97" y="1206173"/>
            <a:ext cx="6927806" cy="55338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184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Kernel: RBF</a:t>
            </a:r>
          </a:p>
          <a:p>
            <a:r>
              <a:rPr dirty="0"/>
              <a:t>Used standardized data</a:t>
            </a:r>
          </a:p>
          <a:p>
            <a:r>
              <a:rPr dirty="0"/>
              <a:t>Evaluated with confusion matrix &amp; classification report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EFC-35E7-313F-E06E-03AB3214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Screenshot: SVM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3FFEF-0D0E-BE50-BEE3-4B268E83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0" y="1417638"/>
            <a:ext cx="4410779" cy="43639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190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</a:t>
            </a:r>
            <a:r>
              <a:rPr dirty="0" err="1"/>
              <a:t>GridSearchCV</a:t>
            </a:r>
            <a:r>
              <a:rPr dirty="0"/>
              <a:t> for:</a:t>
            </a:r>
            <a:endParaRPr lang="en-US" dirty="0"/>
          </a:p>
          <a:p>
            <a:pPr lvl="1"/>
            <a:r>
              <a:rPr dirty="0"/>
              <a:t>Logistic Regression</a:t>
            </a:r>
            <a:endParaRPr lang="en-US" dirty="0"/>
          </a:p>
          <a:p>
            <a:pPr lvl="1"/>
            <a:r>
              <a:rPr dirty="0"/>
              <a:t>KNN</a:t>
            </a:r>
            <a:endParaRPr lang="en-US" dirty="0"/>
          </a:p>
          <a:p>
            <a:pPr lvl="1"/>
            <a:r>
              <a:rPr dirty="0"/>
              <a:t>Linear Regression</a:t>
            </a:r>
          </a:p>
          <a:p>
            <a:r>
              <a:rPr dirty="0"/>
              <a:t>5-Fold Cross Validation applied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Final Comparison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Tuned Model Results: </a:t>
            </a:r>
            <a:endParaRPr lang="en-US" dirty="0"/>
          </a:p>
          <a:p>
            <a:pPr lvl="1"/>
            <a:r>
              <a:rPr dirty="0"/>
              <a:t>Best Logistic Regression Accuracy</a:t>
            </a:r>
            <a:endParaRPr lang="en-US" dirty="0"/>
          </a:p>
          <a:p>
            <a:pPr lvl="1"/>
            <a:r>
              <a:rPr dirty="0"/>
              <a:t>Best KNN Accuracy</a:t>
            </a:r>
            <a:endParaRPr lang="en-US" dirty="0"/>
          </a:p>
          <a:p>
            <a:pPr lvl="1"/>
            <a:r>
              <a:rPr dirty="0"/>
              <a:t>Best Linear Regression R²</a:t>
            </a:r>
          </a:p>
          <a:p>
            <a:r>
              <a:rPr dirty="0"/>
              <a:t>Best Performer: Based on evaluation metrics</a:t>
            </a:r>
          </a:p>
          <a:p>
            <a:r>
              <a:rPr dirty="0"/>
              <a:t>Successfully implemented full ML workflow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602A-A85A-6D21-2679-22A7F7F7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Screenshot: </a:t>
            </a:r>
            <a:br>
              <a:rPr lang="en-US" dirty="0"/>
            </a:br>
            <a:r>
              <a:rPr lang="en-US" dirty="0"/>
              <a:t>Best Params &amp; Scores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C4C0-D9B6-6FC8-2DBD-630A76D4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50" y="2014062"/>
            <a:ext cx="5052498" cy="17679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2D5B-22F8-6355-C180-19A2B75C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32" y="4201497"/>
            <a:ext cx="5354135" cy="17679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162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Objective: Predict wine quality based on chemical properties</a:t>
            </a:r>
          </a:p>
          <a:p>
            <a:r>
              <a:rPr dirty="0"/>
              <a:t>Dataset: Wine_Quality.csv</a:t>
            </a:r>
          </a:p>
          <a:p>
            <a:r>
              <a:rPr dirty="0"/>
              <a:t>Steps:</a:t>
            </a:r>
            <a:endParaRPr lang="en-US" dirty="0"/>
          </a:p>
          <a:p>
            <a:pPr lvl="1"/>
            <a:r>
              <a:rPr dirty="0"/>
              <a:t>Data Preprocessing</a:t>
            </a:r>
            <a:endParaRPr lang="en-US" dirty="0"/>
          </a:p>
          <a:p>
            <a:pPr lvl="1"/>
            <a:r>
              <a:rPr dirty="0"/>
              <a:t>Exploratory Data Analysis</a:t>
            </a:r>
            <a:endParaRPr lang="en-US" dirty="0"/>
          </a:p>
          <a:p>
            <a:pPr lvl="1"/>
            <a:r>
              <a:rPr dirty="0"/>
              <a:t>Model Building</a:t>
            </a:r>
            <a:endParaRPr lang="en-US" dirty="0"/>
          </a:p>
          <a:p>
            <a:pPr lvl="1"/>
            <a:r>
              <a:rPr dirty="0"/>
              <a:t>Evaluation &amp; Hyperparameter Tuning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🎓 </a:t>
            </a:r>
            <a:r>
              <a:rPr lang="en-US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Among all models tested, </a:t>
            </a:r>
            <a:r>
              <a:rPr lang="en-US" b="1" dirty="0"/>
              <a:t>Logistic Regression and KNN</a:t>
            </a:r>
            <a:r>
              <a:rPr lang="en-US" dirty="0"/>
              <a:t> delivered the most consistent and accurate predictions after hyperparameter tuning.</a:t>
            </a:r>
          </a:p>
          <a:p>
            <a:r>
              <a:rPr lang="en-US" b="1" dirty="0"/>
              <a:t>Linear Regression</a:t>
            </a:r>
            <a:r>
              <a:rPr lang="en-US" dirty="0"/>
              <a:t> provided a moderate correlation (R² ≈ 0.34), indicating that wine quality is influenced by multiple nonlinear interactions between features.</a:t>
            </a:r>
          </a:p>
          <a:p>
            <a:r>
              <a:rPr lang="en-US" b="1" dirty="0"/>
              <a:t>Naive Bayes models</a:t>
            </a:r>
            <a:r>
              <a:rPr lang="en-US" dirty="0"/>
              <a:t> performed reasonably but were less suitable for continuous numeric data without strong independence assumptions.</a:t>
            </a:r>
          </a:p>
          <a:p>
            <a:r>
              <a:rPr lang="en-US" b="1" dirty="0"/>
              <a:t>Decision Tree Regressor</a:t>
            </a:r>
            <a:r>
              <a:rPr lang="en-US" dirty="0"/>
              <a:t> offered good interpretability and feature importance insights, identifying </a:t>
            </a:r>
            <a:r>
              <a:rPr lang="en-US" b="1" dirty="0"/>
              <a:t>alcohol</a:t>
            </a:r>
            <a:r>
              <a:rPr lang="en-US" dirty="0"/>
              <a:t>, </a:t>
            </a:r>
            <a:r>
              <a:rPr lang="en-US" b="1" dirty="0"/>
              <a:t>volatile acidity</a:t>
            </a:r>
            <a:r>
              <a:rPr lang="en-US" dirty="0"/>
              <a:t>, and </a:t>
            </a:r>
            <a:r>
              <a:rPr lang="en-US" b="1" dirty="0"/>
              <a:t>sulphates</a:t>
            </a:r>
            <a:r>
              <a:rPr lang="en-US" dirty="0"/>
              <a:t> as key quality indicators.</a:t>
            </a:r>
          </a:p>
          <a:p>
            <a:r>
              <a:rPr lang="en-US" b="1" dirty="0"/>
              <a:t>Support Vector Machine (SVM)</a:t>
            </a:r>
            <a:r>
              <a:rPr lang="en-US" dirty="0"/>
              <a:t> gave solid results after tuning, but required more computation time.</a:t>
            </a:r>
          </a:p>
          <a:p>
            <a:r>
              <a:rPr lang="en-US" b="1" dirty="0"/>
              <a:t>Hyperparameter tuning using </a:t>
            </a:r>
            <a:r>
              <a:rPr lang="en-US" b="1" dirty="0" err="1"/>
              <a:t>GridSearchCV</a:t>
            </a:r>
            <a:r>
              <a:rPr lang="en-US" dirty="0"/>
              <a:t> significantly improved the model performance, proving the importance of optimizing model parameters rather than relying on defaults.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2FC0-925D-6823-D8C4-DFB497EB4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6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Rows: 1599 (approx.)</a:t>
            </a:r>
          </a:p>
          <a:p>
            <a:r>
              <a:rPr dirty="0"/>
              <a:t>Features: 12 numeric + 1 target (quality)</a:t>
            </a:r>
          </a:p>
          <a:p>
            <a:r>
              <a:rPr dirty="0"/>
              <a:t>Target Variable: quality</a:t>
            </a:r>
          </a:p>
          <a:p>
            <a:r>
              <a:rPr dirty="0"/>
              <a:t>Removed ID column as identifier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2DA18-4602-9D54-D0F8-7A8598B2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08" y="1472483"/>
            <a:ext cx="2988072" cy="2684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D0D42-0547-D6A0-F743-E75020F4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7094"/>
            <a:ext cx="9144000" cy="16346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1A7112F-03E8-938A-4A68-499BF4DF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Screenshot: df.info() &amp; </a:t>
            </a:r>
            <a:r>
              <a:rPr lang="en-IN" dirty="0" err="1"/>
              <a:t>df.describe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67967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🔍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Checked missing values</a:t>
            </a:r>
          </a:p>
          <a:p>
            <a:r>
              <a:rPr dirty="0"/>
              <a:t>• Rounded numeric columns</a:t>
            </a:r>
          </a:p>
          <a:p>
            <a:r>
              <a:rPr dirty="0"/>
              <a:t>• Examined correlations</a:t>
            </a:r>
          </a:p>
          <a:p>
            <a:r>
              <a:rPr dirty="0"/>
              <a:t>• Notable correlation between alcohol, volatile acidity, and quality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D83E-1435-EEF9-52BA-F7F8FE6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(Screenshot: Correlation Heatmap)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75664-534C-9EC5-C9F1-DCD69634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1226466"/>
            <a:ext cx="5326086" cy="55332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764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Model: Linear Regression</a:t>
            </a:r>
          </a:p>
          <a:p>
            <a:r>
              <a:rPr dirty="0"/>
              <a:t>Performance Metrics: </a:t>
            </a:r>
            <a:endParaRPr lang="en-US" dirty="0"/>
          </a:p>
          <a:p>
            <a:pPr lvl="1"/>
            <a:r>
              <a:rPr dirty="0"/>
              <a:t>R² Score ≈ 0.34</a:t>
            </a:r>
            <a:endParaRPr lang="en-US" dirty="0"/>
          </a:p>
          <a:p>
            <a:pPr lvl="1"/>
            <a:r>
              <a:rPr dirty="0"/>
              <a:t>RMSE and MAE calculated</a:t>
            </a:r>
          </a:p>
          <a:p>
            <a:r>
              <a:rPr dirty="0"/>
              <a:t>Shows linear relation between features and quality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582AC-AF66-7BF9-3DF4-451788D2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45" y="4995793"/>
            <a:ext cx="4833310" cy="11303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🔢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for classification</a:t>
            </a:r>
          </a:p>
          <a:p>
            <a:r>
              <a:rPr dirty="0"/>
              <a:t>Evaluated with Accuracy, Confusion Matrix &amp; Classification Report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A4BE5-E3CD-9E1B-7515-688E2177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34" y="3055502"/>
            <a:ext cx="3558848" cy="33607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</a:t>
            </a:r>
            <a:r>
              <a:rPr dirty="0"/>
              <a:t>Distance-based classifier</a:t>
            </a:r>
          </a:p>
          <a:p>
            <a:r>
              <a:rPr lang="en-IN" dirty="0"/>
              <a:t>• </a:t>
            </a:r>
            <a:r>
              <a:rPr dirty="0"/>
              <a:t>Default </a:t>
            </a:r>
            <a:r>
              <a:rPr dirty="0" err="1"/>
              <a:t>n_neighbors</a:t>
            </a:r>
            <a:r>
              <a:rPr dirty="0"/>
              <a:t>=5</a:t>
            </a:r>
          </a:p>
          <a:p>
            <a:r>
              <a:rPr lang="en-IN" dirty="0"/>
              <a:t>• </a:t>
            </a:r>
            <a:r>
              <a:rPr dirty="0"/>
              <a:t>Visualized confusion </a:t>
            </a:r>
            <a:r>
              <a:rPr dirty="0" err="1"/>
              <a:t>matri</a:t>
            </a:r>
            <a:r>
              <a:rPr lang="en-IN" dirty="0"/>
              <a:t>x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464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🍷 Wine Quality Prediction using Machine Learning</vt:lpstr>
      <vt:lpstr>🧩 Project Overview</vt:lpstr>
      <vt:lpstr>📊 Dataset Description</vt:lpstr>
      <vt:lpstr>Screenshot: df.info() &amp; df.describe())</vt:lpstr>
      <vt:lpstr>🔍 Exploratory Data Analysis (EDA)</vt:lpstr>
      <vt:lpstr>(Screenshot: Correlation Heatmap)</vt:lpstr>
      <vt:lpstr>📈 Simple Linear Regression</vt:lpstr>
      <vt:lpstr>🔢 Logistic Regression</vt:lpstr>
      <vt:lpstr>👥 K-Nearest Neighbors (KNN)</vt:lpstr>
      <vt:lpstr>Screenshot: KNN Heatmap</vt:lpstr>
      <vt:lpstr>🧮 Naive Bayes Models</vt:lpstr>
      <vt:lpstr>Screenshot: Accuracy Bar Chart</vt:lpstr>
      <vt:lpstr>🌳 Decision Tree Regressor</vt:lpstr>
      <vt:lpstr>Screenshot: Feature Importance Plot</vt:lpstr>
      <vt:lpstr>⚙️ Support Vector Machine (SVM)</vt:lpstr>
      <vt:lpstr>Screenshot: SVM Evaluation</vt:lpstr>
      <vt:lpstr>🔍 Hyperparameter Tuning</vt:lpstr>
      <vt:lpstr>🧾 Final Comparison &amp; Conclusion</vt:lpstr>
      <vt:lpstr>Screenshot:  Best Params &amp; Scores Output</vt:lpstr>
      <vt:lpstr>🎓 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Abdul Rahman</cp:lastModifiedBy>
  <cp:revision>2</cp:revision>
  <dcterms:created xsi:type="dcterms:W3CDTF">2013-01-27T09:14:16Z</dcterms:created>
  <dcterms:modified xsi:type="dcterms:W3CDTF">2025-10-16T15:54:24Z</dcterms:modified>
  <cp:category/>
</cp:coreProperties>
</file>